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377" r:id="rId2"/>
    <p:sldId id="386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79" r:id="rId11"/>
    <p:sldId id="380" r:id="rId12"/>
    <p:sldId id="367" r:id="rId13"/>
    <p:sldId id="385" r:id="rId14"/>
    <p:sldId id="383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81" r:id="rId23"/>
    <p:sldId id="382" r:id="rId24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6" autoAdjust="0"/>
    <p:restoredTop sz="94660"/>
  </p:normalViewPr>
  <p:slideViewPr>
    <p:cSldViewPr snapToObjects="1">
      <p:cViewPr varScale="1">
        <p:scale>
          <a:sx n="75" d="100"/>
          <a:sy n="75" d="100"/>
        </p:scale>
        <p:origin x="1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53E7A62F-41D9-4CEC-94D1-A2564127F2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960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D64B3A3-6C41-46DE-8501-FFF25712BB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33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C6C6A46-FF75-466F-B333-92CB12E12C5D}" type="slidenum">
              <a:rPr lang="en-US" altLang="ja-JP">
                <a:latin typeface="Arial" panose="020B0604020202020204" pitchFamily="34" charset="0"/>
              </a:rPr>
              <a:pPr eaLnBrk="1" hangingPunct="1"/>
              <a:t>1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7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BF84056-549B-4A9B-B8AD-DA5725666E0F}" type="slidenum">
              <a:rPr lang="en-US" altLang="ja-JP">
                <a:latin typeface="Arial" panose="020B0604020202020204" pitchFamily="34" charset="0"/>
              </a:rPr>
              <a:pPr eaLnBrk="1" hangingPunct="1"/>
              <a:t>10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2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3FC8C6F-02FE-44BF-8713-A26967247815}" type="slidenum">
              <a:rPr lang="en-US" altLang="ja-JP">
                <a:latin typeface="Arial" panose="020B0604020202020204" pitchFamily="34" charset="0"/>
              </a:rPr>
              <a:pPr eaLnBrk="1" hangingPunct="1"/>
              <a:t>11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9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FBE31DD-3DB5-446E-9BC5-330C1E7AB452}" type="slidenum">
              <a:rPr lang="en-US" altLang="ja-JP">
                <a:latin typeface="Arial" panose="020B0604020202020204" pitchFamily="34" charset="0"/>
              </a:rPr>
              <a:pPr eaLnBrk="1" hangingPunct="1"/>
              <a:t>12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47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443514-A8CC-4E79-BA6B-BDE1EF4C95AB}" type="slidenum">
              <a:rPr lang="en-US" altLang="ja-JP">
                <a:latin typeface="Arial" panose="020B0604020202020204" pitchFamily="34" charset="0"/>
              </a:rPr>
              <a:pPr eaLnBrk="1" hangingPunct="1"/>
              <a:t>15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89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F5931570-A785-49EC-8140-D02665E31DBA}" type="slidenum">
              <a:rPr lang="en-US" altLang="ja-JP">
                <a:latin typeface="Arial" panose="020B0604020202020204" pitchFamily="34" charset="0"/>
              </a:rPr>
              <a:pPr eaLnBrk="1" hangingPunct="1"/>
              <a:t>16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1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A6FE6226-4492-4DE3-92D3-A311C51FAE04}" type="slidenum">
              <a:rPr lang="en-US" altLang="ja-JP">
                <a:latin typeface="Arial" panose="020B0604020202020204" pitchFamily="34" charset="0"/>
              </a:rPr>
              <a:pPr eaLnBrk="1" hangingPunct="1"/>
              <a:t>17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65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FDD31F8-CCEE-4D10-8206-23B6C5FFC255}" type="slidenum">
              <a:rPr lang="en-US" altLang="ja-JP">
                <a:latin typeface="Arial" panose="020B0604020202020204" pitchFamily="34" charset="0"/>
              </a:rPr>
              <a:pPr eaLnBrk="1" hangingPunct="1"/>
              <a:t>18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54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2931806-5CE3-439D-BDA6-A15DB183C278}" type="slidenum">
              <a:rPr lang="en-US" altLang="ja-JP">
                <a:latin typeface="Arial" panose="020B0604020202020204" pitchFamily="34" charset="0"/>
              </a:rPr>
              <a:pPr eaLnBrk="1" hangingPunct="1"/>
              <a:t>19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3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957307D-70BC-4355-8EB3-8FB3156F29D9}" type="slidenum">
              <a:rPr lang="en-US" altLang="ja-JP">
                <a:latin typeface="Arial" panose="020B0604020202020204" pitchFamily="34" charset="0"/>
              </a:rPr>
              <a:pPr eaLnBrk="1" hangingPunct="1"/>
              <a:t>20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72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11AB814-56F7-418E-A481-17D7EA497063}" type="slidenum">
              <a:rPr lang="en-US" altLang="ja-JP">
                <a:latin typeface="Arial" panose="020B0604020202020204" pitchFamily="34" charset="0"/>
              </a:rPr>
              <a:pPr eaLnBrk="1" hangingPunct="1"/>
              <a:t>21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6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F28A6AE-6AC7-43B9-9AA9-EEC3FC8B29CE}" type="slidenum">
              <a:rPr lang="en-US" altLang="ja-JP">
                <a:latin typeface="Arial" panose="020B0604020202020204" pitchFamily="34" charset="0"/>
              </a:rPr>
              <a:pPr eaLnBrk="1" hangingPunct="1"/>
              <a:t>2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38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82BE725-DA32-4A78-B07A-0500DCA78C1E}" type="slidenum">
              <a:rPr lang="en-US" altLang="ja-JP">
                <a:latin typeface="Arial" panose="020B0604020202020204" pitchFamily="34" charset="0"/>
              </a:rPr>
              <a:pPr eaLnBrk="1" hangingPunct="1"/>
              <a:t>22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0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C5DECA9-3F86-46E3-B751-BB3E0E30B269}" type="slidenum">
              <a:rPr lang="en-US" altLang="ja-JP">
                <a:latin typeface="Arial" panose="020B0604020202020204" pitchFamily="34" charset="0"/>
              </a:rPr>
              <a:pPr eaLnBrk="1" hangingPunct="1"/>
              <a:t>23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6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0B8919B-12E2-4B60-A54F-2DEEBB3ABCF8}" type="slidenum">
              <a:rPr lang="en-US" altLang="ja-JP">
                <a:latin typeface="Arial" panose="020B0604020202020204" pitchFamily="34" charset="0"/>
              </a:rPr>
              <a:pPr eaLnBrk="1" hangingPunct="1"/>
              <a:t>3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6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6ABCF981-2777-4E8A-AB86-AB554DE155DE}" type="slidenum">
              <a:rPr lang="en-US" altLang="ja-JP">
                <a:latin typeface="Arial" panose="020B0604020202020204" pitchFamily="34" charset="0"/>
              </a:rPr>
              <a:pPr eaLnBrk="1" hangingPunct="1"/>
              <a:t>4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C65CECB-EEE8-4EC1-A6EA-AAA392AA0ADD}" type="slidenum">
              <a:rPr lang="en-US" altLang="ja-JP">
                <a:latin typeface="Arial" panose="020B0604020202020204" pitchFamily="34" charset="0"/>
              </a:rPr>
              <a:pPr eaLnBrk="1" hangingPunct="1"/>
              <a:t>5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3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F98A28D-EF9E-4F3E-B654-DD3870D43745}" type="slidenum">
              <a:rPr lang="en-US" altLang="ja-JP">
                <a:latin typeface="Arial" panose="020B0604020202020204" pitchFamily="34" charset="0"/>
              </a:rPr>
              <a:pPr eaLnBrk="1" hangingPunct="1"/>
              <a:t>6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2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FB75A69-8545-45FE-A82D-1F6301068D9B}" type="slidenum">
              <a:rPr lang="en-US" altLang="ja-JP">
                <a:latin typeface="Arial" panose="020B0604020202020204" pitchFamily="34" charset="0"/>
              </a:rPr>
              <a:pPr eaLnBrk="1" hangingPunct="1"/>
              <a:t>7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63A56A01-4B07-4322-AA2A-4397FE89091F}" type="slidenum">
              <a:rPr lang="en-US" altLang="ja-JP">
                <a:latin typeface="Arial" panose="020B0604020202020204" pitchFamily="34" charset="0"/>
              </a:rPr>
              <a:pPr eaLnBrk="1" hangingPunct="1"/>
              <a:t>8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1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76E15FD-9E82-4E7E-A775-A78A2D9873E2}" type="slidenum">
              <a:rPr lang="en-US" altLang="ja-JP">
                <a:latin typeface="Arial" panose="020B0604020202020204" pitchFamily="34" charset="0"/>
              </a:rPr>
              <a:pPr eaLnBrk="1" hangingPunct="1"/>
              <a:t>9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4F3D2E-A54D-4AB0-981F-C1CF47D8A05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069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14501-C8C0-4254-B40B-31AB6C8DD2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104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6D6A8-0586-4A81-BA32-63EFB7109E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923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AEF63-FE86-4C47-A637-6AFA4E5133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147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A9F80-0D1D-49B1-9E82-D10EAD249F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965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02ECB-16C6-4DD0-9401-35B154996DF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227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26C03-CF66-4DF5-BEAD-B63176F43DD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974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8F21A-563B-4110-AE2B-DD55E0D1AA4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110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7400F-7E43-47F8-90FD-92E4F9E3EE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188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1A0C3-E6AD-4373-993C-49804E1587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07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8AC88-6889-4A7A-8E15-6E7995E8AEC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715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0AF7076-B08C-4F97-A7A6-4F93BE3E70F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elib.cs.berkeley.edu/cgi-bin/blobs/getblobid?110061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apxl.org/gallery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iam.org/pdf/news/427.pdf" TargetMode="External"/><Relationship Id="rId4" Type="http://schemas.openxmlformats.org/officeDocument/2006/relationships/hyperlink" Target="http://yokoya.naist.jp/~norihi-k/research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データベースと情報検索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24479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情報検索</a:t>
            </a:r>
            <a:r>
              <a:rPr lang="en-US" altLang="ja-JP" dirty="0" smtClean="0"/>
              <a:t>(</a:t>
            </a:r>
            <a:r>
              <a:rPr lang="ja-JP" altLang="en-US" dirty="0" smtClean="0"/>
              <a:t>６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メディア検索の仕組み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dirty="0" smtClean="0"/>
              <a:t>　教員　岩村　雅一</a:t>
            </a:r>
          </a:p>
          <a:p>
            <a:pPr eaLnBrk="1" hangingPunct="1"/>
            <a:r>
              <a:rPr lang="ja-JP" altLang="en-US" smtClean="0"/>
              <a:t>　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色の考慮：　うまく機能する例</a:t>
            </a:r>
          </a:p>
        </p:txBody>
      </p:sp>
      <p:pic>
        <p:nvPicPr>
          <p:cNvPr id="12291" name="Picture 3" descr="cid_998569018_TwrBrdgLd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79600"/>
            <a:ext cx="21605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827088" y="4005263"/>
            <a:ext cx="2376487" cy="1873250"/>
            <a:chOff x="2109" y="1933"/>
            <a:chExt cx="1588" cy="1431"/>
          </a:xfrm>
        </p:grpSpPr>
        <p:pic>
          <p:nvPicPr>
            <p:cNvPr id="12299" name="Picture 5" descr="tower-bridge-00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983"/>
              <a:ext cx="1478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Rectangle 6"/>
            <p:cNvSpPr>
              <a:spLocks noChangeArrowheads="1"/>
            </p:cNvSpPr>
            <p:nvPr/>
          </p:nvSpPr>
          <p:spPr bwMode="auto">
            <a:xfrm>
              <a:off x="2109" y="3113"/>
              <a:ext cx="1448" cy="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301" name="Rectangle 7"/>
            <p:cNvSpPr>
              <a:spLocks noChangeArrowheads="1"/>
            </p:cNvSpPr>
            <p:nvPr/>
          </p:nvSpPr>
          <p:spPr bwMode="auto">
            <a:xfrm>
              <a:off x="3515" y="1933"/>
              <a:ext cx="182" cy="1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5867400" y="3644900"/>
            <a:ext cx="2592388" cy="2160588"/>
            <a:chOff x="4105" y="1797"/>
            <a:chExt cx="1315" cy="1406"/>
          </a:xfrm>
        </p:grpSpPr>
        <p:pic>
          <p:nvPicPr>
            <p:cNvPr id="12296" name="Picture 9" descr="tower-bridge-0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024"/>
              <a:ext cx="11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Rectangle 10"/>
            <p:cNvSpPr>
              <a:spLocks noChangeArrowheads="1"/>
            </p:cNvSpPr>
            <p:nvPr/>
          </p:nvSpPr>
          <p:spPr bwMode="auto">
            <a:xfrm>
              <a:off x="4105" y="3022"/>
              <a:ext cx="1270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298" name="Rectangle 11"/>
            <p:cNvSpPr>
              <a:spLocks noChangeArrowheads="1"/>
            </p:cNvSpPr>
            <p:nvPr/>
          </p:nvSpPr>
          <p:spPr bwMode="auto">
            <a:xfrm rot="5400000">
              <a:off x="4695" y="2341"/>
              <a:ext cx="1270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6011863" y="25273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検索質問</a:t>
            </a:r>
          </a:p>
        </p:txBody>
      </p:sp>
      <p:pic>
        <p:nvPicPr>
          <p:cNvPr id="12295" name="Picture 13" descr="cid_998582673_TwrBrdgLdn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05263"/>
            <a:ext cx="2016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色の考慮：　うまく機能しない例</a:t>
            </a:r>
          </a:p>
        </p:txBody>
      </p:sp>
      <p:pic>
        <p:nvPicPr>
          <p:cNvPr id="13315" name="Picture 3" descr="de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20018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imau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21590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zebr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22320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ex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844675"/>
            <a:ext cx="22320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1863" y="21320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検索質問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構図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機械的</a:t>
            </a:r>
          </a:p>
          <a:p>
            <a:pPr eaLnBrk="1" hangingPunct="1">
              <a:defRPr/>
            </a:pPr>
            <a:endParaRPr lang="ja-JP" altLang="en-US" dirty="0" smtClean="0"/>
          </a:p>
          <a:p>
            <a:pPr eaLnBrk="1" hangingPunct="1">
              <a:defRPr/>
            </a:pPr>
            <a:endParaRPr lang="ja-JP" altLang="en-US" dirty="0" smtClean="0"/>
          </a:p>
          <a:p>
            <a:pPr eaLnBrk="1" hangingPunct="1">
              <a:defRPr/>
            </a:pPr>
            <a:r>
              <a:rPr lang="ja-JP" altLang="en-US" dirty="0" smtClean="0"/>
              <a:t>内容を解析して</a:t>
            </a:r>
          </a:p>
          <a:p>
            <a:pPr lvl="1" eaLnBrk="1" hangingPunct="1">
              <a:defRPr/>
            </a:pPr>
            <a:r>
              <a:rPr lang="en-US" altLang="ja-JP" dirty="0" err="1" smtClean="0"/>
              <a:t>Blobworld</a:t>
            </a:r>
            <a:r>
              <a:rPr lang="ja-JP" altLang="en-US" dirty="0" smtClean="0"/>
              <a:t>：現在はアクセス不可</a:t>
            </a:r>
            <a:endParaRPr lang="en-US" altLang="ja-JP" dirty="0" smtClean="0"/>
          </a:p>
          <a:p>
            <a:pPr marL="471487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 (</a:t>
            </a:r>
            <a:r>
              <a:rPr lang="en-US" altLang="ja-JP" sz="2000" dirty="0" smtClean="0"/>
              <a:t>http://elib.cs.berkeley.edu/blobworld/</a:t>
            </a:r>
            <a:r>
              <a:rPr lang="en-US" altLang="ja-JP" dirty="0" smtClean="0"/>
              <a:t>)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3851275" y="1844675"/>
            <a:ext cx="2160588" cy="1655763"/>
            <a:chOff x="2290" y="1162"/>
            <a:chExt cx="1361" cy="1043"/>
          </a:xfrm>
        </p:grpSpPr>
        <p:pic>
          <p:nvPicPr>
            <p:cNvPr id="14343" name="Picture 5" descr="cid_998569018_TwrBrdgLdn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162"/>
              <a:ext cx="136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2562" y="1162"/>
              <a:ext cx="0" cy="10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2835" y="1162"/>
              <a:ext cx="0" cy="10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3106" y="1162"/>
              <a:ext cx="0" cy="10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>
              <a:off x="3379" y="1162"/>
              <a:ext cx="0" cy="10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>
              <a:off x="2290" y="1434"/>
              <a:ext cx="136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9" name="Line 11"/>
            <p:cNvSpPr>
              <a:spLocks noChangeShapeType="1"/>
            </p:cNvSpPr>
            <p:nvPr/>
          </p:nvSpPr>
          <p:spPr bwMode="auto">
            <a:xfrm>
              <a:off x="2290" y="1706"/>
              <a:ext cx="136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0" name="Line 12"/>
            <p:cNvSpPr>
              <a:spLocks noChangeShapeType="1"/>
            </p:cNvSpPr>
            <p:nvPr/>
          </p:nvSpPr>
          <p:spPr bwMode="auto">
            <a:xfrm>
              <a:off x="2290" y="1979"/>
              <a:ext cx="136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4341" name="Picture 13" descr="1100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873625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4" descr="110061_blob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73625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局所特徴量</a:t>
            </a:r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7125939-009F-4E22-82AD-E4210CEA21BA}" type="slidenum">
              <a:rPr kumimoji="0" lang="ja-JP" altLang="en-US"/>
              <a:pPr eaLnBrk="1" hangingPunct="1"/>
              <a:t>13</a:t>
            </a:fld>
            <a:endParaRPr kumimoji="0" lang="ja-JP" altLang="en-US"/>
          </a:p>
        </p:txBody>
      </p:sp>
      <p:pic>
        <p:nvPicPr>
          <p:cNvPr id="15364" name="Picture 4" descr="C:\Users\kise\Documents\papers\kise\情報処理学会解説kise\fig\si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70050"/>
            <a:ext cx="587692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6286500" y="1785938"/>
            <a:ext cx="2465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600"/>
              <a:t>変動に不変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局所特徴量を利用した類似画像検索</a:t>
            </a:r>
          </a:p>
        </p:txBody>
      </p:sp>
      <p:sp>
        <p:nvSpPr>
          <p:cNvPr id="1638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16388" name="Picture 2" descr="http://cdn-ak.f.st-hatena.com/images/fotolife/a/aidiary/20100227/20100227224223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38288"/>
            <a:ext cx="684212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休憩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600" dirty="0" smtClean="0"/>
              <a:t>ギガピクセル・プロジェクト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dirty="0" smtClean="0">
                <a:hlinkClick r:id="rId3"/>
              </a:rPr>
              <a:t>http://www.gigapxl.org/gallery.htm</a:t>
            </a:r>
            <a:endParaRPr lang="en-US" altLang="ja-JP" sz="22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600" dirty="0" smtClean="0"/>
              <a:t>画像の改変（</a:t>
            </a:r>
            <a:r>
              <a:rPr lang="en-US" altLang="ja-JP" sz="2600" dirty="0" err="1" smtClean="0"/>
              <a:t>inpainting</a:t>
            </a:r>
            <a:r>
              <a:rPr lang="en-US" altLang="ja-JP" sz="2600" dirty="0" smtClean="0"/>
              <a:t>)</a:t>
            </a:r>
            <a:endParaRPr lang="ja-JP" alt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dirty="0" smtClean="0">
                <a:hlinkClick r:id="rId4"/>
              </a:rPr>
              <a:t>http://yokoya.naist.jp/~norihi-k/research.html</a:t>
            </a:r>
            <a:endParaRPr lang="en-US" altLang="ja-JP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100" dirty="0" smtClean="0">
                <a:hlinkClick r:id="rId5"/>
              </a:rPr>
              <a:t>http://www.siam.org/pdf/news/427.pdf</a:t>
            </a:r>
            <a:endParaRPr lang="en-US" altLang="ja-JP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400" smtClean="0"/>
              <a:t>メディア検索エンジンの基本処理</a:t>
            </a:r>
            <a:br>
              <a:rPr lang="ja-JP" altLang="en-US" sz="3400" smtClean="0"/>
            </a:br>
            <a:r>
              <a:rPr lang="ja-JP" altLang="en-US" sz="3400" smtClean="0"/>
              <a:t>映像メディア </a:t>
            </a:r>
            <a:r>
              <a:rPr lang="en-US" altLang="ja-JP" sz="3400" smtClean="0"/>
              <a:t>(</a:t>
            </a:r>
            <a:r>
              <a:rPr lang="ja-JP" altLang="en-US" sz="3400" smtClean="0"/>
              <a:t>動画</a:t>
            </a:r>
            <a:r>
              <a:rPr lang="en-US" altLang="ja-JP" sz="3400" smtClean="0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映像の階層構造</a:t>
            </a:r>
          </a:p>
          <a:p>
            <a:pPr eaLnBrk="1" hangingPunct="1"/>
            <a:r>
              <a:rPr lang="ja-JP" altLang="en-US" smtClean="0"/>
              <a:t>映像のセグメンテーション</a:t>
            </a:r>
          </a:p>
          <a:p>
            <a:pPr eaLnBrk="1" hangingPunct="1"/>
            <a:r>
              <a:rPr lang="ja-JP" altLang="en-US" smtClean="0"/>
              <a:t>映像のインデクシング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映像の階層構造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755650" y="1844675"/>
            <a:ext cx="4968875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84213" y="2924175"/>
            <a:ext cx="2087562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844800" y="2924175"/>
            <a:ext cx="2878138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84213" y="3933825"/>
            <a:ext cx="720725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331913" y="3933825"/>
            <a:ext cx="792162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124075" y="3933825"/>
            <a:ext cx="576263" cy="792163"/>
          </a:xfrm>
          <a:prstGeom prst="cube">
            <a:avLst>
              <a:gd name="adj" fmla="val 366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771775" y="3933825"/>
            <a:ext cx="1008063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3708400" y="3933825"/>
            <a:ext cx="792163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429125" y="3933825"/>
            <a:ext cx="576263" cy="792163"/>
          </a:xfrm>
          <a:prstGeom prst="cube">
            <a:avLst>
              <a:gd name="adj" fmla="val 366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5003800" y="3933825"/>
            <a:ext cx="720725" cy="792163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 rot="5400000" flipH="1">
            <a:off x="36036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rot="5400000" flipH="1">
            <a:off x="43180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 rot="5400000" flipH="1">
            <a:off x="5048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 rot="5400000" flipH="1">
            <a:off x="57626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 rot="5400000" flipH="1">
            <a:off x="64770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 rot="5400000" flipH="1">
            <a:off x="7207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 rot="5400000" flipH="1">
            <a:off x="79216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 rot="5400000" flipH="1">
            <a:off x="10096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 rot="5400000" flipH="1">
            <a:off x="10810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 rot="5400000" flipH="1">
            <a:off x="115411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 rot="5400000" flipH="1">
            <a:off x="12255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 rot="5400000" flipH="1">
            <a:off x="12969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 rot="5400000" flipH="1">
            <a:off x="137001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 rot="5400000" flipH="1">
            <a:off x="14414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 rot="5400000" flipH="1">
            <a:off x="151447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 rot="5400000" flipH="1">
            <a:off x="18002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5" name="AutoShape 29"/>
          <p:cNvSpPr>
            <a:spLocks noChangeArrowheads="1"/>
          </p:cNvSpPr>
          <p:nvPr/>
        </p:nvSpPr>
        <p:spPr bwMode="auto">
          <a:xfrm rot="5400000" flipH="1">
            <a:off x="187166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 rot="5400000" flipH="1">
            <a:off x="19446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7" name="AutoShape 31"/>
          <p:cNvSpPr>
            <a:spLocks noChangeArrowheads="1"/>
          </p:cNvSpPr>
          <p:nvPr/>
        </p:nvSpPr>
        <p:spPr bwMode="auto">
          <a:xfrm rot="5400000" flipH="1">
            <a:off x="20161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 rot="5400000" flipH="1">
            <a:off x="208756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 rot="5400000" flipH="1">
            <a:off x="24479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 rot="5400000" flipH="1">
            <a:off x="251936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 rot="5400000" flipH="1">
            <a:off x="25923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2" name="AutoShape 36"/>
          <p:cNvSpPr>
            <a:spLocks noChangeArrowheads="1"/>
          </p:cNvSpPr>
          <p:nvPr/>
        </p:nvSpPr>
        <p:spPr bwMode="auto">
          <a:xfrm rot="5400000" flipH="1">
            <a:off x="26638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3" name="AutoShape 37"/>
          <p:cNvSpPr>
            <a:spLocks noChangeArrowheads="1"/>
          </p:cNvSpPr>
          <p:nvPr/>
        </p:nvSpPr>
        <p:spPr bwMode="auto">
          <a:xfrm rot="5400000" flipH="1">
            <a:off x="273526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 rot="5400000" flipH="1">
            <a:off x="28082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5" name="AutoShape 39"/>
          <p:cNvSpPr>
            <a:spLocks noChangeArrowheads="1"/>
          </p:cNvSpPr>
          <p:nvPr/>
        </p:nvSpPr>
        <p:spPr bwMode="auto">
          <a:xfrm rot="5400000" flipH="1">
            <a:off x="28797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 rot="5400000" flipH="1">
            <a:off x="29527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7" name="AutoShape 41"/>
          <p:cNvSpPr>
            <a:spLocks noChangeArrowheads="1"/>
          </p:cNvSpPr>
          <p:nvPr/>
        </p:nvSpPr>
        <p:spPr bwMode="auto">
          <a:xfrm rot="5400000" flipH="1">
            <a:off x="30241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8" name="AutoShape 42"/>
          <p:cNvSpPr>
            <a:spLocks noChangeArrowheads="1"/>
          </p:cNvSpPr>
          <p:nvPr/>
        </p:nvSpPr>
        <p:spPr bwMode="auto">
          <a:xfrm rot="5400000" flipH="1">
            <a:off x="309721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99" name="AutoShape 43"/>
          <p:cNvSpPr>
            <a:spLocks noChangeArrowheads="1"/>
          </p:cNvSpPr>
          <p:nvPr/>
        </p:nvSpPr>
        <p:spPr bwMode="auto">
          <a:xfrm rot="5400000" flipH="1">
            <a:off x="31686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0" name="AutoShape 44"/>
          <p:cNvSpPr>
            <a:spLocks noChangeArrowheads="1"/>
          </p:cNvSpPr>
          <p:nvPr/>
        </p:nvSpPr>
        <p:spPr bwMode="auto">
          <a:xfrm rot="5400000" flipH="1">
            <a:off x="33845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1" name="AutoShape 45"/>
          <p:cNvSpPr>
            <a:spLocks noChangeArrowheads="1"/>
          </p:cNvSpPr>
          <p:nvPr/>
        </p:nvSpPr>
        <p:spPr bwMode="auto">
          <a:xfrm rot="5400000" flipH="1">
            <a:off x="34559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2" name="AutoShape 46"/>
          <p:cNvSpPr>
            <a:spLocks noChangeArrowheads="1"/>
          </p:cNvSpPr>
          <p:nvPr/>
        </p:nvSpPr>
        <p:spPr bwMode="auto">
          <a:xfrm rot="5400000" flipH="1">
            <a:off x="352901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3" name="AutoShape 47"/>
          <p:cNvSpPr>
            <a:spLocks noChangeArrowheads="1"/>
          </p:cNvSpPr>
          <p:nvPr/>
        </p:nvSpPr>
        <p:spPr bwMode="auto">
          <a:xfrm rot="5400000" flipH="1">
            <a:off x="36004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4" name="AutoShape 48"/>
          <p:cNvSpPr>
            <a:spLocks noChangeArrowheads="1"/>
          </p:cNvSpPr>
          <p:nvPr/>
        </p:nvSpPr>
        <p:spPr bwMode="auto">
          <a:xfrm rot="5400000" flipH="1">
            <a:off x="36718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5" name="AutoShape 49"/>
          <p:cNvSpPr>
            <a:spLocks noChangeArrowheads="1"/>
          </p:cNvSpPr>
          <p:nvPr/>
        </p:nvSpPr>
        <p:spPr bwMode="auto">
          <a:xfrm rot="5400000" flipH="1">
            <a:off x="3744913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6" name="AutoShape 50"/>
          <p:cNvSpPr>
            <a:spLocks noChangeArrowheads="1"/>
          </p:cNvSpPr>
          <p:nvPr/>
        </p:nvSpPr>
        <p:spPr bwMode="auto">
          <a:xfrm rot="5400000" flipH="1">
            <a:off x="38163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7" name="AutoShape 51"/>
          <p:cNvSpPr>
            <a:spLocks noChangeArrowheads="1"/>
          </p:cNvSpPr>
          <p:nvPr/>
        </p:nvSpPr>
        <p:spPr bwMode="auto">
          <a:xfrm rot="5400000" flipH="1">
            <a:off x="388937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8" name="AutoShape 52"/>
          <p:cNvSpPr>
            <a:spLocks noChangeArrowheads="1"/>
          </p:cNvSpPr>
          <p:nvPr/>
        </p:nvSpPr>
        <p:spPr bwMode="auto">
          <a:xfrm rot="5400000" flipH="1">
            <a:off x="41036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09" name="AutoShape 53"/>
          <p:cNvSpPr>
            <a:spLocks noChangeArrowheads="1"/>
          </p:cNvSpPr>
          <p:nvPr/>
        </p:nvSpPr>
        <p:spPr bwMode="auto">
          <a:xfrm rot="5400000" flipH="1">
            <a:off x="41751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0" name="AutoShape 54"/>
          <p:cNvSpPr>
            <a:spLocks noChangeArrowheads="1"/>
          </p:cNvSpPr>
          <p:nvPr/>
        </p:nvSpPr>
        <p:spPr bwMode="auto">
          <a:xfrm rot="5400000" flipH="1">
            <a:off x="424815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1" name="AutoShape 55"/>
          <p:cNvSpPr>
            <a:spLocks noChangeArrowheads="1"/>
          </p:cNvSpPr>
          <p:nvPr/>
        </p:nvSpPr>
        <p:spPr bwMode="auto">
          <a:xfrm rot="5400000" flipH="1">
            <a:off x="431958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2" name="AutoShape 56"/>
          <p:cNvSpPr>
            <a:spLocks noChangeArrowheads="1"/>
          </p:cNvSpPr>
          <p:nvPr/>
        </p:nvSpPr>
        <p:spPr bwMode="auto">
          <a:xfrm rot="5400000" flipH="1">
            <a:off x="439102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3" name="AutoShape 57"/>
          <p:cNvSpPr>
            <a:spLocks noChangeArrowheads="1"/>
          </p:cNvSpPr>
          <p:nvPr/>
        </p:nvSpPr>
        <p:spPr bwMode="auto">
          <a:xfrm rot="5400000" flipH="1">
            <a:off x="468153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4" name="AutoShape 58"/>
          <p:cNvSpPr>
            <a:spLocks noChangeArrowheads="1"/>
          </p:cNvSpPr>
          <p:nvPr/>
        </p:nvSpPr>
        <p:spPr bwMode="auto">
          <a:xfrm rot="5400000" flipH="1">
            <a:off x="475297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5" name="AutoShape 59"/>
          <p:cNvSpPr>
            <a:spLocks noChangeArrowheads="1"/>
          </p:cNvSpPr>
          <p:nvPr/>
        </p:nvSpPr>
        <p:spPr bwMode="auto">
          <a:xfrm rot="5400000" flipH="1">
            <a:off x="482600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6" name="AutoShape 60"/>
          <p:cNvSpPr>
            <a:spLocks noChangeArrowheads="1"/>
          </p:cNvSpPr>
          <p:nvPr/>
        </p:nvSpPr>
        <p:spPr bwMode="auto">
          <a:xfrm rot="5400000" flipH="1">
            <a:off x="489743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7" name="AutoShape 61"/>
          <p:cNvSpPr>
            <a:spLocks noChangeArrowheads="1"/>
          </p:cNvSpPr>
          <p:nvPr/>
        </p:nvSpPr>
        <p:spPr bwMode="auto">
          <a:xfrm rot="5400000" flipH="1">
            <a:off x="4968876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8" name="AutoShape 62"/>
          <p:cNvSpPr>
            <a:spLocks noChangeArrowheads="1"/>
          </p:cNvSpPr>
          <p:nvPr/>
        </p:nvSpPr>
        <p:spPr bwMode="auto">
          <a:xfrm rot="5400000" flipH="1">
            <a:off x="5041901" y="5192712"/>
            <a:ext cx="792162" cy="144463"/>
          </a:xfrm>
          <a:prstGeom prst="parallelogram">
            <a:avLst>
              <a:gd name="adj" fmla="val 118936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19" name="AutoShape 63"/>
          <p:cNvSpPr>
            <a:spLocks noChangeArrowheads="1"/>
          </p:cNvSpPr>
          <p:nvPr/>
        </p:nvSpPr>
        <p:spPr bwMode="auto">
          <a:xfrm rot="5400000" flipH="1">
            <a:off x="5113338" y="5192713"/>
            <a:ext cx="792162" cy="144462"/>
          </a:xfrm>
          <a:prstGeom prst="parallelogram">
            <a:avLst>
              <a:gd name="adj" fmla="val 11893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5940425" y="19891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クリップ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991225" y="3068638"/>
            <a:ext cx="804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シーン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5940425" y="4076700"/>
            <a:ext cx="849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ショット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5889625" y="5145088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フレーム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6804025" y="3933825"/>
            <a:ext cx="16811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latin typeface="Arial" panose="020B0604020202020204" pitchFamily="34" charset="0"/>
              </a:rPr>
              <a:t>単一カメラから</a:t>
            </a:r>
          </a:p>
          <a:p>
            <a:pPr eaLnBrk="1" hangingPunct="1"/>
            <a:r>
              <a:rPr lang="ja-JP" altLang="en-US" sz="1400">
                <a:latin typeface="Arial" panose="020B0604020202020204" pitchFamily="34" charset="0"/>
              </a:rPr>
              <a:t>撮影された</a:t>
            </a:r>
          </a:p>
          <a:p>
            <a:pPr eaLnBrk="1" hangingPunct="1"/>
            <a:r>
              <a:rPr lang="ja-JP" altLang="en-US" sz="1400">
                <a:latin typeface="Arial" panose="020B0604020202020204" pitchFamily="34" charset="0"/>
              </a:rPr>
              <a:t>連続するフレーム列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6853238" y="2997200"/>
            <a:ext cx="17510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latin typeface="Arial" panose="020B0604020202020204" pitchFamily="34" charset="0"/>
              </a:rPr>
              <a:t>ストーリ的につながり</a:t>
            </a:r>
          </a:p>
          <a:p>
            <a:pPr eaLnBrk="1" hangingPunct="1"/>
            <a:r>
              <a:rPr lang="ja-JP" altLang="en-US" sz="1400">
                <a:latin typeface="Arial" panose="020B0604020202020204" pitchFamily="34" charset="0"/>
              </a:rPr>
              <a:t>を有するショット列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ショットの検出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カットの検出とも呼ばれる</a:t>
            </a:r>
          </a:p>
          <a:p>
            <a:pPr lvl="1" eaLnBrk="1" hangingPunct="1"/>
            <a:r>
              <a:rPr lang="ja-JP" altLang="en-US" smtClean="0"/>
              <a:t>カット：　変化点</a:t>
            </a:r>
          </a:p>
          <a:p>
            <a:pPr eaLnBrk="1" hangingPunct="1"/>
            <a:r>
              <a:rPr lang="ja-JP" altLang="en-US" smtClean="0"/>
              <a:t>最も単純な方法</a:t>
            </a:r>
          </a:p>
          <a:p>
            <a:pPr lvl="1" eaLnBrk="1" hangingPunct="1"/>
            <a:r>
              <a:rPr lang="ja-JP" altLang="en-US" smtClean="0"/>
              <a:t>フレームごとに比較し、変化量が大きい部分をカットとして検出</a:t>
            </a:r>
          </a:p>
          <a:p>
            <a:pPr lvl="1" eaLnBrk="1" hangingPunct="1"/>
            <a:r>
              <a:rPr lang="ja-JP" altLang="en-US" smtClean="0"/>
              <a:t>カメラワーク、映像の変化などが外乱となる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映像のインデクシング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物理的な特徴に基づくもの</a:t>
            </a:r>
          </a:p>
          <a:p>
            <a:pPr lvl="1" eaLnBrk="1" hangingPunct="1"/>
            <a:r>
              <a:rPr lang="ja-JP" altLang="en-US" smtClean="0"/>
              <a:t>色、形、時刻、、、、</a:t>
            </a:r>
          </a:p>
          <a:p>
            <a:pPr eaLnBrk="1" hangingPunct="1"/>
            <a:r>
              <a:rPr lang="ja-JP" altLang="en-US" smtClean="0"/>
              <a:t>言語的な特徴に基づくもの</a:t>
            </a:r>
          </a:p>
          <a:p>
            <a:pPr lvl="1" eaLnBrk="1" hangingPunct="1"/>
            <a:r>
              <a:rPr lang="ja-JP" altLang="en-US" smtClean="0"/>
              <a:t>キャプション、字幕、音声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日程（情報検索：担当　岩村）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12/9	</a:t>
            </a:r>
            <a:r>
              <a:rPr lang="ja-JP" altLang="en-US" dirty="0" smtClean="0"/>
              <a:t>検索エンジンを使ってみる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12/16	</a:t>
            </a:r>
            <a:r>
              <a:rPr lang="ja-JP" altLang="en-US" dirty="0" smtClean="0"/>
              <a:t>メディア検索を使ってみる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12</a:t>
            </a:r>
            <a:r>
              <a:rPr lang="ja-JP" altLang="en-US" dirty="0" smtClean="0"/>
              <a:t>/</a:t>
            </a:r>
            <a:r>
              <a:rPr lang="en-US" altLang="ja-JP" dirty="0" smtClean="0"/>
              <a:t>25</a:t>
            </a:r>
            <a:r>
              <a:rPr lang="ja-JP" altLang="en-US" dirty="0" smtClean="0"/>
              <a:t>　　　ウェブアプリケーションを使ってみる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1/9	</a:t>
            </a:r>
            <a:r>
              <a:rPr lang="ja-JP" altLang="en-US" dirty="0" smtClean="0"/>
              <a:t>検索エンジンを用いた演習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1/20	</a:t>
            </a:r>
            <a:r>
              <a:rPr lang="ja-JP" altLang="en-US" dirty="0" smtClean="0"/>
              <a:t>検索エンジンの仕組み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1/27	</a:t>
            </a:r>
            <a:r>
              <a:rPr lang="ja-JP" altLang="en-US" dirty="0" smtClean="0">
                <a:solidFill>
                  <a:srgbClr val="FF0000"/>
                </a:solidFill>
              </a:rPr>
              <a:t>メディア検索の仕組み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2</a:t>
            </a:r>
            <a:r>
              <a:rPr lang="ja-JP" altLang="en-US" dirty="0" smtClean="0"/>
              <a:t>/3　　消費者生成メディアの最近</a:t>
            </a:r>
          </a:p>
        </p:txBody>
      </p:sp>
    </p:spTree>
    <p:extLst>
      <p:ext uri="{BB962C8B-B14F-4D97-AF65-F5344CB8AC3E}">
        <p14:creationId xmlns:p14="http://schemas.microsoft.com/office/powerpoint/2010/main" val="28881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２つの検索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類似検索</a:t>
            </a:r>
          </a:p>
          <a:p>
            <a:pPr lvl="1" eaLnBrk="1" hangingPunct="1"/>
            <a:r>
              <a:rPr lang="ja-JP" altLang="en-US" smtClean="0"/>
              <a:t>ある画像（映像）に、何らかの観点で</a:t>
            </a:r>
            <a:r>
              <a:rPr lang="ja-JP" altLang="en-US" smtClean="0">
                <a:solidFill>
                  <a:srgbClr val="FF0000"/>
                </a:solidFill>
              </a:rPr>
              <a:t>類似</a:t>
            </a:r>
            <a:r>
              <a:rPr lang="ja-JP" altLang="en-US" smtClean="0"/>
              <a:t>している画像（映像）を検索</a:t>
            </a:r>
          </a:p>
          <a:p>
            <a:pPr lvl="1" eaLnBrk="1" hangingPunct="1"/>
            <a:r>
              <a:rPr lang="ja-JP" altLang="en-US" smtClean="0"/>
              <a:t>既に見た画像の類似検索の例</a:t>
            </a:r>
          </a:p>
          <a:p>
            <a:pPr eaLnBrk="1" hangingPunct="1"/>
            <a:r>
              <a:rPr lang="ja-JP" altLang="en-US" smtClean="0"/>
              <a:t>一致検索</a:t>
            </a:r>
          </a:p>
          <a:p>
            <a:pPr lvl="1" eaLnBrk="1" hangingPunct="1"/>
            <a:r>
              <a:rPr lang="ja-JP" altLang="en-US" smtClean="0"/>
              <a:t>ある画像（映像）と</a:t>
            </a:r>
            <a:r>
              <a:rPr lang="ja-JP" altLang="en-US" smtClean="0">
                <a:solidFill>
                  <a:srgbClr val="FF0000"/>
                </a:solidFill>
              </a:rPr>
              <a:t>一致</a:t>
            </a:r>
            <a:r>
              <a:rPr lang="ja-JP" altLang="en-US" smtClean="0"/>
              <a:t>する画像（映像）を検索</a:t>
            </a:r>
          </a:p>
          <a:p>
            <a:pPr lvl="1" eaLnBrk="1" hangingPunct="1"/>
            <a:r>
              <a:rPr lang="ja-JP" altLang="en-US" smtClean="0"/>
              <a:t>一部分が一致する場合も含める</a:t>
            </a:r>
          </a:p>
          <a:p>
            <a:pPr lvl="1" eaLnBrk="1" hangingPunct="1"/>
            <a:r>
              <a:rPr lang="ja-JP" altLang="en-US" smtClean="0"/>
              <a:t>コマーシャルのカウントなど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レポート課題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ja-JP" altLang="en-US" sz="2600" dirty="0" smtClean="0"/>
              <a:t>５感検索エンジンが可能になると，どのような世界が開けるか？</a:t>
            </a:r>
          </a:p>
          <a:p>
            <a:pPr lvl="1" eaLnBrk="1" hangingPunct="1"/>
            <a:r>
              <a:rPr lang="ja-JP" altLang="en-US" sz="2200" dirty="0" smtClean="0"/>
              <a:t>５感：　視覚，聴覚，触覚，味覚，</a:t>
            </a:r>
            <a:r>
              <a:rPr lang="ja-JP" altLang="en-US" sz="2200" dirty="0" smtClean="0"/>
              <a:t>嗅覚</a:t>
            </a:r>
            <a:endParaRPr lang="en-US" altLang="ja-JP" sz="2200" dirty="0" smtClean="0"/>
          </a:p>
          <a:p>
            <a:pPr eaLnBrk="1" hangingPunct="1"/>
            <a:r>
              <a:rPr lang="en-US" altLang="ja-JP" sz="2600" dirty="0" smtClean="0"/>
              <a:t>3D</a:t>
            </a:r>
            <a:r>
              <a:rPr lang="ja-JP" altLang="en-US" sz="2600" dirty="0" smtClean="0"/>
              <a:t>プリンタが普及して、設計図が検索可能になると、世界はどう変わるか？</a:t>
            </a:r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現在の類似検索は，色や構図などの大域的特徴が似ているものを探す技術であり，一致検索は全く同一なものを探す技術である．これらと異なる技術として，同じモノが写っているかどうかを探す技術を考えよう．</a:t>
            </a:r>
          </a:p>
          <a:p>
            <a:pPr lvl="1" eaLnBrk="1" hangingPunct="1"/>
            <a:r>
              <a:rPr lang="ja-JP" altLang="en-US" sz="2200" dirty="0" smtClean="0"/>
              <a:t>実現する上で何が難しいのか？</a:t>
            </a:r>
          </a:p>
          <a:p>
            <a:pPr lvl="1" eaLnBrk="1" hangingPunct="1"/>
            <a:r>
              <a:rPr lang="ja-JP" altLang="en-US" sz="2200" dirty="0" smtClean="0"/>
              <a:t>実現できると，どのような利点があるか？何に使えるか？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色の考慮：　うまく機能する例</a:t>
            </a:r>
          </a:p>
        </p:txBody>
      </p: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6011863" y="25273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検索質問</a:t>
            </a:r>
          </a:p>
        </p:txBody>
      </p:sp>
      <p:pic>
        <p:nvPicPr>
          <p:cNvPr id="24580" name="Picture 15" descr="http://4.bp.blogspot.com/-x10Mcz5VPZQ/T4cRM5BjMII/AAAAAAAAHqg/bZDnS1GukkM/s1600/London-Br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97075"/>
            <a:ext cx="2019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9" descr="http://cdn.smosh.com/sites/default/files/bloguploads/nursery-rhym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994150"/>
            <a:ext cx="20383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14788"/>
            <a:ext cx="2147888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22" descr="http://www.travel-prize.com/blog/wp-content/uploads/2010/08/Tower-Bridge-Londo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994150"/>
            <a:ext cx="2460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色の考慮：　うまく機能しない例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011863" y="21320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検索質問</a:t>
            </a:r>
          </a:p>
        </p:txBody>
      </p:sp>
      <p:pic>
        <p:nvPicPr>
          <p:cNvPr id="25604" name="Picture 9" descr="http://www.visage.co.jp/gemma/images/%E3%83%8A%E3%83%99%E3%82%AB%E3%83%B3%E3%82%AC%E3%83%AB%E3%83%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3530600"/>
            <a:ext cx="192722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http://stat001.ameba.jp/user_images/20090914/21/nemurigoto/2a/96/j/t01920252_01920252102536438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14738"/>
            <a:ext cx="1828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 descr="http://upload.wikimedia.org/wikipedia/commons/thumb/0/0d/Kangaroo_and_joey03.jpg/250px-Kangaroo_and_joey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754188"/>
            <a:ext cx="1190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5" descr="http://item.shopping.c.yimg.jp/i/j/e-087_kanyo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14738"/>
            <a:ext cx="21669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質問１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画像検索エンジン</a:t>
            </a:r>
          </a:p>
          <a:p>
            <a:pPr lvl="1" eaLnBrk="1" hangingPunct="1"/>
            <a:r>
              <a:rPr lang="ja-JP" altLang="en-US" smtClean="0"/>
              <a:t>授業では、数種類の画像検索エンジンについて述べた。</a:t>
            </a:r>
            <a:r>
              <a:rPr lang="en-US" altLang="ja-JP" smtClean="0"/>
              <a:t>flickr</a:t>
            </a:r>
            <a:r>
              <a:rPr lang="ja-JP" altLang="en-US" smtClean="0"/>
              <a:t>は人手でキーワード（タグ）をつけるものであり、他にも画像の類似性を用いるもの、画像認識を用いるものもあった。</a:t>
            </a:r>
          </a:p>
          <a:p>
            <a:pPr lvl="1" eaLnBrk="1" hangingPunct="1"/>
            <a:r>
              <a:rPr lang="ja-JP" altLang="en-US" smtClean="0"/>
              <a:t>それでは、</a:t>
            </a:r>
            <a:r>
              <a:rPr lang="en-US" altLang="ja-JP" smtClean="0"/>
              <a:t>Google</a:t>
            </a:r>
            <a:r>
              <a:rPr lang="ja-JP" altLang="en-US" smtClean="0"/>
              <a:t>や</a:t>
            </a:r>
            <a:r>
              <a:rPr lang="en-US" altLang="ja-JP" smtClean="0"/>
              <a:t>Yahoo</a:t>
            </a:r>
            <a:r>
              <a:rPr lang="ja-JP" altLang="en-US" smtClean="0"/>
              <a:t>の画像検索エンジンはどのように画像にキーワードをつけているのであろうか？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回答１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600" smtClean="0"/>
              <a:t>画像検索エンジンは画像の内容を認識・理解することができない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600" smtClean="0"/>
              <a:t>画像の「周囲」に存在するテキスト（文字列）からキーワードを拾う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200" smtClean="0"/>
              <a:t>ファイル名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alt</a:t>
            </a:r>
            <a:r>
              <a:rPr lang="ja-JP" altLang="en-US" sz="2200" smtClean="0"/>
              <a:t>テキスト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200" smtClean="0"/>
              <a:t>画像の周囲のテキスト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200" smtClean="0"/>
              <a:t>画像へのリンク元（アンカー）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HTML</a:t>
            </a:r>
            <a:r>
              <a:rPr lang="ja-JP" altLang="en-US" sz="2200" smtClean="0"/>
              <a:t>ファイルのタイトル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200" smtClean="0"/>
              <a:t>など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質問２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授業では、様々なメディア検索エンジンを体験した。面白さがある反面、現状での問題点、限界も見えたのではないかと思う。</a:t>
            </a:r>
          </a:p>
          <a:p>
            <a:pPr eaLnBrk="1" hangingPunct="1"/>
            <a:r>
              <a:rPr lang="ja-JP" altLang="en-US" smtClean="0"/>
              <a:t>現在のメディア技術で最も問題であると思う点を挙げ、その解決にはどのような技術が必要か。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回答２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500" smtClean="0"/>
              <a:t>テキスト中心であり、他のメディアが十分活かされていない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500" smtClean="0"/>
              <a:t>メディアの内容に立ち入った解析が行われていない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500" smtClean="0"/>
              <a:t>メディア間の連携についてあまり考えられていない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クロスメディア検索：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z="2000" smtClean="0"/>
              <a:t>あるメディアで異なるメディアを検索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マルチメディア検索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z="2000" smtClean="0"/>
              <a:t>複数のメディアを同時に扱う検索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500" smtClean="0"/>
              <a:t>扱えるメディアが、テキスト、画像（静止画、動画）、音声（音響）に限られている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100" smtClean="0"/>
              <a:t>５感</a:t>
            </a:r>
            <a:r>
              <a:rPr lang="en-US" altLang="ja-JP" sz="2100" smtClean="0"/>
              <a:t>Web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500" smtClean="0"/>
              <a:t>など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本日の目次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参考文献</a:t>
            </a:r>
          </a:p>
          <a:p>
            <a:pPr eaLnBrk="1" hangingPunct="1"/>
            <a:r>
              <a:rPr lang="ja-JP" altLang="en-US" smtClean="0"/>
              <a:t>メディア検索エンジンの基本処理</a:t>
            </a:r>
          </a:p>
          <a:p>
            <a:pPr lvl="1" eaLnBrk="1" hangingPunct="1"/>
            <a:r>
              <a:rPr lang="ja-JP" altLang="en-US" smtClean="0"/>
              <a:t>画像メディア（静止画）</a:t>
            </a:r>
          </a:p>
          <a:p>
            <a:pPr lvl="1" eaLnBrk="1" hangingPunct="1"/>
            <a:r>
              <a:rPr lang="ja-JP" altLang="en-US" smtClean="0"/>
              <a:t>映像メディア（動画）</a:t>
            </a:r>
          </a:p>
          <a:p>
            <a:pPr eaLnBrk="1" hangingPunct="1"/>
            <a:r>
              <a:rPr lang="ja-JP" altLang="en-US" smtClean="0"/>
              <a:t>２つの検索</a:t>
            </a:r>
          </a:p>
          <a:p>
            <a:pPr lvl="1" eaLnBrk="1" hangingPunct="1"/>
            <a:r>
              <a:rPr lang="ja-JP" altLang="en-US" smtClean="0"/>
              <a:t>類似検索</a:t>
            </a:r>
          </a:p>
          <a:p>
            <a:pPr lvl="1" eaLnBrk="1" hangingPunct="1"/>
            <a:r>
              <a:rPr lang="ja-JP" altLang="en-US" smtClean="0"/>
              <a:t>一致検索</a:t>
            </a:r>
          </a:p>
          <a:p>
            <a:pPr eaLnBrk="1" hangingPunct="1"/>
            <a:r>
              <a:rPr lang="ja-JP" altLang="en-US" smtClean="0"/>
              <a:t>レポート課題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参考文献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600" smtClean="0"/>
              <a:t>講義のあと、基本的な内容や発展的な内容を調べる際のポインタ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600" smtClean="0"/>
              <a:t>基礎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200" smtClean="0"/>
              <a:t>岩波講座　マルチメディア情報学　情報の構造化と検索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600" smtClean="0"/>
              <a:t>発展（ポインタへのポインタ）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200" smtClean="0"/>
              <a:t>人工知能学会　私のブックマーク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600" smtClean="0"/>
              <a:t>http://www.ai-gakkai.or.jp/jsai/journal/mybookmark/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z="1600" smtClean="0"/>
              <a:t>情報検索、画像処理・理解・マルチメディアの項目を参照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smtClean="0"/>
              <a:t>情報処理学会誌・論文誌、電子情報通信学会誌・論文誌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IEEE, ACM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400" smtClean="0"/>
              <a:t>メディア検索エンジンの基本処理</a:t>
            </a:r>
            <a:br>
              <a:rPr lang="ja-JP" altLang="en-US" sz="3400" smtClean="0"/>
            </a:br>
            <a:r>
              <a:rPr lang="ja-JP" altLang="en-US" sz="3400" smtClean="0"/>
              <a:t>画像メディア </a:t>
            </a:r>
            <a:r>
              <a:rPr lang="en-US" altLang="ja-JP" sz="3400" smtClean="0"/>
              <a:t>(</a:t>
            </a:r>
            <a:r>
              <a:rPr lang="ja-JP" altLang="en-US" sz="3400" smtClean="0"/>
              <a:t>静止画</a:t>
            </a:r>
            <a:r>
              <a:rPr lang="en-US" altLang="ja-JP" sz="3400" smtClean="0"/>
              <a:t>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キーワード検索以外を取り上げる</a:t>
            </a:r>
          </a:p>
          <a:p>
            <a:pPr eaLnBrk="1" hangingPunct="1"/>
            <a:r>
              <a:rPr lang="ja-JP" altLang="en-US" smtClean="0"/>
              <a:t>類似検索</a:t>
            </a:r>
          </a:p>
          <a:p>
            <a:pPr lvl="1" eaLnBrk="1" hangingPunct="1"/>
            <a:r>
              <a:rPr lang="ja-JP" altLang="en-US" smtClean="0"/>
              <a:t>色の考慮</a:t>
            </a:r>
          </a:p>
          <a:p>
            <a:pPr lvl="2" eaLnBrk="1" hangingPunct="1"/>
            <a:r>
              <a:rPr lang="ja-JP" altLang="en-US" smtClean="0"/>
              <a:t>色の割合、配色が似ているかどうか</a:t>
            </a:r>
          </a:p>
          <a:p>
            <a:pPr lvl="1" eaLnBrk="1" hangingPunct="1"/>
            <a:r>
              <a:rPr lang="ja-JP" altLang="en-US" smtClean="0"/>
              <a:t>構図の考慮</a:t>
            </a:r>
          </a:p>
          <a:p>
            <a:pPr lvl="2" eaLnBrk="1" hangingPunct="1"/>
            <a:r>
              <a:rPr lang="ja-JP" altLang="en-US" smtClean="0"/>
              <a:t>機械的</a:t>
            </a:r>
          </a:p>
          <a:p>
            <a:pPr lvl="2" eaLnBrk="1" hangingPunct="1"/>
            <a:r>
              <a:rPr lang="ja-JP" altLang="en-US" smtClean="0"/>
              <a:t>内容を解析して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図形特徴の考慮</a:t>
            </a:r>
            <a:endParaRPr lang="en-US" altLang="ja-JP" smtClean="0"/>
          </a:p>
          <a:p>
            <a:pPr lvl="2" eaLnBrk="1" hangingPunct="1"/>
            <a:r>
              <a:rPr lang="ja-JP" altLang="en-US" smtClean="0"/>
              <a:t>画像パッチの一致</a:t>
            </a:r>
            <a:endParaRPr lang="en-US" altLang="ja-JP" smtClean="0"/>
          </a:p>
          <a:p>
            <a:pPr lvl="2" eaLnBrk="1" hangingPunct="1"/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2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3229</TotalTime>
  <Words>636</Words>
  <Application>Microsoft Office PowerPoint</Application>
  <PresentationFormat>画面に合わせる (4:3)</PresentationFormat>
  <Paragraphs>155</Paragraphs>
  <Slides>23</Slides>
  <Notes>21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ＭＳ Ｐゴシック</vt:lpstr>
      <vt:lpstr>ＭＳ Ｐ明朝</vt:lpstr>
      <vt:lpstr>Arial</vt:lpstr>
      <vt:lpstr>Verdana</vt:lpstr>
      <vt:lpstr>Wingdings</vt:lpstr>
      <vt:lpstr>Profile</vt:lpstr>
      <vt:lpstr>データベースと情報検索</vt:lpstr>
      <vt:lpstr>日程（情報検索：担当　岩村）</vt:lpstr>
      <vt:lpstr>質問１</vt:lpstr>
      <vt:lpstr>回答１</vt:lpstr>
      <vt:lpstr>質問２</vt:lpstr>
      <vt:lpstr>回答２</vt:lpstr>
      <vt:lpstr>本日の目次</vt:lpstr>
      <vt:lpstr>参考文献</vt:lpstr>
      <vt:lpstr>メディア検索エンジンの基本処理 画像メディア (静止画)</vt:lpstr>
      <vt:lpstr>色の考慮：　うまく機能する例</vt:lpstr>
      <vt:lpstr>色の考慮：　うまく機能しない例</vt:lpstr>
      <vt:lpstr>構図</vt:lpstr>
      <vt:lpstr>局所特徴量</vt:lpstr>
      <vt:lpstr>局所特徴量を利用した類似画像検索</vt:lpstr>
      <vt:lpstr>休憩</vt:lpstr>
      <vt:lpstr>メディア検索エンジンの基本処理 映像メディア (動画)</vt:lpstr>
      <vt:lpstr>映像の階層構造</vt:lpstr>
      <vt:lpstr>ショットの検出</vt:lpstr>
      <vt:lpstr>映像のインデクシング</vt:lpstr>
      <vt:lpstr>２つの検索</vt:lpstr>
      <vt:lpstr>レポート課題</vt:lpstr>
      <vt:lpstr>色の考慮：　うまく機能する例</vt:lpstr>
      <vt:lpstr>色の考慮：　うまく機能しない例</vt:lpstr>
    </vt:vector>
  </TitlesOfParts>
  <Company>大阪府立大学大学院工学研究科情報工学分野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データベースと情報検索</dc:title>
  <dc:creator>黄瀬浩一</dc:creator>
  <cp:lastModifiedBy>岩村雅一</cp:lastModifiedBy>
  <cp:revision>150</cp:revision>
  <dcterms:created xsi:type="dcterms:W3CDTF">2005-04-12T15:39:46Z</dcterms:created>
  <dcterms:modified xsi:type="dcterms:W3CDTF">2014-01-27T08:08:07Z</dcterms:modified>
</cp:coreProperties>
</file>