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  <p:sldMasterId id="2147483708" r:id="rId5"/>
    <p:sldMasterId id="2147483724" r:id="rId6"/>
    <p:sldMasterId id="2147483740" r:id="rId7"/>
    <p:sldMasterId id="2147483756" r:id="rId8"/>
  </p:sldMasterIdLst>
  <p:notesMasterIdLst>
    <p:notesMasterId r:id="rId44"/>
  </p:notesMasterIdLst>
  <p:sldIdLst>
    <p:sldId id="256" r:id="rId9"/>
    <p:sldId id="265" r:id="rId10"/>
    <p:sldId id="267" r:id="rId11"/>
    <p:sldId id="266" r:id="rId12"/>
    <p:sldId id="270" r:id="rId13"/>
    <p:sldId id="271" r:id="rId14"/>
    <p:sldId id="272" r:id="rId15"/>
    <p:sldId id="269" r:id="rId16"/>
    <p:sldId id="296" r:id="rId17"/>
    <p:sldId id="297" r:id="rId18"/>
    <p:sldId id="298" r:id="rId19"/>
    <p:sldId id="299" r:id="rId20"/>
    <p:sldId id="300" r:id="rId21"/>
    <p:sldId id="274" r:id="rId22"/>
    <p:sldId id="288" r:id="rId23"/>
    <p:sldId id="289" r:id="rId24"/>
    <p:sldId id="287" r:id="rId25"/>
    <p:sldId id="290" r:id="rId26"/>
    <p:sldId id="291" r:id="rId27"/>
    <p:sldId id="275" r:id="rId28"/>
    <p:sldId id="277" r:id="rId29"/>
    <p:sldId id="276" r:id="rId30"/>
    <p:sldId id="278" r:id="rId31"/>
    <p:sldId id="279" r:id="rId32"/>
    <p:sldId id="280" r:id="rId33"/>
    <p:sldId id="295" r:id="rId34"/>
    <p:sldId id="281" r:id="rId35"/>
    <p:sldId id="293" r:id="rId36"/>
    <p:sldId id="283" r:id="rId37"/>
    <p:sldId id="294" r:id="rId38"/>
    <p:sldId id="282" r:id="rId39"/>
    <p:sldId id="285" r:id="rId40"/>
    <p:sldId id="286" r:id="rId41"/>
    <p:sldId id="292" r:id="rId42"/>
    <p:sldId id="284" r:id="rId4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5DB2A-6B64-4781-81B8-63F9AF64738B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BD969-1B18-4D29-87A1-7E9FC50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82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3455" indent="-274406" defTabSz="926882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7623" indent="-219525" defTabSz="926882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6672" indent="-219525" defTabSz="926882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5721" indent="-219525" defTabSz="926882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14770" indent="-219525" defTabSz="926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53820" indent="-219525" defTabSz="926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2869" indent="-219525" defTabSz="926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31918" indent="-219525" defTabSz="926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1CF78C-E883-4054-AFEF-24ABC53A563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66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F0F286A-F41B-456B-96BA-0D64EE6C7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9857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8B10936-DDBB-46F3-9F6C-EE276B380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9938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xpal_id_cmyk_lge-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222875"/>
            <a:ext cx="14033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88" y="2646363"/>
            <a:ext cx="5002212" cy="839787"/>
          </a:xfrm>
        </p:spPr>
        <p:txBody>
          <a:bodyPr/>
          <a:lstStyle>
            <a:lvl1pPr algn="ctr"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94257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36B6B99-5B32-466D-A03A-434CAEA75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7912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9A91E8-3BBD-4172-BC3E-35F1B550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687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0EFC28-F5B9-4CFA-A2BB-43B35C6BB9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5406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83D0D3-8C6C-4662-9EE2-5D8C4344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8986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1D93F2-CF2A-4563-B0CD-ECB88B23E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9962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83E1C57-68EC-45E4-B552-674D3417E5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0768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F89D0BA-6984-423F-B87E-1DACFC5519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427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79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1A0CB11-1E96-4438-9050-6BF882614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4243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CF9D64C-054C-4545-8DFC-24CBF31FD1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7705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6838"/>
            <a:ext cx="2057400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838"/>
            <a:ext cx="60198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B09861A-8BAF-46DA-B87F-ADD6AEAA80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3505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4A28B5D-B274-4C44-BB81-2BBECBDB97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140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1079CBA-22BF-44F2-8F19-B2C5B800C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7013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F4E6235-E954-47D9-8714-0B1E3316B2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185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58850"/>
            <a:ext cx="8229600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37149CF-0680-486A-805D-943AA9F8F7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5666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536950" y="6245225"/>
            <a:ext cx="2482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977A724-012D-4FB5-864C-FEFA64119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2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9A2C8D7-2CCB-4CF0-A4D1-164706C56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052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F273289-80E7-4FB9-8395-E5E5A0756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845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15FD337-B514-4D67-A6BD-8928E02BC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7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64C030B-4C37-4A5E-A39C-58F90EA88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498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4CFA878-4CA6-4F83-9350-979D7FA3B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861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C8FF506-EE83-4A34-A724-7D78A8B0FE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687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3719DDF-196D-49D5-94FC-E21637BD3D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02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DED539-CEC4-4EA9-A084-5D2895E58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90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1A8C53-1E33-4F47-BB25-1F379A9C57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994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6838"/>
            <a:ext cx="2057400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838"/>
            <a:ext cx="60198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E917FBE-23D9-4AB4-965A-7C97FC791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142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8D18CF-A235-4117-B692-4543B767F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667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18B3C-50CA-4AA6-ABFB-83FAFAE85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2080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58850"/>
            <a:ext cx="8229600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D47645D-3F49-4933-9B3D-737BD19EA0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8836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6BC05C-2FBB-456C-B4D5-635962D47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337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7A0F70C-1727-49C5-A48C-EAB380126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00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9A2C8D7-2CCB-4CF0-A4D1-164706C56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651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F273289-80E7-4FB9-8395-E5E5A0756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6404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15FD337-B514-4D67-A6BD-8928E02BC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445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64C030B-4C37-4A5E-A39C-58F90EA88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241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4CFA878-4CA6-4F83-9350-979D7FA3B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6458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C8FF506-EE83-4A34-A724-7D78A8B0FE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7375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3719DDF-196D-49D5-94FC-E21637BD3D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6452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DED539-CEC4-4EA9-A084-5D2895E58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9514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1A8C53-1E33-4F47-BB25-1F379A9C57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370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6838"/>
            <a:ext cx="2057400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838"/>
            <a:ext cx="60198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E917FBE-23D9-4AB4-965A-7C97FC791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4400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8D18CF-A235-4117-B692-4543B767F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751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18B3C-50CA-4AA6-ABFB-83FAFAE85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8261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58850"/>
            <a:ext cx="8229600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D47645D-3F49-4933-9B3D-737BD19EA0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781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17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6BC05C-2FBB-456C-B4D5-635962D47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297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7A0F70C-1727-49C5-A48C-EAB380126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9037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9A2C8D7-2CCB-4CF0-A4D1-164706C56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547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F273289-80E7-4FB9-8395-E5E5A0756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693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15FD337-B514-4D67-A6BD-8928E02BC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945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64C030B-4C37-4A5E-A39C-58F90EA88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9488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4CFA878-4CA6-4F83-9350-979D7FA3B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387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C8FF506-EE83-4A34-A724-7D78A8B0FE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6313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3719DDF-196D-49D5-94FC-E21637BD3D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006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DED539-CEC4-4EA9-A084-5D2895E58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17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5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1A8C53-1E33-4F47-BB25-1F379A9C57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74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6838"/>
            <a:ext cx="2057400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838"/>
            <a:ext cx="60198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E917FBE-23D9-4AB4-965A-7C97FC791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4800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8D18CF-A235-4117-B692-4543B767F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5743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18B3C-50CA-4AA6-ABFB-83FAFAE85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8528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58850"/>
            <a:ext cx="8229600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D47645D-3F49-4933-9B3D-737BD19EA0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7023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6BC05C-2FBB-456C-B4D5-635962D47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6754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7A0F70C-1727-49C5-A48C-EAB380126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9050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5C428CF-C19F-433E-BD74-B09E270E54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9544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E0664B2-B72B-4D66-9A66-AB3B3ED870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3408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39465D2-BF06-4C43-BBEC-EC992E080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857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4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8719C5-3926-462B-B860-5326B6322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4489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705176-D4E0-4022-ABA1-9EC408761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784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13C44E4-4440-4E3A-A118-E5ADBAC05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7271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95118C9-51F9-4ABB-960B-1D27D5553D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5503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58B4987-F73D-4336-A99C-8DC11D5E9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5869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829FBB-22E4-48A1-A6DF-982951505A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8290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6838"/>
            <a:ext cx="2057400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838"/>
            <a:ext cx="60198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8CB9C6C-D3F9-481C-8D14-49B9B638A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7015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0AE0657-6D48-4413-84AF-F0F2ECEA29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0342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88A1ECB-C2F7-4520-B20C-156D58295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952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58850"/>
            <a:ext cx="8229600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D299351-EF26-48BB-BE7B-EF99B9458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272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77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F0F286A-F41B-456B-96BA-0D64EE6C7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822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8B10936-DDBB-46F3-9F6C-EE276B380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6987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5C428CF-C19F-433E-BD74-B09E270E54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3677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E0664B2-B72B-4D66-9A66-AB3B3ED870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2102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39465D2-BF06-4C43-BBEC-EC992E080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8395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8719C5-3926-462B-B860-5326B6322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4435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705176-D4E0-4022-ABA1-9EC408761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467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13C44E4-4440-4E3A-A118-E5ADBAC05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6448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95118C9-51F9-4ABB-960B-1D27D5553D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1428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58B4987-F73D-4336-A99C-8DC11D5E9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593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56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829FBB-22E4-48A1-A6DF-982951505A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3816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6838"/>
            <a:ext cx="2057400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838"/>
            <a:ext cx="60198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8CB9C6C-D3F9-481C-8D14-49B9B638A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0072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0AE0657-6D48-4413-84AF-F0F2ECEA29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5519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88A1ECB-C2F7-4520-B20C-156D58295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0974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58850"/>
            <a:ext cx="8229600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D299351-EF26-48BB-BE7B-EF99B9458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793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F0F286A-F41B-456B-96BA-0D64EE6C7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8763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8B10936-DDBB-46F3-9F6C-EE276B380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567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5C428CF-C19F-433E-BD74-B09E270E54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7292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E0664B2-B72B-4D66-9A66-AB3B3ED870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2979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39465D2-BF06-4C43-BBEC-EC992E080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93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7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8719C5-3926-462B-B860-5326B6322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3085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705176-D4E0-4022-ABA1-9EC408761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8858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13C44E4-4440-4E3A-A118-E5ADBAC05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0911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95118C9-51F9-4ABB-960B-1D27D5553D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858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58B4987-F73D-4336-A99C-8DC11D5E9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8014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829FBB-22E4-48A1-A6DF-982951505A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3388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6838"/>
            <a:ext cx="2057400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6838"/>
            <a:ext cx="601980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8CB9C6C-D3F9-481C-8D14-49B9B638A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8455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58850"/>
            <a:ext cx="4038600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0AE0657-6D48-4413-84AF-F0F2ECEA29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180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885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94100"/>
            <a:ext cx="4038600" cy="248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88A1ECB-C2F7-4520-B20C-156D58295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3635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58850"/>
            <a:ext cx="8229600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D299351-EF26-48BB-BE7B-EF99B9458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080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86325-2F87-46B6-8FE9-FD51DCB7F3EA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2207-9497-45DF-A301-F776FCF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8"/>
            <a:ext cx="8229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8850"/>
            <a:ext cx="8229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6950" y="6245225"/>
            <a:ext cx="2482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Slide </a:t>
            </a:r>
            <a:fld id="{837F35CA-AC89-4027-A6F9-45E08FD13CA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457200" y="9017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79" name="Picture 8" descr="fxpal_id_cmyk_lge-previe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6525"/>
            <a:ext cx="91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3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CC0000"/>
          </a:solidFill>
          <a:latin typeface="+mn-lt"/>
          <a:ea typeface="+mn-ea"/>
          <a:cs typeface="+mn-cs"/>
        </a:defRPr>
      </a:lvl1pPr>
      <a:lvl2pPr marL="387350" indent="-1651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 pitchFamily="66" charset="0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8"/>
            <a:ext cx="8229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8850"/>
            <a:ext cx="8229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6950" y="6245225"/>
            <a:ext cx="2482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Slide </a:t>
            </a:r>
            <a:fld id="{837F35CA-AC89-4027-A6F9-45E08FD13CA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457200" y="9017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79" name="Picture 8" descr="fxpal_id_cmyk_lge-previe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6525"/>
            <a:ext cx="91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24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CC0000"/>
          </a:solidFill>
          <a:latin typeface="+mn-lt"/>
          <a:ea typeface="+mn-ea"/>
          <a:cs typeface="+mn-cs"/>
        </a:defRPr>
      </a:lvl1pPr>
      <a:lvl2pPr marL="387350" indent="-1651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 pitchFamily="66" charset="0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8"/>
            <a:ext cx="8229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8850"/>
            <a:ext cx="8229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6950" y="6245225"/>
            <a:ext cx="2482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Slide </a:t>
            </a:r>
            <a:fld id="{837F35CA-AC89-4027-A6F9-45E08FD13CA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457200" y="9017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79" name="Picture 8" descr="fxpal_id_cmyk_lge-previe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6525"/>
            <a:ext cx="91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CC0000"/>
          </a:solidFill>
          <a:latin typeface="+mn-lt"/>
          <a:ea typeface="+mn-ea"/>
          <a:cs typeface="+mn-cs"/>
        </a:defRPr>
      </a:lvl1pPr>
      <a:lvl2pPr marL="387350" indent="-1651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 pitchFamily="66" charset="0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8"/>
            <a:ext cx="8229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8850"/>
            <a:ext cx="8229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6950" y="6245225"/>
            <a:ext cx="2482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 i="1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Slide </a:t>
            </a:r>
            <a:fld id="{B0E4F778-3EAD-4092-BED1-718AC87F02F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457200" y="9017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79" name="Picture 8" descr="fxpal_id_cmyk_lge-previe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6525"/>
            <a:ext cx="91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CC0000"/>
          </a:solidFill>
          <a:latin typeface="+mn-lt"/>
          <a:ea typeface="+mn-ea"/>
          <a:cs typeface="+mn-cs"/>
        </a:defRPr>
      </a:lvl1pPr>
      <a:lvl2pPr marL="387350" indent="-1651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 pitchFamily="66" charset="0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8"/>
            <a:ext cx="8229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8850"/>
            <a:ext cx="8229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6950" y="6245225"/>
            <a:ext cx="2482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 i="1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Slide </a:t>
            </a:r>
            <a:fld id="{B0E4F778-3EAD-4092-BED1-718AC87F02F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457200" y="9017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79" name="Picture 8" descr="fxpal_id_cmyk_lge-previe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6525"/>
            <a:ext cx="91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8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CC0000"/>
          </a:solidFill>
          <a:latin typeface="+mn-lt"/>
          <a:ea typeface="+mn-ea"/>
          <a:cs typeface="+mn-cs"/>
        </a:defRPr>
      </a:lvl1pPr>
      <a:lvl2pPr marL="387350" indent="-1651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 pitchFamily="66" charset="0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8"/>
            <a:ext cx="8229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8850"/>
            <a:ext cx="8229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6950" y="6245225"/>
            <a:ext cx="2482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 i="1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Slide </a:t>
            </a:r>
            <a:fld id="{B0E4F778-3EAD-4092-BED1-718AC87F02F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457200" y="9017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79" name="Picture 8" descr="fxpal_id_cmyk_lge-previe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6525"/>
            <a:ext cx="91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4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CC0000"/>
          </a:solidFill>
          <a:latin typeface="+mn-lt"/>
          <a:ea typeface="+mn-ea"/>
          <a:cs typeface="+mn-cs"/>
        </a:defRPr>
      </a:lvl1pPr>
      <a:lvl2pPr marL="387350" indent="-1651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 pitchFamily="66" charset="0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8"/>
            <a:ext cx="8229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8850"/>
            <a:ext cx="8229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6950" y="6245225"/>
            <a:ext cx="2482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 i="1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9CBCE17-5199-4F13-A269-562677C30705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457200" y="9017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3" name="Picture 7" descr="fxpal_id_cmyk_lge-preview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6525"/>
            <a:ext cx="91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3655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CC0000"/>
          </a:solidFill>
          <a:latin typeface="+mn-lt"/>
          <a:ea typeface="+mn-ea"/>
          <a:cs typeface="+mn-cs"/>
        </a:defRPr>
      </a:lvl1pPr>
      <a:lvl2pPr marL="387350" indent="-1651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cs typeface="+mn-cs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IUI2010/Presentation/EMMWMV9_Widescreen_1280x720.wmv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PACER/introduction_large.wmv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6" Type="http://schemas.openxmlformats.org/officeDocument/2006/relationships/hyperlink" Target="PACER/pacerRemoteCollaboration.mpg" TargetMode="External"/><Relationship Id="rId5" Type="http://schemas.openxmlformats.org/officeDocument/2006/relationships/hyperlink" Target="PACER/Applications_large.wmv" TargetMode="External"/><Relationship Id="rId4" Type="http://schemas.openxmlformats.org/officeDocument/2006/relationships/hyperlink" Target="PACER/Full_Hybrid_Gesture_large.wm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ACT/FACT_Applications.wmv" TargetMode="External"/><Relationship Id="rId2" Type="http://schemas.openxmlformats.org/officeDocument/2006/relationships/hyperlink" Target="FACT/FACT_introduction.wm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MixPad/PaperUI_MixPad.wmv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err="1" smtClean="0"/>
              <a:t>PaperUI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Qiong</a:t>
            </a:r>
            <a:r>
              <a:rPr lang="en-US" dirty="0" smtClean="0"/>
              <a:t> Liu, </a:t>
            </a:r>
            <a:r>
              <a:rPr lang="en-US" dirty="0" err="1" smtClean="0"/>
              <a:t>Chunyuan</a:t>
            </a:r>
            <a:r>
              <a:rPr lang="en-US" dirty="0" smtClean="0"/>
              <a:t> Liao</a:t>
            </a:r>
          </a:p>
          <a:p>
            <a:r>
              <a:rPr lang="en-US" dirty="0" smtClean="0"/>
              <a:t>FX Palo Alto Laboratory</a:t>
            </a:r>
          </a:p>
          <a:p>
            <a:r>
              <a:rPr lang="en-US" dirty="0" smtClean="0"/>
              <a:t>Palo Alto, California, U.S.A.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6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2" name="Picture 10" descr="Survey_PrescriptionForms_Appendix_G_RECMED_v1_211204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49325"/>
            <a:ext cx="1989138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96838"/>
            <a:ext cx="7302500" cy="792162"/>
          </a:xfrm>
        </p:spPr>
        <p:txBody>
          <a:bodyPr/>
          <a:lstStyle/>
          <a:p>
            <a:r>
              <a:rPr lang="en-US" sz="2800" smtClean="0"/>
              <a:t>Problem Abstraction for EMBL Authoring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75113" y="958850"/>
            <a:ext cx="4870450" cy="5586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Each document patch may be considered as a communication channel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Embedded barcode is the signal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Document contents and iconic marks are noises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EMBL authoring tool 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Find a proper channel for barcode transmission with proper content-barcode blending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Select a proper barcode type</a:t>
            </a:r>
          </a:p>
        </p:txBody>
      </p:sp>
      <p:pic>
        <p:nvPicPr>
          <p:cNvPr id="120838" name="Picture 6" descr="cap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171575"/>
            <a:ext cx="17764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0" name="Picture 8" descr="star_tsp828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97188"/>
            <a:ext cx="1944687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4" name="Picture 12" descr="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852863"/>
            <a:ext cx="3690937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405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47738"/>
            <a:ext cx="8229600" cy="5118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Find the document patch (channel) with lowest noise around a EMBL signified-location for barcode transmission with minimum magnitude (maximum transparency and least interference to document).</a:t>
            </a:r>
          </a:p>
          <a:p>
            <a:pPr lvl="1">
              <a:lnSpc>
                <a:spcPct val="80000"/>
              </a:lnSpc>
            </a:pPr>
            <a:endParaRPr lang="en-US" sz="2400" smtClean="0"/>
          </a:p>
          <a:p>
            <a:pPr lvl="1">
              <a:lnSpc>
                <a:spcPct val="80000"/>
              </a:lnSpc>
            </a:pPr>
            <a:r>
              <a:rPr lang="en-US" sz="2400" smtClean="0"/>
              <a:t>Guidance from the Shannon–Hartley theorem</a:t>
            </a:r>
          </a:p>
          <a:p>
            <a:pPr lvl="1">
              <a:lnSpc>
                <a:spcPct val="80000"/>
              </a:lnSpc>
            </a:pPr>
            <a:endParaRPr lang="en-US" sz="2400" smtClean="0"/>
          </a:p>
          <a:p>
            <a:pPr lvl="1">
              <a:lnSpc>
                <a:spcPct val="80000"/>
              </a:lnSpc>
            </a:pPr>
            <a:endParaRPr lang="en-US" smtClean="0"/>
          </a:p>
          <a:p>
            <a:pPr lvl="1">
              <a:lnSpc>
                <a:spcPct val="80000"/>
              </a:lnSpc>
            </a:pPr>
            <a:endParaRPr lang="en-US" smtClean="0"/>
          </a:p>
          <a:p>
            <a:pPr lvl="1">
              <a:lnSpc>
                <a:spcPct val="80000"/>
              </a:lnSpc>
            </a:pPr>
            <a:r>
              <a:rPr lang="en-US" sz="2400" smtClean="0"/>
              <a:t>Assumption: if the barcode channel’s SNR is over a certain limit, we can get a reasonable barcode identification rate.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EMBL Research</a:t>
            </a:r>
          </a:p>
        </p:txBody>
      </p:sp>
      <p:pic>
        <p:nvPicPr>
          <p:cNvPr id="124933" name="Picture 5" descr=" C =  B \log_2 \left( 1+\frac{S}{N} \right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644900"/>
            <a:ext cx="337026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695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96838"/>
            <a:ext cx="7748588" cy="862012"/>
          </a:xfrm>
        </p:spPr>
        <p:txBody>
          <a:bodyPr/>
          <a:lstStyle/>
          <a:p>
            <a:r>
              <a:rPr lang="en-US" sz="2400" smtClean="0"/>
              <a:t>Some Preliminary Experiments – Vertical Barcode</a:t>
            </a:r>
          </a:p>
        </p:txBody>
      </p:sp>
      <p:pic>
        <p:nvPicPr>
          <p:cNvPr id="135172" name="Picture 4" descr="videob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382713"/>
            <a:ext cx="21828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5" descr="videobar1p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092575"/>
            <a:ext cx="22939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6" descr="videobar1m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090613"/>
            <a:ext cx="23717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7" descr="videobar1mx1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846513"/>
            <a:ext cx="24955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8" descr="videobar1real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171575"/>
            <a:ext cx="23526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9" descr="videobar1real21resu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987800"/>
            <a:ext cx="23558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128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7537450" cy="862012"/>
          </a:xfrm>
        </p:spPr>
        <p:txBody>
          <a:bodyPr/>
          <a:lstStyle/>
          <a:p>
            <a:r>
              <a:rPr lang="en-US" sz="2400" smtClean="0"/>
              <a:t>Some Preliminary Experiments – Circular code</a:t>
            </a:r>
          </a:p>
        </p:txBody>
      </p:sp>
      <p:pic>
        <p:nvPicPr>
          <p:cNvPr id="136196" name="Picture 4" descr="cap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076325"/>
            <a:ext cx="3030537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5" descr="capture2trans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103313"/>
            <a:ext cx="4211638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357813" y="50911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Radius</a:t>
            </a:r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6424613" y="5286375"/>
            <a:ext cx="157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b="1" smtClean="0">
              <a:solidFill>
                <a:srgbClr val="CC0000"/>
              </a:solidFill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005263" y="3905250"/>
            <a:ext cx="4587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Angle</a:t>
            </a:r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 flipV="1">
            <a:off x="4173538" y="215741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b="1" smtClean="0">
              <a:solidFill>
                <a:srgbClr val="CC0000"/>
              </a:solidFill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404813" y="5640388"/>
            <a:ext cx="8288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If the center is not located accurately, we will get many curves instead of straight lines. We can submit multiple slices of the transformed image.</a:t>
            </a:r>
          </a:p>
        </p:txBody>
      </p:sp>
    </p:spTree>
    <p:extLst>
      <p:ext uri="{BB962C8B-B14F-4D97-AF65-F5344CB8AC3E}">
        <p14:creationId xmlns:p14="http://schemas.microsoft.com/office/powerpoint/2010/main" val="34821065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Optical Patterns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Dataglyph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/>
              <a:t>Anoto</a:t>
            </a:r>
            <a:r>
              <a:rPr lang="en-US" dirty="0"/>
              <a:t> dot </a:t>
            </a:r>
            <a:r>
              <a:rPr lang="en-US" dirty="0" smtClean="0"/>
              <a:t>pattern</a:t>
            </a:r>
          </a:p>
          <a:p>
            <a:r>
              <a:rPr lang="en-US" dirty="0" smtClean="0"/>
              <a:t>Identification </a:t>
            </a:r>
            <a:r>
              <a:rPr lang="en-US" dirty="0"/>
              <a:t>accuracy </a:t>
            </a:r>
            <a:r>
              <a:rPr lang="en-US" dirty="0" smtClean="0"/>
              <a:t>is high</a:t>
            </a:r>
          </a:p>
          <a:p>
            <a:r>
              <a:rPr lang="en-US" dirty="0" smtClean="0"/>
              <a:t>Much </a:t>
            </a:r>
            <a:r>
              <a:rPr lang="en-US" dirty="0"/>
              <a:t>smaller in </a:t>
            </a:r>
            <a:r>
              <a:rPr lang="en-US" dirty="0" smtClean="0"/>
              <a:t>size</a:t>
            </a:r>
          </a:p>
          <a:p>
            <a:pPr lvl="1"/>
            <a:r>
              <a:rPr lang="en-US" dirty="0" err="1" smtClean="0"/>
              <a:t>Dataglyph</a:t>
            </a:r>
            <a:r>
              <a:rPr lang="en-US" dirty="0" smtClean="0"/>
              <a:t> 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lang="en-US" dirty="0" smtClean="0"/>
              <a:t> 1/100”</a:t>
            </a:r>
          </a:p>
          <a:p>
            <a:pPr lvl="1"/>
            <a:r>
              <a:rPr lang="en-US" dirty="0" err="1" smtClean="0"/>
              <a:t>Anoto</a:t>
            </a:r>
            <a:r>
              <a:rPr lang="en-US" dirty="0" smtClean="0"/>
              <a:t> dot grid – 0.3mm</a:t>
            </a:r>
          </a:p>
          <a:p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intrusive than traditional </a:t>
            </a:r>
            <a:r>
              <a:rPr lang="en-US" dirty="0" smtClean="0"/>
              <a:t>barcodes and better localization</a:t>
            </a:r>
          </a:p>
          <a:p>
            <a:r>
              <a:rPr lang="en-US" dirty="0" smtClean="0"/>
              <a:t>High-res (600-1000dpi) printer &amp; camera</a:t>
            </a:r>
          </a:p>
          <a:p>
            <a:r>
              <a:rPr lang="en-US" dirty="0" smtClean="0"/>
              <a:t>Hard to use camera phone for pattern capture</a:t>
            </a:r>
          </a:p>
          <a:p>
            <a:r>
              <a:rPr lang="en-US" dirty="0" smtClean="0"/>
              <a:t>Reduce image contrast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1" y="1752600"/>
            <a:ext cx="32670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04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Encoded Hidden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13873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Shift </a:t>
            </a:r>
            <a:r>
              <a:rPr lang="en-US" dirty="0"/>
              <a:t>line upwards or downwards by very small </a:t>
            </a:r>
            <a:r>
              <a:rPr lang="en-US" dirty="0" smtClean="0"/>
              <a:t>amount</a:t>
            </a:r>
          </a:p>
          <a:p>
            <a:r>
              <a:rPr lang="en-US" dirty="0" smtClean="0"/>
              <a:t>Shift </a:t>
            </a:r>
            <a:r>
              <a:rPr lang="en-US" dirty="0"/>
              <a:t>words horizontally to modify the spaces between </a:t>
            </a:r>
            <a:r>
              <a:rPr lang="en-US" dirty="0" smtClean="0"/>
              <a:t>words</a:t>
            </a:r>
          </a:p>
          <a:p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adaptive to a big variety of document </a:t>
            </a:r>
            <a:r>
              <a:rPr lang="en-US" dirty="0" smtClean="0"/>
              <a:t>contents</a:t>
            </a:r>
          </a:p>
          <a:p>
            <a:r>
              <a:rPr lang="en-US" dirty="0"/>
              <a:t>C</a:t>
            </a:r>
            <a:r>
              <a:rPr lang="en-US" dirty="0" smtClean="0"/>
              <a:t>rosstalk </a:t>
            </a:r>
            <a:r>
              <a:rPr lang="en-US" dirty="0"/>
              <a:t>between the watermark signal and host signal is a common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0" y="2819400"/>
            <a:ext cx="3810000" cy="1115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0" y="4038600"/>
            <a:ext cx="3630930" cy="23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</a:t>
            </a:r>
            <a:r>
              <a:rPr lang="en-US" dirty="0"/>
              <a:t>Fingerprint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871898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Paper is composed of fine fibers entangled with each other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Very durable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very low probability to be </a:t>
            </a:r>
            <a:r>
              <a:rPr lang="en-US" dirty="0" smtClean="0"/>
              <a:t>identical</a:t>
            </a:r>
          </a:p>
          <a:p>
            <a:r>
              <a:rPr lang="en-US" dirty="0" smtClean="0"/>
              <a:t>Wood fibers are normally </a:t>
            </a:r>
            <a:r>
              <a:rPr lang="en-US" dirty="0"/>
              <a:t>much smaller than basic units of </a:t>
            </a:r>
            <a:r>
              <a:rPr lang="en-US" dirty="0" smtClean="0"/>
              <a:t>micro-optical-patterns</a:t>
            </a:r>
          </a:p>
          <a:p>
            <a:r>
              <a:rPr lang="en-US" dirty="0" smtClean="0"/>
              <a:t>No error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2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4" y="1600200"/>
            <a:ext cx="2596116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Character/Word </a:t>
            </a:r>
            <a:r>
              <a:rPr lang="en-US" dirty="0"/>
              <a:t>Recognition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Commercial </a:t>
            </a:r>
            <a:r>
              <a:rPr lang="en-US" dirty="0" smtClean="0"/>
              <a:t>OCR software </a:t>
            </a:r>
            <a:r>
              <a:rPr lang="en-US" dirty="0"/>
              <a:t>is widely used to convert printed books and documents into text for web publication, text-to-speech, text-mining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Development is much easier with existing module</a:t>
            </a:r>
          </a:p>
          <a:p>
            <a:r>
              <a:rPr lang="en-US" dirty="0" smtClean="0"/>
              <a:t>Language dependent</a:t>
            </a:r>
          </a:p>
          <a:p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high resolution cameras for image </a:t>
            </a:r>
            <a:r>
              <a:rPr lang="en-US" dirty="0" smtClean="0"/>
              <a:t>capture</a:t>
            </a:r>
          </a:p>
          <a:p>
            <a:r>
              <a:rPr lang="en-US" dirty="0" smtClean="0"/>
              <a:t>Most </a:t>
            </a:r>
            <a:r>
              <a:rPr lang="en-US" dirty="0"/>
              <a:t>OCR software cannot handle angled document capture, or low lighting </a:t>
            </a:r>
            <a:r>
              <a:rPr lang="en-US" dirty="0" smtClean="0"/>
              <a:t>capture</a:t>
            </a:r>
          </a:p>
          <a:p>
            <a:r>
              <a:rPr lang="en-US" dirty="0" smtClean="0"/>
              <a:t>Cannot </a:t>
            </a:r>
            <a:r>
              <a:rPr lang="en-US" dirty="0"/>
              <a:t>work on photos or </a:t>
            </a:r>
            <a:r>
              <a:rPr lang="en-US" dirty="0" smtClean="0"/>
              <a:t>figures</a:t>
            </a:r>
          </a:p>
          <a:p>
            <a:r>
              <a:rPr lang="en-US" dirty="0"/>
              <a:t>L</a:t>
            </a:r>
            <a:r>
              <a:rPr lang="en-US" dirty="0" smtClean="0"/>
              <a:t>ayout </a:t>
            </a:r>
            <a:r>
              <a:rPr lang="en-US" dirty="0"/>
              <a:t>free and language independent character </a:t>
            </a:r>
            <a:r>
              <a:rPr lang="en-US" dirty="0" smtClean="0"/>
              <a:t>recognition is a promising direction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4038600" cy="2086877"/>
          </a:xfrm>
        </p:spPr>
      </p:pic>
    </p:spTree>
    <p:extLst>
      <p:ext uri="{BB962C8B-B14F-4D97-AF65-F5344CB8AC3E}">
        <p14:creationId xmlns:p14="http://schemas.microsoft.com/office/powerpoint/2010/main" val="396960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Image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474" y="1600200"/>
            <a:ext cx="426732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Spatial layout based feature.</a:t>
            </a:r>
          </a:p>
          <a:p>
            <a:r>
              <a:rPr lang="en-US" dirty="0" smtClean="0"/>
              <a:t>Pixel level image features</a:t>
            </a:r>
          </a:p>
          <a:p>
            <a:r>
              <a:rPr lang="en-US" dirty="0" smtClean="0"/>
              <a:t>No exclusive space demand </a:t>
            </a:r>
            <a:r>
              <a:rPr lang="en-US" dirty="0"/>
              <a:t>for marker </a:t>
            </a:r>
            <a:r>
              <a:rPr lang="en-US" dirty="0" smtClean="0"/>
              <a:t>printing</a:t>
            </a:r>
          </a:p>
          <a:p>
            <a:r>
              <a:rPr lang="en-US" dirty="0" smtClean="0"/>
              <a:t>No demand for changing printing procedure</a:t>
            </a:r>
          </a:p>
          <a:p>
            <a:r>
              <a:rPr lang="en-US" dirty="0" smtClean="0"/>
              <a:t>Most of them can work on </a:t>
            </a:r>
            <a:r>
              <a:rPr lang="en-US" dirty="0" err="1" smtClean="0"/>
              <a:t>cameraphone</a:t>
            </a:r>
            <a:r>
              <a:rPr lang="en-US" dirty="0" smtClean="0"/>
              <a:t> images</a:t>
            </a:r>
          </a:p>
          <a:p>
            <a:r>
              <a:rPr lang="en-US" dirty="0" smtClean="0"/>
              <a:t>Assist us to accurately locate crosshair so that the crosshair can be used as a mouse pointer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00200"/>
            <a:ext cx="3809875" cy="463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71" y="3276600"/>
            <a:ext cx="19313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157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RFID-based </a:t>
            </a:r>
            <a:r>
              <a:rPr lang="en-US" dirty="0"/>
              <a:t>Document Recognition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1" y="1752600"/>
            <a:ext cx="3252692" cy="243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RFID chips </a:t>
            </a:r>
            <a:r>
              <a:rPr lang="en-US" dirty="0" smtClean="0"/>
              <a:t>are small </a:t>
            </a:r>
            <a:r>
              <a:rPr lang="en-US" dirty="0"/>
              <a:t>enough to be embedded in sheets of </a:t>
            </a:r>
            <a:r>
              <a:rPr lang="en-US" dirty="0" smtClean="0"/>
              <a:t>paper</a:t>
            </a:r>
          </a:p>
          <a:p>
            <a:r>
              <a:rPr lang="en-US" dirty="0"/>
              <a:t>A</a:t>
            </a:r>
            <a:r>
              <a:rPr lang="en-US" dirty="0" smtClean="0"/>
              <a:t>llow </a:t>
            </a:r>
            <a:r>
              <a:rPr lang="en-US" dirty="0"/>
              <a:t>users to interact with paper at a </a:t>
            </a:r>
            <a:r>
              <a:rPr lang="en-US" dirty="0" smtClean="0"/>
              <a:t>distance</a:t>
            </a:r>
          </a:p>
          <a:p>
            <a:r>
              <a:rPr lang="en-US" dirty="0" smtClean="0"/>
              <a:t>Fast </a:t>
            </a:r>
            <a:r>
              <a:rPr lang="en-US" dirty="0"/>
              <a:t>response </a:t>
            </a:r>
            <a:r>
              <a:rPr lang="en-US" dirty="0" smtClean="0"/>
              <a:t>speed</a:t>
            </a:r>
          </a:p>
          <a:p>
            <a:r>
              <a:rPr lang="en-US" dirty="0" smtClean="0"/>
              <a:t>Special </a:t>
            </a:r>
            <a:r>
              <a:rPr lang="en-US" dirty="0"/>
              <a:t>printer need to be developed for accurately “printing” these RFID devices on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More portable </a:t>
            </a:r>
            <a:r>
              <a:rPr lang="en-US" dirty="0"/>
              <a:t>RFID identification </a:t>
            </a:r>
            <a:r>
              <a:rPr lang="en-US" dirty="0" smtClean="0"/>
              <a:t>devices</a:t>
            </a:r>
          </a:p>
          <a:p>
            <a:r>
              <a:rPr lang="en-US" dirty="0"/>
              <a:t>T</a:t>
            </a:r>
            <a:r>
              <a:rPr lang="en-US" dirty="0" smtClean="0"/>
              <a:t>echnology </a:t>
            </a:r>
            <a:r>
              <a:rPr lang="en-US" dirty="0"/>
              <a:t>that can avoid RFID interferences from other </a:t>
            </a:r>
            <a:r>
              <a:rPr lang="en-US" dirty="0" smtClean="0"/>
              <a:t>pages</a:t>
            </a:r>
          </a:p>
          <a:p>
            <a:r>
              <a:rPr lang="en-US" dirty="0" smtClean="0"/>
              <a:t>Identify </a:t>
            </a:r>
            <a:r>
              <a:rPr lang="en-US" dirty="0"/>
              <a:t>the user selected RFID from proximate </a:t>
            </a:r>
            <a:r>
              <a:rPr lang="en-US" dirty="0" smtClean="0"/>
              <a:t>RFIDs</a:t>
            </a:r>
          </a:p>
          <a:p>
            <a:r>
              <a:rPr lang="en-US" dirty="0" smtClean="0"/>
              <a:t>How to estimate pointing direction?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1" y="4501117"/>
            <a:ext cx="1533269" cy="1280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95800"/>
            <a:ext cx="1607744" cy="12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8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Paper 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Paper </a:t>
            </a:r>
            <a:r>
              <a:rPr lang="en-US" dirty="0"/>
              <a:t>is one of the most widely used communication media and will continue to be used in our daily life for a very long time</a:t>
            </a:r>
            <a:endParaRPr lang="en-US" dirty="0" smtClean="0"/>
          </a:p>
          <a:p>
            <a:pPr lvl="1"/>
            <a:r>
              <a:rPr lang="en-US" dirty="0" smtClean="0"/>
              <a:t>Paper is an essential part of our daily life</a:t>
            </a:r>
          </a:p>
          <a:p>
            <a:pPr lvl="1"/>
            <a:r>
              <a:rPr lang="en-US" dirty="0" smtClean="0"/>
              <a:t>Paper production provides a cost efficient way to use wood mill wastes</a:t>
            </a:r>
          </a:p>
          <a:p>
            <a:pPr lvl="1"/>
            <a:r>
              <a:rPr lang="en-US" dirty="0" smtClean="0"/>
              <a:t>Paper </a:t>
            </a:r>
            <a:r>
              <a:rPr lang="en-US" dirty="0"/>
              <a:t>can be recycled or decomposed much </a:t>
            </a:r>
            <a:r>
              <a:rPr lang="en-US" dirty="0" smtClean="0"/>
              <a:t>easier </a:t>
            </a:r>
            <a:r>
              <a:rPr lang="en-US" dirty="0"/>
              <a:t>than most plastics or </a:t>
            </a:r>
            <a:r>
              <a:rPr lang="en-US" dirty="0" smtClean="0"/>
              <a:t>electronic-devices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world produces approximately 300 million tons of paper each </a:t>
            </a:r>
            <a:r>
              <a:rPr lang="en-US" dirty="0" smtClean="0"/>
              <a:t>year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very US office employee generates approximately 9,999 more paper sheets each year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e-products finally stimulate paper usage and create more e-wastes and plastic wastes beyond paper in the past 40 years</a:t>
            </a:r>
          </a:p>
        </p:txBody>
      </p:sp>
    </p:spTree>
    <p:extLst>
      <p:ext uri="{BB962C8B-B14F-4D97-AF65-F5344CB8AC3E}">
        <p14:creationId xmlns:p14="http://schemas.microsoft.com/office/powerpoint/2010/main" val="386291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Pen Based Applications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8428"/>
            <a:ext cx="3200400" cy="2067748"/>
          </a:xfrm>
        </p:spPr>
      </p:pic>
      <p:sp>
        <p:nvSpPr>
          <p:cNvPr id="7" name="TextBox 6"/>
          <p:cNvSpPr txBox="1"/>
          <p:nvPr/>
        </p:nvSpPr>
        <p:spPr>
          <a:xfrm>
            <a:off x="4114800" y="1371600"/>
            <a:ext cx="457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Form filling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Convert notes to text and upload documents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Sync note taking and audio recording, photo capture, GPS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Music, calculator, language study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Retrieve additional info, copy-paste, section view, 3D model navigation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Device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…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151871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Barcode Based Applications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985260" cy="41452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Compare product price</a:t>
            </a:r>
          </a:p>
          <a:p>
            <a:r>
              <a:rPr lang="en-US" dirty="0"/>
              <a:t>R</a:t>
            </a:r>
            <a:r>
              <a:rPr lang="en-US" dirty="0" smtClean="0"/>
              <a:t>ead reviews</a:t>
            </a:r>
          </a:p>
          <a:p>
            <a:r>
              <a:rPr lang="en-US" dirty="0"/>
              <a:t>A</a:t>
            </a:r>
            <a:r>
              <a:rPr lang="en-US" dirty="0" smtClean="0"/>
              <a:t>cquire coupons</a:t>
            </a:r>
          </a:p>
          <a:p>
            <a:r>
              <a:rPr lang="en-US" dirty="0"/>
              <a:t>N</a:t>
            </a:r>
            <a:r>
              <a:rPr lang="en-US" dirty="0" smtClean="0"/>
              <a:t>avigate </a:t>
            </a:r>
            <a:r>
              <a:rPr lang="en-US" dirty="0"/>
              <a:t>a city guide or </a:t>
            </a:r>
            <a:r>
              <a:rPr lang="en-US" dirty="0" smtClean="0"/>
              <a:t>map</a:t>
            </a:r>
          </a:p>
          <a:p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athletes' videos, pictures and fan data from a </a:t>
            </a:r>
            <a:r>
              <a:rPr lang="en-US" dirty="0" smtClean="0"/>
              <a:t>poster</a:t>
            </a:r>
          </a:p>
          <a:p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additional contents linked to an IEEE </a:t>
            </a:r>
            <a:r>
              <a:rPr lang="en-US" dirty="0" smtClean="0"/>
              <a:t>article</a:t>
            </a:r>
          </a:p>
          <a:p>
            <a:r>
              <a:rPr lang="en-US" dirty="0" smtClean="0"/>
              <a:t>Menu selection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7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RFID Based Applications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090"/>
            <a:ext cx="4038600" cy="30261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Get digital information of a map region</a:t>
            </a:r>
          </a:p>
          <a:p>
            <a:pPr lvl="1"/>
            <a:r>
              <a:rPr lang="en-US" dirty="0" smtClean="0"/>
              <a:t>Restaurant</a:t>
            </a:r>
            <a:endParaRPr lang="en-US" dirty="0"/>
          </a:p>
          <a:p>
            <a:pPr lvl="1"/>
            <a:r>
              <a:rPr lang="en-US" dirty="0" smtClean="0"/>
              <a:t>Hotel</a:t>
            </a:r>
          </a:p>
          <a:p>
            <a:pPr lvl="1"/>
            <a:r>
              <a:rPr lang="en-US" dirty="0" smtClean="0"/>
              <a:t>Shopping center</a:t>
            </a:r>
          </a:p>
          <a:p>
            <a:pPr lvl="1"/>
            <a:r>
              <a:rPr lang="en-US" dirty="0" smtClean="0"/>
              <a:t>Accurate transit</a:t>
            </a:r>
          </a:p>
          <a:p>
            <a:pPr lvl="1"/>
            <a:r>
              <a:rPr lang="en-US" dirty="0" smtClean="0"/>
              <a:t>Upcoming shows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7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Character/Word Recognition Based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onvert </a:t>
            </a:r>
            <a:r>
              <a:rPr lang="en-US" dirty="0"/>
              <a:t>a camera phone image of a hardcopy into PDF for search, editing, email, text to </a:t>
            </a:r>
            <a:r>
              <a:rPr lang="en-US" dirty="0" smtClean="0"/>
              <a:t>audio translation</a:t>
            </a:r>
          </a:p>
          <a:p>
            <a:r>
              <a:rPr lang="en-US" dirty="0"/>
              <a:t>T</a:t>
            </a:r>
            <a:r>
              <a:rPr lang="en-US" dirty="0" smtClean="0"/>
              <a:t>ranslate </a:t>
            </a:r>
            <a:r>
              <a:rPr lang="en-US" dirty="0"/>
              <a:t>the card into digital information and add that information into address </a:t>
            </a:r>
            <a:r>
              <a:rPr lang="en-US" dirty="0" smtClean="0"/>
              <a:t>book</a:t>
            </a:r>
          </a:p>
          <a:p>
            <a:r>
              <a:rPr lang="en-US" dirty="0"/>
              <a:t>T</a:t>
            </a:r>
            <a:r>
              <a:rPr lang="en-US" dirty="0" smtClean="0"/>
              <a:t>ranslator </a:t>
            </a:r>
            <a:r>
              <a:rPr lang="en-US" dirty="0"/>
              <a:t>for foreign restaurant menus, posters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40124"/>
            <a:ext cx="2992743" cy="32575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4385"/>
            <a:ext cx="2283149" cy="2611478"/>
          </a:xfrm>
        </p:spPr>
      </p:pic>
    </p:spTree>
    <p:extLst>
      <p:ext uri="{BB962C8B-B14F-4D97-AF65-F5344CB8AC3E}">
        <p14:creationId xmlns:p14="http://schemas.microsoft.com/office/powerpoint/2010/main" val="3914157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Hidden Information Based Applications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2362200" cy="425370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DigiMarc</a:t>
            </a:r>
            <a:r>
              <a:rPr lang="en-US" dirty="0" smtClean="0"/>
              <a:t> - invisible</a:t>
            </a:r>
          </a:p>
          <a:p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a small visible icon to remind users about the extra data existence</a:t>
            </a:r>
            <a:endParaRPr lang="en-US" dirty="0" smtClean="0"/>
          </a:p>
          <a:p>
            <a:r>
              <a:rPr lang="en-US" dirty="0" smtClean="0"/>
              <a:t>Bring videos</a:t>
            </a:r>
            <a:r>
              <a:rPr lang="en-US" dirty="0"/>
              <a:t>, interaction widgets, and other multimedia information to a </a:t>
            </a:r>
            <a:r>
              <a:rPr lang="en-US" dirty="0" err="1"/>
              <a:t>cameraphone</a:t>
            </a:r>
            <a:r>
              <a:rPr lang="en-US" dirty="0"/>
              <a:t> via capturing a </a:t>
            </a:r>
            <a:r>
              <a:rPr lang="en-US" dirty="0" err="1"/>
              <a:t>DigiMarc</a:t>
            </a:r>
            <a:r>
              <a:rPr lang="en-US" baseline="30000" dirty="0" err="1"/>
              <a:t>TM</a:t>
            </a:r>
            <a:r>
              <a:rPr lang="en-US" dirty="0"/>
              <a:t> encoded </a:t>
            </a:r>
            <a:r>
              <a:rPr lang="en-US" dirty="0" smtClean="0"/>
              <a:t>paper page</a:t>
            </a:r>
          </a:p>
          <a:p>
            <a:r>
              <a:rPr lang="en-US" dirty="0" smtClean="0"/>
              <a:t>Find </a:t>
            </a:r>
            <a:r>
              <a:rPr lang="en-US" dirty="0"/>
              <a:t>product coupons, </a:t>
            </a:r>
            <a:r>
              <a:rPr lang="en-US" dirty="0" smtClean="0"/>
              <a:t>compare </a:t>
            </a:r>
            <a:r>
              <a:rPr lang="en-US" dirty="0"/>
              <a:t>product price, </a:t>
            </a:r>
            <a:r>
              <a:rPr lang="en-US" dirty="0" smtClean="0"/>
              <a:t>and find </a:t>
            </a:r>
            <a:r>
              <a:rPr lang="en-US" dirty="0"/>
              <a:t>product stores via capturing a product package </a:t>
            </a:r>
          </a:p>
        </p:txBody>
      </p:sp>
    </p:spTree>
    <p:extLst>
      <p:ext uri="{BB962C8B-B14F-4D97-AF65-F5344CB8AC3E}">
        <p14:creationId xmlns:p14="http://schemas.microsoft.com/office/powerpoint/2010/main" val="684278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</a:t>
            </a:r>
            <a:r>
              <a:rPr lang="en-US" dirty="0"/>
              <a:t>Document Feature Based Applications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" y="2053431"/>
            <a:ext cx="3230880" cy="3619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Book/CD/DVD/Game search</a:t>
            </a:r>
          </a:p>
          <a:p>
            <a:r>
              <a:rPr lang="en-US" dirty="0" smtClean="0"/>
              <a:t>Artwork search</a:t>
            </a:r>
          </a:p>
          <a:p>
            <a:r>
              <a:rPr lang="en-US" dirty="0" smtClean="0"/>
              <a:t>Interactive story telling</a:t>
            </a:r>
          </a:p>
          <a:p>
            <a:r>
              <a:rPr lang="en-US" dirty="0" smtClean="0"/>
              <a:t>Ad capture initiated store navigation</a:t>
            </a:r>
          </a:p>
          <a:p>
            <a:r>
              <a:rPr lang="en-US" dirty="0" smtClean="0"/>
              <a:t>Get remote weather info from map</a:t>
            </a:r>
          </a:p>
        </p:txBody>
      </p:sp>
    </p:spTree>
    <p:extLst>
      <p:ext uri="{BB962C8B-B14F-4D97-AF65-F5344CB8AC3E}">
        <p14:creationId xmlns:p14="http://schemas.microsoft.com/office/powerpoint/2010/main" val="34267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Original Document Feature Based Applications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171575"/>
            <a:ext cx="245586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262063"/>
            <a:ext cx="24526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490538" y="3940175"/>
            <a:ext cx="3937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</a:rPr>
              <a:t>Ricoh “HotPaper”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Link personal media to text.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Use BWC (Brick Wall Coding)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Only works on Western text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ACM Multimedia 08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4776788" y="3094038"/>
            <a:ext cx="41814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</a:rPr>
              <a:t>University of Oldenberg “Bookmarkr”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Link photobook picture to digital photo.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Use SIFT features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ACM Multimedia 08</a:t>
            </a:r>
          </a:p>
        </p:txBody>
      </p:sp>
    </p:spTree>
    <p:extLst>
      <p:ext uri="{BB962C8B-B14F-4D97-AF65-F5344CB8AC3E}">
        <p14:creationId xmlns:p14="http://schemas.microsoft.com/office/powerpoint/2010/main" val="646572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of Using Original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038600"/>
            <a:ext cx="3352800" cy="2624138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Issues</a:t>
            </a:r>
          </a:p>
          <a:p>
            <a:pPr lvl="1"/>
            <a:r>
              <a:rPr lang="en-US" sz="2900" dirty="0" smtClean="0"/>
              <a:t>Where </a:t>
            </a:r>
            <a:r>
              <a:rPr lang="en-US" sz="2900" dirty="0"/>
              <a:t>to capture</a:t>
            </a:r>
          </a:p>
          <a:p>
            <a:pPr lvl="1"/>
            <a:r>
              <a:rPr lang="en-US" sz="2900" dirty="0"/>
              <a:t>How to </a:t>
            </a:r>
            <a:r>
              <a:rPr lang="en-US" sz="2900" dirty="0" smtClean="0"/>
              <a:t>capture</a:t>
            </a:r>
          </a:p>
          <a:p>
            <a:pPr lvl="1"/>
            <a:r>
              <a:rPr lang="en-US" sz="2900" dirty="0" smtClean="0"/>
              <a:t>What is available</a:t>
            </a:r>
            <a:endParaRPr lang="en-US" sz="2900" dirty="0"/>
          </a:p>
          <a:p>
            <a:pPr lvl="1"/>
            <a:r>
              <a:rPr lang="en-US" sz="2900" dirty="0"/>
              <a:t>What to </a:t>
            </a:r>
            <a:r>
              <a:rPr lang="en-US" sz="2900" dirty="0" smtClean="0"/>
              <a:t>index</a:t>
            </a:r>
          </a:p>
          <a:p>
            <a:pPr lvl="1"/>
            <a:r>
              <a:rPr lang="en-US" sz="2900" dirty="0" smtClean="0"/>
              <a:t>How to improve recognition with limited resources</a:t>
            </a:r>
            <a:endParaRPr lang="en-US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8800"/>
            <a:ext cx="4495800" cy="46783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sz="3600" dirty="0" smtClean="0">
                <a:ea typeface="ＭＳ Ｐゴシック" pitchFamily="34" charset="-128"/>
              </a:rPr>
              <a:t>Our solution: EMM</a:t>
            </a:r>
          </a:p>
          <a:p>
            <a:pPr>
              <a:lnSpc>
                <a:spcPct val="120000"/>
              </a:lnSpc>
            </a:pPr>
            <a:r>
              <a:rPr lang="en-US" altLang="ja-JP" sz="3600" dirty="0" smtClean="0">
                <a:ea typeface="ＭＳ Ｐゴシック" pitchFamily="34" charset="-128"/>
              </a:rPr>
              <a:t>Embedded </a:t>
            </a:r>
            <a:r>
              <a:rPr lang="en-US" altLang="ja-JP" sz="3600" dirty="0">
                <a:ea typeface="ＭＳ Ｐゴシック" pitchFamily="34" charset="-128"/>
              </a:rPr>
              <a:t>Media Markers (EMM) are optical-filter-like overlaid marks printed on paper documents. </a:t>
            </a:r>
          </a:p>
          <a:p>
            <a:pPr lvl="1">
              <a:lnSpc>
                <a:spcPct val="120000"/>
              </a:lnSpc>
            </a:pPr>
            <a:r>
              <a:rPr lang="en-US" altLang="ja-JP" sz="3100" dirty="0">
                <a:ea typeface="ＭＳ Ｐゴシック" pitchFamily="34" charset="-128"/>
              </a:rPr>
              <a:t>Provide users multimedia cues and interaction guidance</a:t>
            </a:r>
          </a:p>
          <a:p>
            <a:pPr lvl="1">
              <a:lnSpc>
                <a:spcPct val="120000"/>
              </a:lnSpc>
            </a:pPr>
            <a:r>
              <a:rPr lang="en-US" altLang="ja-JP" sz="3100" dirty="0">
                <a:ea typeface="ＭＳ Ｐゴシック" pitchFamily="34" charset="-128"/>
              </a:rPr>
              <a:t>Save computation </a:t>
            </a:r>
            <a:r>
              <a:rPr lang="en-US" altLang="ja-JP" sz="3100" dirty="0" smtClean="0">
                <a:ea typeface="ＭＳ Ｐゴシック" pitchFamily="34" charset="-128"/>
              </a:rPr>
              <a:t>and improve </a:t>
            </a:r>
            <a:r>
              <a:rPr lang="en-US" altLang="ja-JP" sz="3100" dirty="0">
                <a:ea typeface="ＭＳ Ｐゴシック" pitchFamily="34" charset="-128"/>
              </a:rPr>
              <a:t>performance</a:t>
            </a:r>
          </a:p>
          <a:p>
            <a:pPr lvl="1">
              <a:lnSpc>
                <a:spcPct val="120000"/>
              </a:lnSpc>
            </a:pPr>
            <a:r>
              <a:rPr lang="en-US" altLang="ja-JP" sz="3100" dirty="0">
                <a:ea typeface="ＭＳ Ｐゴシック" pitchFamily="34" charset="-128"/>
              </a:rPr>
              <a:t>Minimize the interference </a:t>
            </a:r>
            <a:r>
              <a:rPr lang="en-US" altLang="ja-JP" sz="3100" dirty="0" smtClean="0">
                <a:ea typeface="ＭＳ Ｐゴシック" pitchFamily="34" charset="-128"/>
              </a:rPr>
              <a:t>with document </a:t>
            </a:r>
            <a:r>
              <a:rPr lang="en-US" altLang="ja-JP" sz="3100" dirty="0">
                <a:ea typeface="ＭＳ Ｐゴシック" pitchFamily="34" charset="-128"/>
              </a:rPr>
              <a:t>content</a:t>
            </a:r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357729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1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492375" y="958850"/>
            <a:ext cx="6275388" cy="5359400"/>
          </a:xfrm>
        </p:spPr>
        <p:txBody>
          <a:bodyPr/>
          <a:lstStyle/>
          <a:p>
            <a:pPr marL="450850" lvl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Semi-automatically arrange EMM based on feature distribution</a:t>
            </a:r>
          </a:p>
          <a:p>
            <a:pPr marL="868363" lvl="2">
              <a:spcBef>
                <a:spcPts val="600"/>
              </a:spcBef>
              <a:spcAft>
                <a:spcPts val="600"/>
              </a:spcAft>
            </a:pPr>
            <a:r>
              <a:rPr lang="en-US" sz="2300" smtClean="0"/>
              <a:t>Criterion 1 – </a:t>
            </a:r>
            <a:r>
              <a:rPr lang="en-US" sz="2300" smtClean="0">
                <a:solidFill>
                  <a:srgbClr val="C00000"/>
                </a:solidFill>
              </a:rPr>
              <a:t>Minimize author’s effort. </a:t>
            </a:r>
            <a:r>
              <a:rPr lang="en-US" sz="2300" smtClean="0"/>
              <a:t>Author only selects an EMM anchor point.</a:t>
            </a:r>
          </a:p>
          <a:p>
            <a:pPr marL="868363" lvl="2">
              <a:spcBef>
                <a:spcPts val="600"/>
              </a:spcBef>
              <a:spcAft>
                <a:spcPts val="600"/>
              </a:spcAft>
            </a:pPr>
            <a:r>
              <a:rPr lang="en-US" sz="2300" smtClean="0"/>
              <a:t>Criterion 2 – </a:t>
            </a:r>
            <a:r>
              <a:rPr lang="en-US" sz="2300" smtClean="0">
                <a:solidFill>
                  <a:srgbClr val="C00000"/>
                </a:solidFill>
              </a:rPr>
              <a:t>Minimize machine resources used for patch query. </a:t>
            </a:r>
            <a:r>
              <a:rPr lang="en-US" sz="2300" smtClean="0"/>
              <a:t>Find a small feature boundary, and index the small number of keypoints inside the feature boundary.</a:t>
            </a:r>
          </a:p>
          <a:p>
            <a:pPr marL="868363" lvl="2">
              <a:spcBef>
                <a:spcPts val="600"/>
              </a:spcBef>
              <a:spcAft>
                <a:spcPts val="600"/>
              </a:spcAft>
            </a:pPr>
            <a:r>
              <a:rPr lang="en-US" sz="2300" smtClean="0"/>
              <a:t>Criterion 3 – </a:t>
            </a:r>
            <a:r>
              <a:rPr lang="en-US" sz="2300" smtClean="0">
                <a:solidFill>
                  <a:srgbClr val="C00000"/>
                </a:solidFill>
              </a:rPr>
              <a:t>Minimize the EMM interference to document. </a:t>
            </a:r>
            <a:r>
              <a:rPr lang="en-US" sz="2300" smtClean="0"/>
              <a:t>Minimize the number of keypoints overlaid by an EMM.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EMM Authoring Tool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47750"/>
            <a:ext cx="1905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6" descr="keypointoverlay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17925"/>
            <a:ext cx="23971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6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Parameter Optimization</a:t>
            </a:r>
          </a:p>
        </p:txBody>
      </p:sp>
      <p:sp>
        <p:nvSpPr>
          <p:cNvPr id="17411" name="Content Placeholder 10"/>
          <p:cNvSpPr>
            <a:spLocks noGrp="1"/>
          </p:cNvSpPr>
          <p:nvPr>
            <p:ph sz="half" idx="2"/>
          </p:nvPr>
        </p:nvSpPr>
        <p:spPr>
          <a:xfrm>
            <a:off x="3111500" y="1295400"/>
            <a:ext cx="5538787" cy="51181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EMM boundary optimization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Find the center (X,Y) and the minimum radius R such that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number of </a:t>
            </a:r>
            <a:r>
              <a:rPr lang="en-US" dirty="0" err="1" smtClean="0"/>
              <a:t>keypoints</a:t>
            </a:r>
            <a:r>
              <a:rPr lang="en-US" dirty="0" smtClean="0"/>
              <a:t> in the circle exceeds the threshold to ensure patch identification accuracy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user selected anchor point is contained in the boundary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Media type icon placement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Select the media-type-icon center (</a:t>
            </a:r>
            <a:r>
              <a:rPr lang="en-US" dirty="0" err="1" smtClean="0"/>
              <a:t>x,y</a:t>
            </a:r>
            <a:r>
              <a:rPr lang="en-US" dirty="0" smtClean="0"/>
              <a:t>) so that the icon covers the minimum number of </a:t>
            </a:r>
            <a:r>
              <a:rPr lang="en-US" dirty="0" err="1" smtClean="0"/>
              <a:t>keypoints</a:t>
            </a:r>
            <a:endParaRPr lang="en-US" dirty="0" smtClean="0"/>
          </a:p>
        </p:txBody>
      </p:sp>
      <p:pic>
        <p:nvPicPr>
          <p:cNvPr id="17412" name="Picture 26" descr="keypointoverlay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51063"/>
            <a:ext cx="23971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1541463" y="3005138"/>
            <a:ext cx="809625" cy="731837"/>
            <a:chOff x="1410698" y="5173210"/>
            <a:chExt cx="809625" cy="73183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410698" y="5525635"/>
              <a:ext cx="809625" cy="12700"/>
            </a:xfrm>
            <a:prstGeom prst="straightConnector1">
              <a:avLst/>
            </a:prstGeom>
            <a:ln>
              <a:solidFill>
                <a:srgbClr val="0066FF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1430541" y="5532779"/>
              <a:ext cx="731837" cy="12700"/>
            </a:xfrm>
            <a:prstGeom prst="straightConnector1">
              <a:avLst/>
            </a:prstGeom>
            <a:ln>
              <a:solidFill>
                <a:srgbClr val="0066FF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1341438" y="2660650"/>
            <a:ext cx="604837" cy="539750"/>
            <a:chOff x="1397635" y="5173210"/>
            <a:chExt cx="809625" cy="73183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97635" y="5526214"/>
              <a:ext cx="809625" cy="12915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1431217" y="5532753"/>
              <a:ext cx="731837" cy="1275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rot="10800000" flipV="1">
            <a:off x="1071563" y="3370263"/>
            <a:ext cx="874712" cy="639762"/>
          </a:xfrm>
          <a:prstGeom prst="straightConnector1">
            <a:avLst/>
          </a:prstGeom>
          <a:ln>
            <a:solidFill>
              <a:srgbClr val="0066FF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PaperUI</a:t>
            </a:r>
            <a:r>
              <a:rPr lang="en-US" dirty="0" smtClean="0"/>
              <a:t>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PaperUI</a:t>
            </a:r>
            <a:r>
              <a:rPr lang="en-US" dirty="0"/>
              <a:t> is a human-information interface concept that advocates using paper as displays and using mobile devices, such as camera phones or camera pens, as traditional </a:t>
            </a:r>
            <a:r>
              <a:rPr lang="en-US" dirty="0" smtClean="0"/>
              <a:t>computer-mice.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296025" cy="224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27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565525" y="1003300"/>
            <a:ext cx="5224463" cy="5324475"/>
          </a:xfrm>
        </p:spPr>
        <p:txBody>
          <a:bodyPr/>
          <a:lstStyle/>
          <a:p>
            <a:pPr marL="45085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Counting the number of keypoints in a circle is time consuming </a:t>
            </a:r>
          </a:p>
          <a:p>
            <a:pPr marL="868363"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O(2N). N is the number of keypoints in a page.</a:t>
            </a:r>
          </a:p>
          <a:p>
            <a:pPr marL="45085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Speedup</a:t>
            </a:r>
          </a:p>
          <a:p>
            <a:pPr marL="868363"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Inscribed square to estimate the number of keypoint in a circle</a:t>
            </a:r>
          </a:p>
          <a:p>
            <a:pPr marL="868363"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Use the cumulative feature-point histogram</a:t>
            </a:r>
          </a:p>
          <a:p>
            <a:pPr marL="868363"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I</a:t>
            </a:r>
            <a:r>
              <a:rPr lang="en-US" baseline="-25000" smtClean="0"/>
              <a:t>ABCD</a:t>
            </a:r>
            <a:r>
              <a:rPr lang="en-US" smtClean="0"/>
              <a:t> =I</a:t>
            </a:r>
            <a:r>
              <a:rPr lang="en-US" baseline="-25000" smtClean="0"/>
              <a:t>C</a:t>
            </a:r>
            <a:r>
              <a:rPr lang="en-US" smtClean="0"/>
              <a:t>-I</a:t>
            </a:r>
            <a:r>
              <a:rPr lang="en-US" baseline="-25000" smtClean="0"/>
              <a:t>B</a:t>
            </a:r>
            <a:r>
              <a:rPr lang="en-US" smtClean="0"/>
              <a:t>-I</a:t>
            </a:r>
            <a:r>
              <a:rPr lang="en-US" baseline="-25000" smtClean="0"/>
              <a:t>D</a:t>
            </a:r>
            <a:r>
              <a:rPr lang="en-US" smtClean="0"/>
              <a:t>+I</a:t>
            </a:r>
            <a:r>
              <a:rPr lang="en-US" baseline="-25000" smtClean="0"/>
              <a:t>A</a:t>
            </a:r>
            <a:endParaRPr lang="en-US" smtClean="0"/>
          </a:p>
          <a:p>
            <a:pPr marL="45085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Optimization of media type circle is similar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Optimization Speedup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955675"/>
            <a:ext cx="16605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37"/>
          <p:cNvGrpSpPr>
            <a:grpSpLocks/>
          </p:cNvGrpSpPr>
          <p:nvPr/>
        </p:nvGrpSpPr>
        <p:grpSpPr bwMode="auto">
          <a:xfrm>
            <a:off x="2233613" y="3382963"/>
            <a:ext cx="1646237" cy="2168525"/>
            <a:chOff x="2213474" y="4263573"/>
            <a:chExt cx="1666195" cy="2163353"/>
          </a:xfrm>
        </p:grpSpPr>
        <p:sp>
          <p:nvSpPr>
            <p:cNvPr id="18459" name="Rectangle 10" descr="Light downward diagonal"/>
            <p:cNvSpPr>
              <a:spLocks noChangeArrowheads="1"/>
            </p:cNvSpPr>
            <p:nvPr/>
          </p:nvSpPr>
          <p:spPr bwMode="auto">
            <a:xfrm>
              <a:off x="2213474" y="4263573"/>
              <a:ext cx="1051290" cy="1120506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60" name="Rectangle 11" descr="Light upward diagonal"/>
            <p:cNvSpPr>
              <a:spLocks noChangeArrowheads="1"/>
            </p:cNvSpPr>
            <p:nvPr/>
          </p:nvSpPr>
          <p:spPr bwMode="auto">
            <a:xfrm>
              <a:off x="2213474" y="4263573"/>
              <a:ext cx="515727" cy="167521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61" name="Rectangle 12"/>
            <p:cNvSpPr>
              <a:spLocks noChangeArrowheads="1"/>
            </p:cNvSpPr>
            <p:nvPr/>
          </p:nvSpPr>
          <p:spPr bwMode="auto">
            <a:xfrm>
              <a:off x="2729201" y="5384079"/>
              <a:ext cx="535563" cy="5547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62" name="Rectangle 13"/>
            <p:cNvSpPr>
              <a:spLocks noChangeArrowheads="1"/>
            </p:cNvSpPr>
            <p:nvPr/>
          </p:nvSpPr>
          <p:spPr bwMode="auto">
            <a:xfrm>
              <a:off x="2213474" y="4263573"/>
              <a:ext cx="1666195" cy="21633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63" name="Line 14"/>
            <p:cNvSpPr>
              <a:spLocks noChangeShapeType="1"/>
            </p:cNvSpPr>
            <p:nvPr/>
          </p:nvSpPr>
          <p:spPr bwMode="auto">
            <a:xfrm>
              <a:off x="2223392" y="5938785"/>
              <a:ext cx="525645" cy="7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64" name="Line 15"/>
            <p:cNvSpPr>
              <a:spLocks noChangeShapeType="1"/>
            </p:cNvSpPr>
            <p:nvPr/>
          </p:nvSpPr>
          <p:spPr bwMode="auto">
            <a:xfrm>
              <a:off x="3264764" y="4274667"/>
              <a:ext cx="661" cy="1109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65" name="Line 16"/>
            <p:cNvSpPr>
              <a:spLocks noChangeShapeType="1"/>
            </p:cNvSpPr>
            <p:nvPr/>
          </p:nvSpPr>
          <p:spPr bwMode="auto">
            <a:xfrm>
              <a:off x="2213474" y="5384079"/>
              <a:ext cx="5157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66" name="Line 17"/>
            <p:cNvSpPr>
              <a:spLocks noChangeShapeType="1"/>
            </p:cNvSpPr>
            <p:nvPr/>
          </p:nvSpPr>
          <p:spPr bwMode="auto">
            <a:xfrm>
              <a:off x="2729201" y="4263573"/>
              <a:ext cx="661" cy="11205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67" name="Text Box 18"/>
            <p:cNvSpPr txBox="1">
              <a:spLocks noChangeArrowheads="1"/>
            </p:cNvSpPr>
            <p:nvPr/>
          </p:nvSpPr>
          <p:spPr bwMode="auto">
            <a:xfrm>
              <a:off x="2739119" y="5372985"/>
              <a:ext cx="99178" cy="15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A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68" name="Text Box 19"/>
            <p:cNvSpPr txBox="1">
              <a:spLocks noChangeArrowheads="1"/>
            </p:cNvSpPr>
            <p:nvPr/>
          </p:nvSpPr>
          <p:spPr bwMode="auto">
            <a:xfrm>
              <a:off x="3165585" y="5370766"/>
              <a:ext cx="99178" cy="15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B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69" name="Text Box 20"/>
            <p:cNvSpPr txBox="1">
              <a:spLocks noChangeArrowheads="1"/>
            </p:cNvSpPr>
            <p:nvPr/>
          </p:nvSpPr>
          <p:spPr bwMode="auto">
            <a:xfrm>
              <a:off x="3175503" y="5792342"/>
              <a:ext cx="99178" cy="15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C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70" name="Text Box 21"/>
            <p:cNvSpPr txBox="1">
              <a:spLocks noChangeArrowheads="1"/>
            </p:cNvSpPr>
            <p:nvPr/>
          </p:nvSpPr>
          <p:spPr bwMode="auto">
            <a:xfrm>
              <a:off x="2749037" y="5794561"/>
              <a:ext cx="99178" cy="15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D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71" name="Rectangle 22" descr="30%"/>
            <p:cNvSpPr>
              <a:spLocks noChangeArrowheads="1"/>
            </p:cNvSpPr>
            <p:nvPr/>
          </p:nvSpPr>
          <p:spPr bwMode="auto">
            <a:xfrm>
              <a:off x="2213474" y="4263573"/>
              <a:ext cx="515727" cy="1120506"/>
            </a:xfrm>
            <a:prstGeom prst="rect">
              <a:avLst/>
            </a:prstGeom>
            <a:pattFill prst="pct3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8438" name="Group 35"/>
          <p:cNvGrpSpPr>
            <a:grpSpLocks/>
          </p:cNvGrpSpPr>
          <p:nvPr/>
        </p:nvGrpSpPr>
        <p:grpSpPr bwMode="auto">
          <a:xfrm>
            <a:off x="401638" y="969963"/>
            <a:ext cx="1636712" cy="2138362"/>
            <a:chOff x="440465" y="982434"/>
            <a:chExt cx="1908672" cy="2500313"/>
          </a:xfrm>
        </p:grpSpPr>
        <p:pic>
          <p:nvPicPr>
            <p:cNvPr id="1845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37" y="982434"/>
              <a:ext cx="1905000" cy="250031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440465" y="984290"/>
              <a:ext cx="990436" cy="1293778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8439" name="Group 34"/>
          <p:cNvGrpSpPr>
            <a:grpSpLocks/>
          </p:cNvGrpSpPr>
          <p:nvPr/>
        </p:nvGrpSpPr>
        <p:grpSpPr bwMode="auto">
          <a:xfrm>
            <a:off x="392113" y="3395663"/>
            <a:ext cx="1714500" cy="1754187"/>
            <a:chOff x="2351313" y="1162594"/>
            <a:chExt cx="1714509" cy="1753994"/>
          </a:xfrm>
        </p:grpSpPr>
        <p:grpSp>
          <p:nvGrpSpPr>
            <p:cNvPr id="18447" name="Group 28"/>
            <p:cNvGrpSpPr>
              <a:grpSpLocks/>
            </p:cNvGrpSpPr>
            <p:nvPr/>
          </p:nvGrpSpPr>
          <p:grpSpPr bwMode="auto">
            <a:xfrm>
              <a:off x="2394722" y="1217204"/>
              <a:ext cx="1635125" cy="1624013"/>
              <a:chOff x="2512287" y="1465399"/>
              <a:chExt cx="1635125" cy="1624013"/>
            </a:xfrm>
          </p:grpSpPr>
          <p:sp>
            <p:nvSpPr>
              <p:cNvPr id="18452" name="Oval 7"/>
              <p:cNvSpPr>
                <a:spLocks noChangeArrowheads="1"/>
              </p:cNvSpPr>
              <p:nvPr/>
            </p:nvSpPr>
            <p:spPr bwMode="auto">
              <a:xfrm>
                <a:off x="2512287" y="1465399"/>
                <a:ext cx="1635125" cy="162401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453" name="Rectangle 23"/>
              <p:cNvSpPr>
                <a:spLocks noChangeArrowheads="1"/>
              </p:cNvSpPr>
              <p:nvPr/>
            </p:nvSpPr>
            <p:spPr bwMode="auto">
              <a:xfrm>
                <a:off x="2756762" y="1716224"/>
                <a:ext cx="1157288" cy="113188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8454" name="Group 28"/>
              <p:cNvGrpSpPr>
                <a:grpSpLocks/>
              </p:cNvGrpSpPr>
              <p:nvPr/>
            </p:nvGrpSpPr>
            <p:grpSpPr bwMode="auto">
              <a:xfrm>
                <a:off x="2734537" y="1682887"/>
                <a:ext cx="615950" cy="623888"/>
                <a:chOff x="1741" y="1113"/>
                <a:chExt cx="343" cy="341"/>
              </a:xfrm>
            </p:grpSpPr>
            <p:sp>
              <p:nvSpPr>
                <p:cNvPr id="18455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1" y="1113"/>
                  <a:ext cx="343" cy="34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1791" y="1160"/>
                  <a:ext cx="236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8448" name="TextBox 29"/>
            <p:cNvSpPr txBox="1">
              <a:spLocks noChangeArrowheads="1"/>
            </p:cNvSpPr>
            <p:nvPr/>
          </p:nvSpPr>
          <p:spPr bwMode="auto">
            <a:xfrm>
              <a:off x="2351313" y="1162594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8449" name="TextBox 30"/>
            <p:cNvSpPr txBox="1">
              <a:spLocks noChangeArrowheads="1"/>
            </p:cNvSpPr>
            <p:nvPr/>
          </p:nvSpPr>
          <p:spPr bwMode="auto">
            <a:xfrm>
              <a:off x="3705496" y="252984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8450" name="TextBox 31"/>
            <p:cNvSpPr txBox="1">
              <a:spLocks noChangeArrowheads="1"/>
            </p:cNvSpPr>
            <p:nvPr/>
          </p:nvSpPr>
          <p:spPr bwMode="auto">
            <a:xfrm>
              <a:off x="3727268" y="1206136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8451" name="TextBox 32"/>
            <p:cNvSpPr txBox="1">
              <a:spLocks noChangeArrowheads="1"/>
            </p:cNvSpPr>
            <p:nvPr/>
          </p:nvSpPr>
          <p:spPr bwMode="auto">
            <a:xfrm>
              <a:off x="2429690" y="2547256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1889125" y="1401763"/>
            <a:ext cx="482600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2755900" y="3017838"/>
            <a:ext cx="485775" cy="455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3" name="Straight Arrow Connector 42"/>
          <p:cNvCxnSpPr>
            <a:stCxn id="18453" idx="3"/>
            <a:endCxn id="18461" idx="1"/>
          </p:cNvCxnSpPr>
          <p:nvPr/>
        </p:nvCxnSpPr>
        <p:spPr>
          <a:xfrm>
            <a:off x="1836738" y="4267200"/>
            <a:ext cx="906462" cy="517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60475" y="2082800"/>
            <a:ext cx="1808163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44" name="TextBox 39"/>
          <p:cNvSpPr txBox="1">
            <a:spLocks noChangeArrowheads="1"/>
          </p:cNvSpPr>
          <p:nvPr/>
        </p:nvSpPr>
        <p:spPr bwMode="auto">
          <a:xfrm>
            <a:off x="3006725" y="20320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I</a:t>
            </a:r>
            <a:r>
              <a:rPr lang="en-US" baseline="-25000" smtClean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445" name="TextBox 40"/>
          <p:cNvSpPr txBox="1">
            <a:spLocks noChangeArrowheads="1"/>
          </p:cNvSpPr>
          <p:nvPr/>
        </p:nvSpPr>
        <p:spPr bwMode="auto">
          <a:xfrm>
            <a:off x="1147763" y="20320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66FF"/>
                </a:solidFill>
              </a:rPr>
              <a:t>P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579438" y="5527675"/>
            <a:ext cx="1198562" cy="568325"/>
          </a:xfrm>
          <a:prstGeom prst="wedgeRoundRectCallout">
            <a:avLst>
              <a:gd name="adj1" fmla="val -4374"/>
              <a:gd name="adj2" fmla="val -13216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Boundary Circle</a:t>
            </a:r>
          </a:p>
        </p:txBody>
      </p:sp>
    </p:spTree>
    <p:extLst>
      <p:ext uri="{BB962C8B-B14F-4D97-AF65-F5344CB8AC3E}">
        <p14:creationId xmlns:p14="http://schemas.microsoft.com/office/powerpoint/2010/main" val="3772221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Fine-grained Phone-paper Interactions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5929"/>
            <a:ext cx="8229600" cy="16783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200"/>
            <a:ext cx="8229600" cy="2239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PACER </a:t>
            </a:r>
            <a:r>
              <a:rPr lang="en-US" dirty="0" smtClean="0"/>
              <a:t>[Liao and Liu] </a:t>
            </a:r>
            <a:r>
              <a:rPr lang="en-US" dirty="0"/>
              <a:t>features a camera-touch hybrid </a:t>
            </a:r>
            <a:r>
              <a:rPr lang="en-US" dirty="0" smtClean="0"/>
              <a:t>interface. It </a:t>
            </a:r>
            <a:r>
              <a:rPr lang="en-US" dirty="0"/>
              <a:t>allows users to manipulate fine-grained document content with various gestures beyond </a:t>
            </a:r>
            <a:r>
              <a:rPr lang="en-US" dirty="0" smtClean="0"/>
              <a:t>point-and-click.</a:t>
            </a:r>
          </a:p>
          <a:p>
            <a:r>
              <a:rPr lang="en-US" dirty="0" smtClean="0">
                <a:hlinkClick r:id="rId3" action="ppaction://hlinkfile"/>
              </a:rPr>
              <a:t>Introduction</a:t>
            </a:r>
            <a:r>
              <a:rPr lang="en-US" dirty="0" smtClean="0"/>
              <a:t>, </a:t>
            </a:r>
            <a:r>
              <a:rPr lang="en-US" dirty="0" smtClean="0">
                <a:hlinkClick r:id="rId4" action="ppaction://hlinkfile"/>
              </a:rPr>
              <a:t>Hybrid Gesture</a:t>
            </a:r>
            <a:r>
              <a:rPr lang="en-US" dirty="0" smtClean="0"/>
              <a:t>, </a:t>
            </a:r>
            <a:r>
              <a:rPr lang="en-US" dirty="0" smtClean="0">
                <a:hlinkClick r:id="rId5" action="ppaction://hlinkfile"/>
              </a:rPr>
              <a:t>Application</a:t>
            </a:r>
            <a:r>
              <a:rPr lang="en-US" dirty="0" smtClean="0"/>
              <a:t>, </a:t>
            </a:r>
            <a:r>
              <a:rPr lang="en-US" dirty="0" smtClean="0">
                <a:hlinkClick r:id="rId6" action="ppaction://hlinkfile"/>
              </a:rPr>
              <a:t>Remote Collaboration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FACT: Fine-grained Cross-media Interaction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8229600" cy="2925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Different from the PACER usage scenario, a user may also want a portable system support for reading with papers on a desk</a:t>
            </a:r>
            <a:r>
              <a:rPr lang="en-US" dirty="0" smtClean="0"/>
              <a:t>. Less mobile but more comfortable.</a:t>
            </a:r>
          </a:p>
          <a:p>
            <a:r>
              <a:rPr lang="en-US" dirty="0" smtClean="0"/>
              <a:t>FACT [Liao et al.] </a:t>
            </a:r>
            <a:r>
              <a:rPr lang="en-US" dirty="0"/>
              <a:t>allows a user drag a picture on a paper page to a nearby laptop with a finger on paper or type text via the laptop keyboard to annotate an illustration in a </a:t>
            </a:r>
            <a:r>
              <a:rPr lang="en-US" dirty="0" smtClean="0"/>
              <a:t>printout.</a:t>
            </a:r>
          </a:p>
          <a:p>
            <a:r>
              <a:rPr lang="en-US" dirty="0" smtClean="0">
                <a:hlinkClick r:id="rId2" action="ppaction://hlinkfile"/>
              </a:rPr>
              <a:t>Introduction</a:t>
            </a:r>
            <a:r>
              <a:rPr lang="en-US" dirty="0" smtClean="0"/>
              <a:t>, </a:t>
            </a:r>
            <a:r>
              <a:rPr lang="en-US" dirty="0" smtClean="0">
                <a:hlinkClick r:id="rId3" action="ppaction://hlinkfile"/>
              </a:rPr>
              <a:t>Application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4" y="1447800"/>
            <a:ext cx="8050446" cy="1600200"/>
          </a:xfrm>
        </p:spPr>
      </p:pic>
    </p:spTree>
    <p:extLst>
      <p:ext uri="{BB962C8B-B14F-4D97-AF65-F5344CB8AC3E}">
        <p14:creationId xmlns:p14="http://schemas.microsoft.com/office/powerpoint/2010/main" val="4507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MixPad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8229600" cy="2925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PaperUI</a:t>
            </a:r>
            <a:r>
              <a:rPr lang="en-US" dirty="0"/>
              <a:t> interface can be used with existing computer interfaces to take both advantages. .</a:t>
            </a:r>
            <a:endParaRPr lang="en-US" dirty="0" smtClean="0"/>
          </a:p>
          <a:p>
            <a:r>
              <a:rPr lang="en-US" dirty="0" smtClean="0"/>
              <a:t>MixPad [Liao and Liu] </a:t>
            </a:r>
            <a:r>
              <a:rPr lang="en-US" dirty="0"/>
              <a:t>allows a user to issue pen gestures on the paper document for selecting fine-grained content and applying various digital functions a traditional computer can </a:t>
            </a:r>
            <a:r>
              <a:rPr lang="en-US" dirty="0" smtClean="0"/>
              <a:t>issue.</a:t>
            </a:r>
          </a:p>
          <a:p>
            <a:r>
              <a:rPr lang="en-US" dirty="0" smtClean="0">
                <a:hlinkClick r:id="rId2" action="ppaction://hlinkfile"/>
              </a:rPr>
              <a:t>MixPad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4" y="1447800"/>
            <a:ext cx="8050446" cy="1600200"/>
          </a:xfrm>
        </p:spPr>
      </p:pic>
    </p:spTree>
    <p:extLst>
      <p:ext uri="{BB962C8B-B14F-4D97-AF65-F5344CB8AC3E}">
        <p14:creationId xmlns:p14="http://schemas.microsoft.com/office/powerpoint/2010/main" val="12483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Qiong</a:t>
            </a:r>
            <a:r>
              <a:rPr lang="en-US" dirty="0"/>
              <a:t> Liu is a senior research scientist at FX (Fuji-Xerox) Palo Alto Laboratory. He has authored and co-authored more than 50 papers and holds more than 40 issued and pending patents in the fields of </a:t>
            </a:r>
            <a:r>
              <a:rPr lang="en-US" dirty="0" err="1"/>
              <a:t>PaperUI</a:t>
            </a:r>
            <a:r>
              <a:rPr lang="en-US" dirty="0"/>
              <a:t>, object/document recognition, IR-camera based vital sign detection, immersive conferencing, signal processing, human-computer interaction, and robotics. His papers were nominated for best paper award 3 times and won best paper award once in ACM conferences. He has a Ph.D. in computer science from the University of Illinois at Urbana-Champaign. He’s a member of the ACM and a senior member of the IEEE.</a:t>
            </a:r>
          </a:p>
        </p:txBody>
      </p:sp>
    </p:spTree>
    <p:extLst>
      <p:ext uri="{BB962C8B-B14F-4D97-AF65-F5344CB8AC3E}">
        <p14:creationId xmlns:p14="http://schemas.microsoft.com/office/powerpoint/2010/main" val="34687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PaperUI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make more efficient use of paper products as well as novel electronic devices, new technologies are demanded to combine the merits of both paper and electronic devices. </a:t>
            </a:r>
            <a:r>
              <a:rPr lang="en-US" dirty="0" err="1" smtClean="0"/>
              <a:t>PaperUI</a:t>
            </a:r>
            <a:r>
              <a:rPr lang="en-US" dirty="0" smtClean="0"/>
              <a:t> is an initial attempt to address this issue.</a:t>
            </a:r>
          </a:p>
          <a:p>
            <a:r>
              <a:rPr lang="en-US" dirty="0"/>
              <a:t>Compared with traditional laptops and tablet PCs, devices involved in the </a:t>
            </a:r>
            <a:r>
              <a:rPr lang="en-US" dirty="0" err="1"/>
              <a:t>PaperUI</a:t>
            </a:r>
            <a:r>
              <a:rPr lang="en-US" dirty="0"/>
              <a:t> </a:t>
            </a:r>
            <a:r>
              <a:rPr lang="en-US" dirty="0" smtClean="0"/>
              <a:t>system </a:t>
            </a:r>
            <a:r>
              <a:rPr lang="en-US" dirty="0"/>
              <a:t>are more light-weight, </a:t>
            </a:r>
            <a:r>
              <a:rPr lang="en-US" dirty="0" smtClean="0"/>
              <a:t>readable, compact</a:t>
            </a:r>
            <a:r>
              <a:rPr lang="en-US" dirty="0"/>
              <a:t>, energy efficient, and widely adopted. Therefore, we believe this interface vision can make computation more convenient to access for general public.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6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PaperUI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PaperUI</a:t>
            </a:r>
            <a:r>
              <a:rPr lang="en-US" dirty="0"/>
              <a:t> can be situated in the design space of interactive paper systems</a:t>
            </a:r>
            <a:r>
              <a:rPr lang="en-US" dirty="0" smtClean="0"/>
              <a:t>.</a:t>
            </a:r>
          </a:p>
          <a:p>
            <a:r>
              <a:rPr lang="en-US" smtClean="0"/>
              <a:t>PaperUI</a:t>
            </a:r>
            <a:r>
              <a:rPr lang="en-US" dirty="0" smtClean="0"/>
              <a:t> </a:t>
            </a:r>
            <a:r>
              <a:rPr lang="en-US" dirty="0"/>
              <a:t>concept offers more considerations to system mobility, interaction resolution, and energy efficiency</a:t>
            </a:r>
            <a:r>
              <a:rPr lang="en-US" dirty="0" smtClean="0"/>
              <a:t>.</a:t>
            </a:r>
          </a:p>
          <a:p>
            <a:r>
              <a:rPr lang="en-US" dirty="0"/>
              <a:t>Different from interactive paper </a:t>
            </a:r>
            <a:r>
              <a:rPr lang="en-US" dirty="0" smtClean="0"/>
              <a:t>computer.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038600" cy="2383436"/>
          </a:xfrm>
        </p:spPr>
      </p:pic>
      <p:sp>
        <p:nvSpPr>
          <p:cNvPr id="6" name="TextBox 5"/>
          <p:cNvSpPr txBox="1"/>
          <p:nvPr/>
        </p:nvSpPr>
        <p:spPr>
          <a:xfrm>
            <a:off x="4871484" y="3581400"/>
            <a:ext cx="298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 from </a:t>
            </a:r>
            <a:r>
              <a:rPr lang="en-US" dirty="0" err="1" smtClean="0"/>
              <a:t>Wellner</a:t>
            </a:r>
            <a:r>
              <a:rPr lang="en-US" dirty="0" smtClean="0"/>
              <a:t> UIST ‘91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50732"/>
            <a:ext cx="2189694" cy="2090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1484" y="6041146"/>
            <a:ext cx="318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 from </a:t>
            </a:r>
            <a:r>
              <a:rPr lang="en-US" dirty="0" smtClean="0"/>
              <a:t>Science Daily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3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Portable Devices for </a:t>
            </a:r>
            <a:r>
              <a:rPr lang="en-US" dirty="0" err="1" smtClean="0"/>
              <a:t>PaperUI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4040188" cy="19202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Anoto</a:t>
            </a:r>
            <a:r>
              <a:rPr lang="en-US" dirty="0" smtClean="0"/>
              <a:t> Pen already has commercial applications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Users need an special device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Visual feedback is limited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3999"/>
            <a:ext cx="4053717" cy="27432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4343400"/>
            <a:ext cx="4041775" cy="19202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Smart phones are widely adopted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martphone-based </a:t>
            </a:r>
            <a:r>
              <a:rPr lang="en-US" dirty="0"/>
              <a:t>interface has an extra display for visual feedback</a:t>
            </a:r>
            <a:endParaRPr lang="en-US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3999"/>
            <a:ext cx="4181232" cy="2743200"/>
          </a:xfrm>
        </p:spPr>
      </p:pic>
    </p:spTree>
    <p:extLst>
      <p:ext uri="{BB962C8B-B14F-4D97-AF65-F5344CB8AC3E}">
        <p14:creationId xmlns:p14="http://schemas.microsoft.com/office/powerpoint/2010/main" val="68224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merging </a:t>
            </a:r>
            <a:r>
              <a:rPr lang="en-US" dirty="0"/>
              <a:t>T</a:t>
            </a:r>
            <a:r>
              <a:rPr lang="en-US" dirty="0" smtClean="0"/>
              <a:t>echnologies </a:t>
            </a:r>
            <a:r>
              <a:rPr lang="en-US" dirty="0"/>
              <a:t>for </a:t>
            </a:r>
            <a:r>
              <a:rPr lang="en-US" dirty="0" smtClean="0"/>
              <a:t>Realizing </a:t>
            </a:r>
            <a:r>
              <a:rPr lang="en-US" dirty="0"/>
              <a:t>the </a:t>
            </a:r>
            <a:r>
              <a:rPr lang="en-US" dirty="0" err="1" smtClean="0"/>
              <a:t>PaperUI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oncept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Barcode</a:t>
            </a:r>
          </a:p>
          <a:p>
            <a:r>
              <a:rPr lang="en-US" dirty="0"/>
              <a:t>Micro optical </a:t>
            </a:r>
            <a:r>
              <a:rPr lang="en-US" dirty="0" smtClean="0"/>
              <a:t>patterns</a:t>
            </a:r>
          </a:p>
          <a:p>
            <a:r>
              <a:rPr lang="en-US" dirty="0" smtClean="0"/>
              <a:t>Encoded </a:t>
            </a:r>
            <a:r>
              <a:rPr lang="en-US" dirty="0"/>
              <a:t>Hidden </a:t>
            </a:r>
            <a:r>
              <a:rPr lang="en-US" dirty="0" smtClean="0"/>
              <a:t>Information</a:t>
            </a:r>
          </a:p>
          <a:p>
            <a:r>
              <a:rPr lang="en-US" dirty="0"/>
              <a:t>Paper </a:t>
            </a:r>
            <a:r>
              <a:rPr lang="en-US" dirty="0" smtClean="0"/>
              <a:t>Fingerprint</a:t>
            </a:r>
          </a:p>
          <a:p>
            <a:r>
              <a:rPr lang="en-US" dirty="0" smtClean="0"/>
              <a:t>Character/Word Recognition</a:t>
            </a:r>
          </a:p>
          <a:p>
            <a:r>
              <a:rPr lang="en-US" dirty="0" smtClean="0"/>
              <a:t>Local </a:t>
            </a:r>
            <a:r>
              <a:rPr lang="en-US" dirty="0"/>
              <a:t>Image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RFID-based </a:t>
            </a:r>
            <a:r>
              <a:rPr lang="en-US" dirty="0"/>
              <a:t>Document Recognition</a:t>
            </a:r>
          </a:p>
        </p:txBody>
      </p:sp>
    </p:spTree>
    <p:extLst>
      <p:ext uri="{BB962C8B-B14F-4D97-AF65-F5344CB8AC3E}">
        <p14:creationId xmlns:p14="http://schemas.microsoft.com/office/powerpoint/2010/main" val="8020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Barcode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2057400" cy="2057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by most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Nearly </a:t>
            </a:r>
            <a:r>
              <a:rPr lang="en-US" dirty="0"/>
              <a:t>unbeatable robustness </a:t>
            </a:r>
            <a:r>
              <a:rPr lang="en-US" dirty="0" smtClean="0"/>
              <a:t>and affordance</a:t>
            </a:r>
          </a:p>
          <a:p>
            <a:r>
              <a:rPr lang="en-US" dirty="0" smtClean="0"/>
              <a:t>Not much information for user</a:t>
            </a:r>
          </a:p>
          <a:p>
            <a:r>
              <a:rPr lang="en-US" dirty="0" smtClean="0"/>
              <a:t>Visually obtrusive</a:t>
            </a:r>
          </a:p>
          <a:p>
            <a:pPr lvl="1"/>
            <a:r>
              <a:rPr lang="en-US" dirty="0" smtClean="0"/>
              <a:t>May interfere </a:t>
            </a:r>
            <a:r>
              <a:rPr lang="en-US" dirty="0"/>
              <a:t>with the document content </a:t>
            </a:r>
            <a:r>
              <a:rPr lang="en-US" dirty="0" smtClean="0"/>
              <a:t>layout when multiple links are needed</a:t>
            </a:r>
          </a:p>
          <a:p>
            <a:pPr lvl="1"/>
            <a:r>
              <a:rPr lang="en-US" dirty="0" smtClean="0"/>
              <a:t>May increase paper waste</a:t>
            </a:r>
          </a:p>
          <a:p>
            <a:r>
              <a:rPr lang="en-US" dirty="0" smtClean="0"/>
              <a:t>It is possible to print semi-transparent barcode with meaningful information to users (ICMI 2010 Liu et al.)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8925"/>
            <a:ext cx="4135279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2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ja-JP" sz="2400" smtClean="0">
                <a:ea typeface="ＭＳ Ｐゴシック" pitchFamily="34" charset="-128"/>
              </a:rPr>
              <a:t>EMBL is a semi-transparent media-icon-modified barcode overlay on paper document content for linking to associated media. 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pitchFamily="34" charset="-128"/>
              </a:rPr>
              <a:t>Use iconic information to reveal media information to human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pitchFamily="34" charset="-128"/>
              </a:rPr>
              <a:t>Use semi-transparent form to reduce interference to content and move closer to EMBL signified location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pitchFamily="34" charset="-128"/>
              </a:rPr>
              <a:t>Use semi-transparent barcode to identify document patches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pitchFamily="34" charset="-128"/>
              </a:rPr>
              <a:t>Barcode can be horizontal, diagonal, vertical, or circular</a:t>
            </a:r>
          </a:p>
        </p:txBody>
      </p: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869950" y="3500438"/>
            <a:ext cx="7680325" cy="2781300"/>
            <a:chOff x="548" y="2002"/>
            <a:chExt cx="4838" cy="1752"/>
          </a:xfrm>
        </p:grpSpPr>
        <p:pic>
          <p:nvPicPr>
            <p:cNvPr id="9231" name="Picture 15" descr="videobar1mx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002"/>
              <a:ext cx="162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AutoShape 34"/>
            <p:cNvSpPr>
              <a:spLocks noChangeArrowheads="1"/>
            </p:cNvSpPr>
            <p:nvPr/>
          </p:nvSpPr>
          <p:spPr bwMode="auto">
            <a:xfrm>
              <a:off x="548" y="3317"/>
              <a:ext cx="1449" cy="437"/>
            </a:xfrm>
            <a:prstGeom prst="wedgeRoundRectCallout">
              <a:avLst>
                <a:gd name="adj1" fmla="val -4384"/>
                <a:gd name="adj2" fmla="val -12460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charset="0"/>
                </a:rPr>
                <a:t>EMBL-signified document </a:t>
              </a:r>
              <a:r>
                <a:rPr lang="en-US" smtClean="0">
                  <a:solidFill>
                    <a:srgbClr val="FF0000"/>
                  </a:solidFill>
                  <a:cs typeface="Arial" charset="0"/>
                </a:rPr>
                <a:t>location</a:t>
              </a:r>
            </a:p>
          </p:txBody>
        </p:sp>
        <p:sp>
          <p:nvSpPr>
            <p:cNvPr id="9229" name="AutoShape 32"/>
            <p:cNvSpPr>
              <a:spLocks noChangeArrowheads="1"/>
            </p:cNvSpPr>
            <p:nvPr/>
          </p:nvSpPr>
          <p:spPr bwMode="auto">
            <a:xfrm>
              <a:off x="2029" y="3322"/>
              <a:ext cx="957" cy="431"/>
            </a:xfrm>
            <a:prstGeom prst="wedgeRoundRectCallout">
              <a:avLst>
                <a:gd name="adj1" fmla="val -26176"/>
                <a:gd name="adj2" fmla="val -166009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charset="0"/>
                </a:rPr>
                <a:t>Media </a:t>
              </a:r>
              <a:r>
                <a:rPr lang="en-US" smtClean="0">
                  <a:solidFill>
                    <a:srgbClr val="FF0000"/>
                  </a:solidFill>
                  <a:cs typeface="Arial" charset="0"/>
                </a:rPr>
                <a:t>type </a:t>
              </a:r>
              <a:r>
                <a:rPr lang="en-US" sz="1600" smtClean="0">
                  <a:solidFill>
                    <a:srgbClr val="000000"/>
                  </a:solidFill>
                  <a:cs typeface="Arial" charset="0"/>
                </a:rPr>
                <a:t>(video)</a:t>
              </a:r>
            </a:p>
          </p:txBody>
        </p:sp>
        <p:pic>
          <p:nvPicPr>
            <p:cNvPr id="9232" name="Picture 16" descr="cap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053"/>
              <a:ext cx="1262" cy="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AutoShape 32"/>
            <p:cNvSpPr>
              <a:spLocks noChangeArrowheads="1"/>
            </p:cNvSpPr>
            <p:nvPr/>
          </p:nvSpPr>
          <p:spPr bwMode="auto">
            <a:xfrm>
              <a:off x="4429" y="2266"/>
              <a:ext cx="957" cy="431"/>
            </a:xfrm>
            <a:prstGeom prst="wedgeRoundRectCallout">
              <a:avLst>
                <a:gd name="adj1" fmla="val -121787"/>
                <a:gd name="adj2" fmla="val 3445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charset="0"/>
                </a:rPr>
                <a:t>Media </a:t>
              </a:r>
              <a:r>
                <a:rPr lang="en-US" smtClean="0">
                  <a:solidFill>
                    <a:srgbClr val="FF0000"/>
                  </a:solidFill>
                  <a:cs typeface="Arial" charset="0"/>
                </a:rPr>
                <a:t>type </a:t>
              </a:r>
              <a:r>
                <a:rPr lang="en-US" sz="1600" smtClean="0">
                  <a:solidFill>
                    <a:srgbClr val="000000"/>
                  </a:solidFill>
                  <a:cs typeface="Arial" charset="0"/>
                </a:rPr>
                <a:t>(audio)</a:t>
              </a:r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EMBL?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Slide </a:t>
            </a:r>
            <a:fld id="{7ADC31B9-D3EF-49B5-B4B5-B628796B06D6}" type="slidenum">
              <a:rPr lang="en-US" smtClean="0">
                <a:solidFill>
                  <a:srgbClr val="000000"/>
                </a:solidFill>
                <a:latin typeface="Comic Sans MS" pitchFamily="66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2214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7668</TotalTime>
  <Words>1773</Words>
  <Application>Microsoft Office PowerPoint</Application>
  <PresentationFormat>On-screen Show (4:3)</PresentationFormat>
  <Paragraphs>231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PaperUI</vt:lpstr>
      <vt:lpstr>Why Paper Related Research</vt:lpstr>
      <vt:lpstr>PaperUI Concept</vt:lpstr>
      <vt:lpstr>Why PaperUI</vt:lpstr>
      <vt:lpstr>PaperUI Overview</vt:lpstr>
      <vt:lpstr>Different Portable Devices for PaperUI</vt:lpstr>
      <vt:lpstr>Emerging Technologies for Realizing the PaperUI Concept</vt:lpstr>
      <vt:lpstr>Barcode</vt:lpstr>
      <vt:lpstr>What is EMBL?</vt:lpstr>
      <vt:lpstr>Problem Abstraction for EMBL Authoring</vt:lpstr>
      <vt:lpstr>EMBL Research</vt:lpstr>
      <vt:lpstr>Some Preliminary Experiments – Vertical Barcode</vt:lpstr>
      <vt:lpstr>Some Preliminary Experiments – Circular code</vt:lpstr>
      <vt:lpstr>Micro Optical Patterns</vt:lpstr>
      <vt:lpstr>Encoded Hidden Information</vt:lpstr>
      <vt:lpstr>Paper Fingerprint</vt:lpstr>
      <vt:lpstr>Character/Word Recognition</vt:lpstr>
      <vt:lpstr>Local Image Features</vt:lpstr>
      <vt:lpstr>RFID-based Document Recognition</vt:lpstr>
      <vt:lpstr>Digital Pen Based Applications</vt:lpstr>
      <vt:lpstr>Barcode Based Applications</vt:lpstr>
      <vt:lpstr>RFID Based Applications</vt:lpstr>
      <vt:lpstr>Character/Word Recognition Based Applications</vt:lpstr>
      <vt:lpstr>Encoding Hidden Information Based Applications</vt:lpstr>
      <vt:lpstr>Original Document Feature Based Applications</vt:lpstr>
      <vt:lpstr>Original Document Feature Based Applications</vt:lpstr>
      <vt:lpstr>Problems of Using Original Features</vt:lpstr>
      <vt:lpstr>EMM Authoring Tool </vt:lpstr>
      <vt:lpstr>Parameter Optimization</vt:lpstr>
      <vt:lpstr>Parameter Optimization Speedup</vt:lpstr>
      <vt:lpstr>Fine-grained Phone-paper Interactions</vt:lpstr>
      <vt:lpstr>FACT: Fine-grained Cross-media Interaction</vt:lpstr>
      <vt:lpstr>MixPad</vt:lpstr>
      <vt:lpstr>Thank You</vt:lpstr>
      <vt:lpstr>Bio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CBDAR 2011 Talk Discussion</dc:title>
  <dc:creator>Qiong Liu</dc:creator>
  <cp:lastModifiedBy>Qiong Liu</cp:lastModifiedBy>
  <cp:revision>80</cp:revision>
  <cp:lastPrinted>2011-06-16T16:43:11Z</cp:lastPrinted>
  <dcterms:created xsi:type="dcterms:W3CDTF">2011-06-16T16:19:15Z</dcterms:created>
  <dcterms:modified xsi:type="dcterms:W3CDTF">2011-10-05T22:55:10Z</dcterms:modified>
</cp:coreProperties>
</file>