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Default Extension="xlsx" ContentType="application/vnd.openxmlformats-officedocument.spreadsheetml.sheet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9" r:id="rId4"/>
    <p:sldId id="262" r:id="rId5"/>
    <p:sldId id="263" r:id="rId6"/>
    <p:sldId id="264" r:id="rId7"/>
    <p:sldId id="319" r:id="rId8"/>
    <p:sldId id="265" r:id="rId9"/>
    <p:sldId id="258" r:id="rId10"/>
    <p:sldId id="261" r:id="rId11"/>
    <p:sldId id="270" r:id="rId12"/>
    <p:sldId id="268" r:id="rId13"/>
    <p:sldId id="309" r:id="rId14"/>
    <p:sldId id="267" r:id="rId15"/>
    <p:sldId id="269" r:id="rId16"/>
    <p:sldId id="308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327" r:id="rId25"/>
    <p:sldId id="328" r:id="rId26"/>
    <p:sldId id="280" r:id="rId27"/>
    <p:sldId id="281" r:id="rId28"/>
    <p:sldId id="273" r:id="rId29"/>
    <p:sldId id="282" r:id="rId30"/>
    <p:sldId id="283" r:id="rId31"/>
    <p:sldId id="284" r:id="rId32"/>
    <p:sldId id="324" r:id="rId33"/>
    <p:sldId id="285" r:id="rId34"/>
    <p:sldId id="286" r:id="rId35"/>
    <p:sldId id="287" r:id="rId36"/>
    <p:sldId id="321" r:id="rId37"/>
    <p:sldId id="320" r:id="rId38"/>
    <p:sldId id="288" r:id="rId39"/>
    <p:sldId id="289" r:id="rId40"/>
    <p:sldId id="311" r:id="rId41"/>
    <p:sldId id="326" r:id="rId42"/>
    <p:sldId id="310" r:id="rId43"/>
    <p:sldId id="291" r:id="rId44"/>
    <p:sldId id="322" r:id="rId45"/>
    <p:sldId id="292" r:id="rId46"/>
    <p:sldId id="325" r:id="rId47"/>
    <p:sldId id="298" r:id="rId48"/>
    <p:sldId id="299" r:id="rId49"/>
    <p:sldId id="300" r:id="rId50"/>
    <p:sldId id="301" r:id="rId51"/>
    <p:sldId id="302" r:id="rId52"/>
    <p:sldId id="294" r:id="rId53"/>
    <p:sldId id="306" r:id="rId54"/>
    <p:sldId id="307" r:id="rId55"/>
    <p:sldId id="305" r:id="rId56"/>
    <p:sldId id="303" r:id="rId57"/>
    <p:sldId id="304" r:id="rId58"/>
    <p:sldId id="295" r:id="rId59"/>
    <p:sldId id="296" r:id="rId60"/>
    <p:sldId id="317" r:id="rId61"/>
    <p:sldId id="318" r:id="rId62"/>
    <p:sldId id="323" r:id="rId63"/>
    <p:sldId id="297" r:id="rId64"/>
    <p:sldId id="314" r:id="rId65"/>
    <p:sldId id="315" r:id="rId66"/>
    <p:sldId id="312" r:id="rId67"/>
    <p:sldId id="316" r:id="rId68"/>
    <p:sldId id="329" r:id="rId6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7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8100883410662524"/>
          <c:y val="4.5904931773507636E-2"/>
          <c:w val="0.78343585919385927"/>
          <c:h val="0.76410089752849453"/>
        </c:manualLayout>
      </c:layout>
      <c:lineChart>
        <c:grouping val="standard"/>
        <c:ser>
          <c:idx val="8"/>
          <c:order val="8"/>
          <c:tx>
            <c:strRef>
              <c:f>Sheet1!$B$1</c:f>
              <c:strCache>
                <c:ptCount val="1"/>
                <c:pt idx="0">
                  <c:v>メモリ(VW)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72000</c:v>
                </c:pt>
                <c:pt idx="2">
                  <c:v>72000000</c:v>
                </c:pt>
              </c:numCache>
            </c:numRef>
          </c:val>
        </c:ser>
        <c:ser>
          <c:idx val="9"/>
          <c:order val="9"/>
          <c:tx>
            <c:strRef>
              <c:f>Sheet1!$C$1</c:f>
              <c:strCache>
                <c:ptCount val="1"/>
                <c:pt idx="0">
                  <c:v>メモリ(BOF)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2000000</c:v>
                </c:pt>
                <c:pt idx="1">
                  <c:v>2000000000</c:v>
                </c:pt>
                <c:pt idx="2">
                  <c:v>2000000000000</c:v>
                </c:pt>
              </c:numCache>
            </c:numRef>
          </c:val>
        </c:ser>
        <c:ser>
          <c:idx val="10"/>
          <c:order val="10"/>
          <c:tx>
            <c:strRef>
              <c:f>Sheet1!$B$1</c:f>
              <c:strCache>
                <c:ptCount val="1"/>
                <c:pt idx="0">
                  <c:v>メモリ(VW)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72000</c:v>
                </c:pt>
                <c:pt idx="2">
                  <c:v>72000000</c:v>
                </c:pt>
              </c:numCache>
            </c:numRef>
          </c:val>
        </c:ser>
        <c:ser>
          <c:idx val="11"/>
          <c:order val="11"/>
          <c:tx>
            <c:strRef>
              <c:f>Sheet1!$C$1</c:f>
              <c:strCache>
                <c:ptCount val="1"/>
                <c:pt idx="0">
                  <c:v>メモリ(BOF)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2000000</c:v>
                </c:pt>
                <c:pt idx="1">
                  <c:v>2000000000</c:v>
                </c:pt>
                <c:pt idx="2">
                  <c:v>2000000000000</c:v>
                </c:pt>
              </c:numCache>
            </c:numRef>
          </c:val>
        </c:ser>
        <c:ser>
          <c:idx val="12"/>
          <c:order val="12"/>
          <c:tx>
            <c:strRef>
              <c:f>Sheet1!$B$1</c:f>
              <c:strCache>
                <c:ptCount val="1"/>
                <c:pt idx="0">
                  <c:v>メモリ(VW)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72000</c:v>
                </c:pt>
                <c:pt idx="2">
                  <c:v>72000000</c:v>
                </c:pt>
              </c:numCache>
            </c:numRef>
          </c:val>
        </c:ser>
        <c:ser>
          <c:idx val="13"/>
          <c:order val="13"/>
          <c:tx>
            <c:strRef>
              <c:f>Sheet1!$C$1</c:f>
              <c:strCache>
                <c:ptCount val="1"/>
                <c:pt idx="0">
                  <c:v>メモリ(BOF)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2000000</c:v>
                </c:pt>
                <c:pt idx="1">
                  <c:v>2000000000</c:v>
                </c:pt>
                <c:pt idx="2">
                  <c:v>2000000000000</c:v>
                </c:pt>
              </c:numCache>
            </c:numRef>
          </c:val>
        </c:ser>
        <c:ser>
          <c:idx val="14"/>
          <c:order val="14"/>
          <c:tx>
            <c:strRef>
              <c:f>Sheet1!$B$1</c:f>
              <c:strCache>
                <c:ptCount val="1"/>
                <c:pt idx="0">
                  <c:v>メモリ(VW)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72000</c:v>
                </c:pt>
                <c:pt idx="2">
                  <c:v>72000000</c:v>
                </c:pt>
              </c:numCache>
            </c:numRef>
          </c:val>
        </c:ser>
        <c:ser>
          <c:idx val="15"/>
          <c:order val="15"/>
          <c:tx>
            <c:strRef>
              <c:f>Sheet1!$C$1</c:f>
              <c:strCache>
                <c:ptCount val="1"/>
                <c:pt idx="0">
                  <c:v>メモリ(BOF)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2000000</c:v>
                </c:pt>
                <c:pt idx="1">
                  <c:v>2000000000</c:v>
                </c:pt>
                <c:pt idx="2">
                  <c:v>2000000000000</c:v>
                </c:pt>
              </c:numCache>
            </c:numRef>
          </c:val>
        </c:ser>
        <c:ser>
          <c:idx val="4"/>
          <c:order val="4"/>
          <c:tx>
            <c:strRef>
              <c:f>Sheet1!$B$1</c:f>
              <c:strCache>
                <c:ptCount val="1"/>
                <c:pt idx="0">
                  <c:v>メモリ(VW)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72000</c:v>
                </c:pt>
                <c:pt idx="2">
                  <c:v>72000000</c:v>
                </c:pt>
              </c:numCache>
            </c:numRef>
          </c:val>
        </c:ser>
        <c:ser>
          <c:idx val="5"/>
          <c:order val="5"/>
          <c:tx>
            <c:strRef>
              <c:f>Sheet1!$C$1</c:f>
              <c:strCache>
                <c:ptCount val="1"/>
                <c:pt idx="0">
                  <c:v>メモリ(BOF)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2000000</c:v>
                </c:pt>
                <c:pt idx="1">
                  <c:v>2000000000</c:v>
                </c:pt>
                <c:pt idx="2">
                  <c:v>2000000000000</c:v>
                </c:pt>
              </c:numCache>
            </c:numRef>
          </c:val>
        </c:ser>
        <c:ser>
          <c:idx val="6"/>
          <c:order val="6"/>
          <c:tx>
            <c:strRef>
              <c:f>Sheet1!$B$1</c:f>
              <c:strCache>
                <c:ptCount val="1"/>
                <c:pt idx="0">
                  <c:v>メモリ(VW)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72000</c:v>
                </c:pt>
                <c:pt idx="2">
                  <c:v>72000000</c:v>
                </c:pt>
              </c:numCache>
            </c:numRef>
          </c:val>
        </c:ser>
        <c:ser>
          <c:idx val="7"/>
          <c:order val="7"/>
          <c:tx>
            <c:strRef>
              <c:f>Sheet1!$C$1</c:f>
              <c:strCache>
                <c:ptCount val="1"/>
                <c:pt idx="0">
                  <c:v>メモリ(BOF)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2000000</c:v>
                </c:pt>
                <c:pt idx="1">
                  <c:v>2000000000</c:v>
                </c:pt>
                <c:pt idx="2">
                  <c:v>2000000000000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メモリ(VW)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72000</c:v>
                </c:pt>
                <c:pt idx="2">
                  <c:v>72000000</c:v>
                </c:pt>
              </c:numCache>
            </c:numRef>
          </c:val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メモリ(BOF)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2000000</c:v>
                </c:pt>
                <c:pt idx="1">
                  <c:v>2000000000</c:v>
                </c:pt>
                <c:pt idx="2">
                  <c:v>2000000000000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メモリ(VW)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72000</c:v>
                </c:pt>
                <c:pt idx="2">
                  <c:v>72000000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メモリ(BOF)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2000000</c:v>
                </c:pt>
                <c:pt idx="1">
                  <c:v>2000000000</c:v>
                </c:pt>
                <c:pt idx="2">
                  <c:v>2000000000000</c:v>
                </c:pt>
              </c:numCache>
            </c:numRef>
          </c:val>
        </c:ser>
        <c:marker val="1"/>
        <c:axId val="120537472"/>
        <c:axId val="120539008"/>
      </c:lineChart>
      <c:catAx>
        <c:axId val="120537472"/>
        <c:scaling>
          <c:orientation val="minMax"/>
        </c:scaling>
        <c:axPos val="b"/>
        <c:tickLblPos val="nextTo"/>
        <c:crossAx val="120539008"/>
        <c:crosses val="autoZero"/>
        <c:auto val="1"/>
        <c:lblAlgn val="ctr"/>
        <c:lblOffset val="100"/>
      </c:catAx>
      <c:valAx>
        <c:axId val="120539008"/>
        <c:scaling>
          <c:logBase val="10"/>
          <c:orientation val="minMax"/>
        </c:scaling>
        <c:delete val="1"/>
        <c:axPos val="l"/>
        <c:majorGridlines/>
        <c:numFmt formatCode="0.E+00" sourceLinked="0"/>
        <c:tickLblPos val="none"/>
        <c:crossAx val="120537472"/>
        <c:crosses val="autoZero"/>
        <c:crossBetween val="between"/>
        <c:majorUnit val="1000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照合時間(VW)</c:v>
                </c:pt>
              </c:strCache>
            </c:strRef>
          </c:tx>
          <c:dLbls>
            <c:dLbl>
              <c:idx val="0"/>
              <c:layout>
                <c:manualLayout>
                  <c:x val="-8.9783259846600544E-2"/>
                  <c:y val="9.42758609963053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¼</a:t>
                    </a:r>
                    <a:r>
                      <a:rPr lang="ja-JP" dirty="0"/>
                      <a:t>秒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3.4055719252158834E-2"/>
                  <c:y val="5.836124728342709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4</a:t>
                    </a:r>
                    <a:r>
                      <a:rPr lang="ja-JP" altLang="en-US" smtClean="0"/>
                      <a:t>分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6.5015464026848824E-2"/>
                  <c:y val="0.10325451442452489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3</a:t>
                    </a:r>
                    <a:r>
                      <a:rPr lang="ja-JP" altLang="en-US" smtClean="0"/>
                      <a:t>日</a:t>
                    </a:r>
                    <a:endParaRPr lang="en-US" altLang="en-US" dirty="0"/>
                  </a:p>
                </c:rich>
              </c:tx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260</c:v>
                </c:pt>
                <c:pt idx="1">
                  <c:v>260000</c:v>
                </c:pt>
                <c:pt idx="2">
                  <c:v>260000000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照合時間(BOF)</c:v>
                </c:pt>
              </c:strCache>
            </c:strRef>
          </c:tx>
          <c:dLbls>
            <c:dLbl>
              <c:idx val="0"/>
              <c:layout>
                <c:manualLayout>
                  <c:x val="-7.1207412981786664E-2"/>
                  <c:y val="-9.876518771041509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7</a:t>
                    </a:r>
                    <a:r>
                      <a:rPr lang="ja-JP" altLang="en-US" smtClean="0"/>
                      <a:t>秒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5479872387344926"/>
                  <c:y val="-8.529720756808577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2</a:t>
                    </a:r>
                    <a:r>
                      <a:rPr lang="ja-JP" altLang="en-US" smtClean="0"/>
                      <a:t>時間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8266249417067015"/>
                  <c:y val="-1.795730685643911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81</a:t>
                    </a:r>
                    <a:r>
                      <a:rPr lang="ja-JP" altLang="en-US" smtClean="0"/>
                      <a:t>日</a:t>
                    </a:r>
                    <a:endParaRPr lang="en-US" altLang="en-US" dirty="0"/>
                  </a:p>
                </c:rich>
              </c:tx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1K</c:v>
                </c:pt>
                <c:pt idx="1">
                  <c:v>1M</c:v>
                </c:pt>
                <c:pt idx="2">
                  <c:v>1G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7000</c:v>
                </c:pt>
                <c:pt idx="1">
                  <c:v>7000000</c:v>
                </c:pt>
                <c:pt idx="2">
                  <c:v>7000000000</c:v>
                </c:pt>
              </c:numCache>
            </c:numRef>
          </c:val>
        </c:ser>
        <c:marker val="1"/>
        <c:axId val="120572544"/>
        <c:axId val="120582528"/>
      </c:lineChart>
      <c:catAx>
        <c:axId val="120572544"/>
        <c:scaling>
          <c:orientation val="minMax"/>
        </c:scaling>
        <c:axPos val="b"/>
        <c:tickLblPos val="nextTo"/>
        <c:crossAx val="120582528"/>
        <c:crosses val="autoZero"/>
        <c:auto val="1"/>
        <c:lblAlgn val="ctr"/>
        <c:lblOffset val="100"/>
      </c:catAx>
      <c:valAx>
        <c:axId val="120582528"/>
        <c:scaling>
          <c:logBase val="10"/>
          <c:orientation val="minMax"/>
        </c:scaling>
        <c:axPos val="l"/>
        <c:majorGridlines/>
        <c:numFmt formatCode="0.E+00" sourceLinked="0"/>
        <c:tickLblPos val="nextTo"/>
        <c:crossAx val="120572544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0.29091</cdr:x>
      <cdr:y>0.62441</cdr:y>
    </cdr:from>
    <cdr:to>
      <cdr:x>0.52363</cdr:x>
      <cdr:y>0.92488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143007" y="19002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58504-9B0D-42BE-8615-6B8FED4196D8}" type="datetimeFigureOut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724B9-3C16-4722-9D12-65C5FB0EF4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24B9-3C16-4722-9D12-65C5FB0EF42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24B9-3C16-4722-9D12-65C5FB0EF420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24B9-3C16-4722-9D12-65C5FB0EF420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BE7B-35DE-4C05-8094-916D0B02CEDE}" type="slidenum">
              <a:rPr lang="en-US" altLang="ja-JP" smtClean="0"/>
              <a:pPr/>
              <a:t>47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BE7B-35DE-4C05-8094-916D0B02CEDE}" type="slidenum">
              <a:rPr lang="en-US" altLang="ja-JP" smtClean="0"/>
              <a:pPr/>
              <a:t>48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BE7B-35DE-4C05-8094-916D0B02CEDE}" type="slidenum">
              <a:rPr lang="en-US" altLang="ja-JP" smtClean="0"/>
              <a:pPr/>
              <a:t>49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BE7B-35DE-4C05-8094-916D0B02CEDE}" type="slidenum">
              <a:rPr lang="en-US" altLang="ja-JP" smtClean="0"/>
              <a:pPr/>
              <a:t>50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BE7B-35DE-4C05-8094-916D0B02CEDE}" type="slidenum">
              <a:rPr lang="en-US" altLang="ja-JP" smtClean="0"/>
              <a:pPr/>
              <a:t>51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24B9-3C16-4722-9D12-65C5FB0EF420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24B9-3C16-4722-9D12-65C5FB0EF42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24B9-3C16-4722-9D12-65C5FB0EF42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CB5BC-71C9-4B8E-B42A-D68C0AFDBAED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CB5BC-71C9-4B8E-B42A-D68C0AFDBAE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CB5BC-71C9-4B8E-B42A-D68C0AFDBAE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CB5BC-71C9-4B8E-B42A-D68C0AFDBAE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CB5BC-71C9-4B8E-B42A-D68C0AFDBAE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24B9-3C16-4722-9D12-65C5FB0EF420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AA8CCB-40EA-4FFD-90DE-E4349C4A0760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29FC-2CB8-4EB6-97CD-27368400288D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ADD82C1-1845-45F3-B502-C37FD6BA79E5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2D6E-0281-4623-8FB7-16623426442E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231C-5E8F-4E7A-8172-5FB7ACB7668E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84F821-DF4F-4F31-85F0-6C835808D514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9593C9-D93C-47A3-AAFC-2FD59C554BCC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16" name="テキスト プレースホル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69CC-C877-438E-8012-58B37178FF1C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2891-7CBD-4B37-BD94-B1C1E952991C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3EA4-546D-4615-A92F-FDED47A42F94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03F6921-07D0-4497-AA0D-B26E22F0F840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F1FD58-99CF-4897-804F-EABFE6104AEE}" type="datetime1">
              <a:rPr kumimoji="1" lang="ja-JP" altLang="en-US" smtClean="0"/>
              <a:pPr/>
              <a:t>2009/11/25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D63621-95AD-43A7-80B8-6648AFA4F87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11" name="Picture 3" descr="C:\Users\kise\Pictures\logo\OPU\opulogo_h.wm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71438"/>
            <a:ext cx="1837393" cy="35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3.jpeg"/><Relationship Id="rId39" Type="http://schemas.openxmlformats.org/officeDocument/2006/relationships/image" Target="../media/image56.jpe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9.jpeg"/><Relationship Id="rId34" Type="http://schemas.openxmlformats.org/officeDocument/2006/relationships/image" Target="../media/image51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2.jpeg"/><Relationship Id="rId33" Type="http://schemas.openxmlformats.org/officeDocument/2006/relationships/image" Target="../media/image50.jpeg"/><Relationship Id="rId38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jpeg"/><Relationship Id="rId20" Type="http://schemas.openxmlformats.org/officeDocument/2006/relationships/image" Target="../media/image19.jpeg"/><Relationship Id="rId29" Type="http://schemas.openxmlformats.org/officeDocument/2006/relationships/image" Target="../media/image46.jpeg"/><Relationship Id="rId1" Type="http://schemas.openxmlformats.org/officeDocument/2006/relationships/tags" Target="../tags/tag1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20.jpeg"/><Relationship Id="rId32" Type="http://schemas.openxmlformats.org/officeDocument/2006/relationships/image" Target="../media/image49.jpeg"/><Relationship Id="rId37" Type="http://schemas.openxmlformats.org/officeDocument/2006/relationships/image" Target="../media/image54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1.jpeg"/><Relationship Id="rId28" Type="http://schemas.openxmlformats.org/officeDocument/2006/relationships/image" Target="../media/image45.jpeg"/><Relationship Id="rId36" Type="http://schemas.openxmlformats.org/officeDocument/2006/relationships/image" Target="../media/image53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31" Type="http://schemas.openxmlformats.org/officeDocument/2006/relationships/image" Target="../media/image4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0.jpeg"/><Relationship Id="rId27" Type="http://schemas.openxmlformats.org/officeDocument/2006/relationships/image" Target="../media/image44.jpeg"/><Relationship Id="rId30" Type="http://schemas.openxmlformats.org/officeDocument/2006/relationships/image" Target="../media/image47.jpeg"/><Relationship Id="rId35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jpeg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9.jpeg"/><Relationship Id="rId11" Type="http://schemas.openxmlformats.org/officeDocument/2006/relationships/image" Target="../media/image35.jpeg"/><Relationship Id="rId5" Type="http://schemas.openxmlformats.org/officeDocument/2006/relationships/image" Target="../media/image58.jpeg"/><Relationship Id="rId10" Type="http://schemas.openxmlformats.org/officeDocument/2006/relationships/image" Target="../media/image46.jpeg"/><Relationship Id="rId4" Type="http://schemas.openxmlformats.org/officeDocument/2006/relationships/image" Target="../media/image57.jpe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17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9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6.jpeg"/><Relationship Id="rId5" Type="http://schemas.openxmlformats.org/officeDocument/2006/relationships/image" Target="../media/image49.jpeg"/><Relationship Id="rId4" Type="http://schemas.openxmlformats.org/officeDocument/2006/relationships/image" Target="../media/image20.jpeg"/><Relationship Id="rId9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9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6.jpeg"/><Relationship Id="rId5" Type="http://schemas.openxmlformats.org/officeDocument/2006/relationships/image" Target="../media/image49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正方形/長方形 80"/>
          <p:cNvSpPr/>
          <p:nvPr/>
        </p:nvSpPr>
        <p:spPr>
          <a:xfrm>
            <a:off x="1142976" y="3643314"/>
            <a:ext cx="6858048" cy="1928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500990" cy="228601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チュートリアル講演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特定物体認識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大阪府立大学大学院　黄瀬浩一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kise\Pictures\logo\OPU\opulogo_h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14818"/>
            <a:ext cx="3995733" cy="77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" name="図 77" descr="図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800700"/>
            <a:ext cx="1593369" cy="165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DEMO: 5000</a:t>
            </a:r>
            <a:r>
              <a:rPr kumimoji="1" lang="ja-JP" altLang="en-US" dirty="0" smtClean="0"/>
              <a:t>物体</a:t>
            </a:r>
            <a:endParaRPr kumimoji="1" lang="en-US" altLang="ja-JP" dirty="0" smtClean="0"/>
          </a:p>
          <a:p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万物体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Bag-Of-Features(BOF)</a:t>
            </a:r>
            <a:r>
              <a:rPr lang="ja-JP" altLang="en-US" dirty="0" smtClean="0"/>
              <a:t>表現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26</a:t>
            </a:r>
            <a:r>
              <a:rPr lang="ja-JP" altLang="en-US" dirty="0" smtClean="0"/>
              <a:t>億次元，</a:t>
            </a:r>
            <a:r>
              <a:rPr lang="en-US" altLang="ja-JP" dirty="0" smtClean="0"/>
              <a:t>100</a:t>
            </a:r>
            <a:r>
              <a:rPr lang="ja-JP" altLang="en-US" dirty="0" smtClean="0"/>
              <a:t>万ベクトル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記憶：</a:t>
            </a:r>
            <a:r>
              <a:rPr lang="en-US" altLang="ja-JP" dirty="0" smtClean="0"/>
              <a:t>5</a:t>
            </a:r>
            <a:r>
              <a:rPr lang="ja-JP" altLang="en-US" dirty="0" smtClean="0"/>
              <a:t>ペタ</a:t>
            </a:r>
            <a:r>
              <a:rPr lang="en-US" altLang="ja-JP" dirty="0" smtClean="0"/>
              <a:t>(10</a:t>
            </a:r>
            <a:r>
              <a:rPr lang="en-US" altLang="ja-JP" baseline="30000" dirty="0" smtClean="0"/>
              <a:t>15</a:t>
            </a:r>
            <a:r>
              <a:rPr lang="en-US" altLang="ja-JP" dirty="0" smtClean="0"/>
              <a:t>)</a:t>
            </a:r>
            <a:r>
              <a:rPr lang="ja-JP" altLang="en-US" dirty="0" smtClean="0"/>
              <a:t>バイト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照合：</a:t>
            </a:r>
            <a:r>
              <a:rPr kumimoji="1" lang="en-US" altLang="ja-JP" dirty="0" smtClean="0"/>
              <a:t>250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r>
              <a:rPr lang="ja-JP" altLang="en-US" dirty="0" smtClean="0"/>
              <a:t>実際には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記憶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33GB(15</a:t>
            </a:r>
            <a:r>
              <a:rPr kumimoji="1" lang="ja-JP" altLang="en-US" dirty="0" smtClean="0"/>
              <a:t>万分の</a:t>
            </a:r>
            <a:r>
              <a:rPr kumimoji="1" lang="en-US" altLang="ja-JP" dirty="0" smtClean="0"/>
              <a:t>1)</a:t>
            </a:r>
          </a:p>
          <a:p>
            <a:pPr lvl="1"/>
            <a:r>
              <a:rPr kumimoji="1" lang="ja-JP" altLang="en-US" dirty="0" smtClean="0"/>
              <a:t>照合：</a:t>
            </a:r>
            <a:r>
              <a:rPr kumimoji="1" lang="en-US" altLang="ja-JP" dirty="0" smtClean="0"/>
              <a:t>60ms/query(4</a:t>
            </a:r>
            <a:r>
              <a:rPr kumimoji="1" lang="ja-JP" altLang="en-US" dirty="0" smtClean="0"/>
              <a:t>億分の</a:t>
            </a:r>
            <a:r>
              <a:rPr kumimoji="1" lang="en-US" altLang="ja-JP" dirty="0" smtClean="0"/>
              <a:t>1</a:t>
            </a:r>
            <a:r>
              <a:rPr lang="en-US" altLang="ja-JP" dirty="0" smtClean="0"/>
              <a:t>)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特定物体認識の問題点と解決策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問題点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大規模化</a:t>
            </a:r>
            <a:endParaRPr kumimoji="1" lang="en-US" altLang="ja-JP" dirty="0" smtClean="0"/>
          </a:p>
          <a:p>
            <a:r>
              <a:rPr lang="ja-JP" altLang="en-US" dirty="0" smtClean="0"/>
              <a:t>解決策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先人に学ぶ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下手</a:t>
            </a:r>
            <a:r>
              <a:rPr lang="ja-JP" altLang="en-US" dirty="0" smtClean="0"/>
              <a:t>な鉄砲も数打ちゃ当たる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乾いた雑巾を絞る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当たらず</a:t>
            </a:r>
            <a:r>
              <a:rPr lang="ja-JP" altLang="en-US" dirty="0" smtClean="0"/>
              <a:t>といえども遠からず</a:t>
            </a:r>
            <a:endParaRPr lang="en-US" altLang="ja-JP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処理の流れ</a:t>
            </a:r>
            <a:endParaRPr kumimoji="1" lang="ja-JP" altLang="en-US" dirty="0"/>
          </a:p>
        </p:txBody>
      </p:sp>
      <p:sp>
        <p:nvSpPr>
          <p:cNvPr id="85" name="スライド番号プレースホルダ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5000628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 rot="16200000">
            <a:off x="1248347" y="2752125"/>
            <a:ext cx="192882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特徴抽出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97050" y="2071679"/>
            <a:ext cx="807282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照合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36564" y="2071677"/>
            <a:ext cx="85725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検証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28596" y="1928802"/>
            <a:ext cx="100013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クエリ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画像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718844" y="2000240"/>
            <a:ext cx="92872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出力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16200000">
            <a:off x="3537935" y="2823564"/>
            <a:ext cx="192882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画像表現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75380" y="2928935"/>
            <a:ext cx="98224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word</a:t>
            </a:r>
          </a:p>
          <a:p>
            <a:pPr algn="ctr"/>
            <a:r>
              <a:rPr kumimoji="1" lang="ja-JP" altLang="en-US" dirty="0" err="1" smtClean="0">
                <a:solidFill>
                  <a:schemeClr val="tx1"/>
                </a:solidFill>
              </a:rPr>
              <a:t>の抽</a:t>
            </a:r>
            <a:r>
              <a:rPr kumimoji="1" lang="ja-JP" altLang="en-US" dirty="0" smtClean="0">
                <a:solidFill>
                  <a:schemeClr val="tx1"/>
                </a:solidFill>
              </a:rPr>
              <a:t>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フローチャート : 磁気ディスク 26"/>
          <p:cNvSpPr/>
          <p:nvPr/>
        </p:nvSpPr>
        <p:spPr>
          <a:xfrm>
            <a:off x="3000364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words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357158" y="3143248"/>
            <a:ext cx="1143008" cy="785818"/>
            <a:chOff x="357158" y="4143380"/>
            <a:chExt cx="1285884" cy="785818"/>
          </a:xfrm>
        </p:grpSpPr>
        <p:sp>
          <p:nvSpPr>
            <p:cNvPr id="14" name="角丸四角形 13"/>
            <p:cNvSpPr/>
            <p:nvPr/>
          </p:nvSpPr>
          <p:spPr>
            <a:xfrm>
              <a:off x="500034" y="4143380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428596" y="4214818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357158" y="4286256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直線矢印コネクタ 35"/>
          <p:cNvCxnSpPr/>
          <p:nvPr/>
        </p:nvCxnSpPr>
        <p:spPr>
          <a:xfrm>
            <a:off x="1571604" y="3500438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446720" y="3498850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857620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714876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696984" y="2285993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004332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1571604" y="2284404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446720" y="2285992"/>
            <a:ext cx="18395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>
            <a:off x="2982537" y="4536290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カギ線コネクタ 67"/>
          <p:cNvCxnSpPr>
            <a:endCxn id="21" idx="1"/>
          </p:cNvCxnSpPr>
          <p:nvPr/>
        </p:nvCxnSpPr>
        <p:spPr>
          <a:xfrm rot="5400000" flipH="1" flipV="1">
            <a:off x="3751356" y="4106769"/>
            <a:ext cx="857256" cy="644728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rot="5400000">
            <a:off x="5072066" y="4429133"/>
            <a:ext cx="572298" cy="7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143504" y="3286125"/>
            <a:ext cx="85725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索引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付け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81" name="カギ線コネクタ 80"/>
          <p:cNvCxnSpPr>
            <a:endCxn id="7" idx="2"/>
          </p:cNvCxnSpPr>
          <p:nvPr/>
        </p:nvCxnSpPr>
        <p:spPr>
          <a:xfrm rot="16200000" flipV="1">
            <a:off x="4729157" y="3368270"/>
            <a:ext cx="2289587" cy="546517"/>
          </a:xfrm>
          <a:prstGeom prst="bentConnector3">
            <a:avLst>
              <a:gd name="adj1" fmla="val 79953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7286644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処理の流れ</a:t>
            </a:r>
            <a:endParaRPr kumimoji="1" lang="ja-JP" altLang="en-US" dirty="0"/>
          </a:p>
        </p:txBody>
      </p:sp>
      <p:sp>
        <p:nvSpPr>
          <p:cNvPr id="85" name="スライド番号プレースホルダ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5000628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 rot="16200000">
            <a:off x="1248347" y="2752125"/>
            <a:ext cx="1928826" cy="42505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特徴抽出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97050" y="2071679"/>
            <a:ext cx="807282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照合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36564" y="2071677"/>
            <a:ext cx="85725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検証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28596" y="1928802"/>
            <a:ext cx="100013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クエリ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画像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718844" y="2000240"/>
            <a:ext cx="92872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出力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16200000">
            <a:off x="3537935" y="2823564"/>
            <a:ext cx="192882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画像表現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75380" y="2928935"/>
            <a:ext cx="98224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word</a:t>
            </a:r>
          </a:p>
          <a:p>
            <a:pPr algn="ctr"/>
            <a:r>
              <a:rPr kumimoji="1" lang="ja-JP" altLang="en-US" dirty="0" err="1" smtClean="0">
                <a:solidFill>
                  <a:schemeClr val="tx1"/>
                </a:solidFill>
              </a:rPr>
              <a:t>の抽</a:t>
            </a:r>
            <a:r>
              <a:rPr kumimoji="1" lang="ja-JP" altLang="en-US" dirty="0" smtClean="0">
                <a:solidFill>
                  <a:schemeClr val="tx1"/>
                </a:solidFill>
              </a:rPr>
              <a:t>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フローチャート : 磁気ディスク 26"/>
          <p:cNvSpPr/>
          <p:nvPr/>
        </p:nvSpPr>
        <p:spPr>
          <a:xfrm>
            <a:off x="3000364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words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グループ化 33"/>
          <p:cNvGrpSpPr/>
          <p:nvPr/>
        </p:nvGrpSpPr>
        <p:grpSpPr>
          <a:xfrm>
            <a:off x="357158" y="3143248"/>
            <a:ext cx="1143008" cy="785818"/>
            <a:chOff x="357158" y="4143380"/>
            <a:chExt cx="1285884" cy="785818"/>
          </a:xfrm>
        </p:grpSpPr>
        <p:sp>
          <p:nvSpPr>
            <p:cNvPr id="14" name="角丸四角形 13"/>
            <p:cNvSpPr/>
            <p:nvPr/>
          </p:nvSpPr>
          <p:spPr>
            <a:xfrm>
              <a:off x="500034" y="4143380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428596" y="4214818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357158" y="4286256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直線矢印コネクタ 35"/>
          <p:cNvCxnSpPr/>
          <p:nvPr/>
        </p:nvCxnSpPr>
        <p:spPr>
          <a:xfrm>
            <a:off x="1571604" y="3500438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446720" y="3498850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857620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714876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696984" y="2285993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004332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1571604" y="2284404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446720" y="2285992"/>
            <a:ext cx="18395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>
            <a:off x="2982537" y="4536290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カギ線コネクタ 67"/>
          <p:cNvCxnSpPr>
            <a:endCxn id="21" idx="1"/>
          </p:cNvCxnSpPr>
          <p:nvPr/>
        </p:nvCxnSpPr>
        <p:spPr>
          <a:xfrm rot="5400000" flipH="1" flipV="1">
            <a:off x="3751356" y="4106769"/>
            <a:ext cx="857256" cy="644728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rot="5400000">
            <a:off x="5072066" y="4429133"/>
            <a:ext cx="572298" cy="7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143504" y="3286125"/>
            <a:ext cx="85725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索引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付け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81" name="カギ線コネクタ 80"/>
          <p:cNvCxnSpPr>
            <a:endCxn id="7" idx="2"/>
          </p:cNvCxnSpPr>
          <p:nvPr/>
        </p:nvCxnSpPr>
        <p:spPr>
          <a:xfrm rot="16200000" flipV="1">
            <a:off x="4729157" y="3368270"/>
            <a:ext cx="2289587" cy="546517"/>
          </a:xfrm>
          <a:prstGeom prst="bentConnector3">
            <a:avLst>
              <a:gd name="adj1" fmla="val 79953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7286644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特徴抽出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局所特徴量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SIFT(128</a:t>
            </a:r>
            <a:r>
              <a:rPr kumimoji="1" lang="ja-JP" altLang="en-US" dirty="0" smtClean="0"/>
              <a:t>次元</a:t>
            </a:r>
            <a:r>
              <a:rPr kumimoji="1" lang="en-US" altLang="ja-JP" dirty="0" smtClean="0"/>
              <a:t>), PCA-SIFT(36</a:t>
            </a:r>
            <a:r>
              <a:rPr kumimoji="1" lang="ja-JP" altLang="en-US" dirty="0" smtClean="0"/>
              <a:t>次元</a:t>
            </a:r>
            <a:r>
              <a:rPr kumimoji="1" lang="en-US" altLang="ja-JP" dirty="0" smtClean="0"/>
              <a:t>), etc.</a:t>
            </a:r>
            <a:endParaRPr kumimoji="1" lang="ja-JP" altLang="en-US" dirty="0"/>
          </a:p>
        </p:txBody>
      </p:sp>
      <p:pic>
        <p:nvPicPr>
          <p:cNvPr id="4" name="Picture 2" descr="C:\Users\kise\Documents\papers\kise\情報処理学会解説kise\fig\si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14620"/>
            <a:ext cx="4143404" cy="35759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局所特徴量の性質と問題点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性質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局所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高い安定性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高い識別性</a:t>
            </a:r>
            <a:endParaRPr kumimoji="1" lang="en-US" altLang="ja-JP" dirty="0" smtClean="0"/>
          </a:p>
          <a:p>
            <a:r>
              <a:rPr lang="ja-JP" altLang="en-US" dirty="0" smtClean="0"/>
              <a:t>問題点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数が多い：数百から数万／画像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記憶・照合が大変！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局所</a:t>
            </a:r>
            <a:r>
              <a:rPr lang="ja-JP" altLang="en-US" dirty="0" smtClean="0"/>
              <a:t>特徴量をもとにした新しい画像表現</a:t>
            </a:r>
            <a:endParaRPr lang="en-US" altLang="ja-JP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処理の流れ</a:t>
            </a:r>
            <a:endParaRPr kumimoji="1" lang="ja-JP" altLang="en-US" dirty="0"/>
          </a:p>
        </p:txBody>
      </p:sp>
      <p:sp>
        <p:nvSpPr>
          <p:cNvPr id="85" name="スライド番号プレースホルダ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5000628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 rot="16200000">
            <a:off x="1248347" y="2752125"/>
            <a:ext cx="192882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特徴抽出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97050" y="2071679"/>
            <a:ext cx="807282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照合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36564" y="2071677"/>
            <a:ext cx="85725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検証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28596" y="1928802"/>
            <a:ext cx="100013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クエリ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画像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718844" y="2000240"/>
            <a:ext cx="92872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出力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16200000">
            <a:off x="3537935" y="2823564"/>
            <a:ext cx="1928826" cy="42505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画像表現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75380" y="2928935"/>
            <a:ext cx="982240" cy="10001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word</a:t>
            </a:r>
          </a:p>
          <a:p>
            <a:pPr algn="ctr"/>
            <a:r>
              <a:rPr kumimoji="1" lang="ja-JP" altLang="en-US" dirty="0" err="1" smtClean="0">
                <a:solidFill>
                  <a:schemeClr val="tx1"/>
                </a:solidFill>
              </a:rPr>
              <a:t>の抽</a:t>
            </a:r>
            <a:r>
              <a:rPr kumimoji="1" lang="ja-JP" altLang="en-US" dirty="0" smtClean="0">
                <a:solidFill>
                  <a:schemeClr val="tx1"/>
                </a:solidFill>
              </a:rPr>
              <a:t>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フローチャート : 磁気ディスク 26"/>
          <p:cNvSpPr/>
          <p:nvPr/>
        </p:nvSpPr>
        <p:spPr>
          <a:xfrm>
            <a:off x="3000364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words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グループ化 33"/>
          <p:cNvGrpSpPr/>
          <p:nvPr/>
        </p:nvGrpSpPr>
        <p:grpSpPr>
          <a:xfrm>
            <a:off x="357158" y="3143248"/>
            <a:ext cx="1143008" cy="785818"/>
            <a:chOff x="357158" y="4143380"/>
            <a:chExt cx="1285884" cy="785818"/>
          </a:xfrm>
        </p:grpSpPr>
        <p:sp>
          <p:nvSpPr>
            <p:cNvPr id="14" name="角丸四角形 13"/>
            <p:cNvSpPr/>
            <p:nvPr/>
          </p:nvSpPr>
          <p:spPr>
            <a:xfrm>
              <a:off x="500034" y="4143380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428596" y="4214818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357158" y="4286256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直線矢印コネクタ 35"/>
          <p:cNvCxnSpPr/>
          <p:nvPr/>
        </p:nvCxnSpPr>
        <p:spPr>
          <a:xfrm>
            <a:off x="1571604" y="3500438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446720" y="3498850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857620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714876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696984" y="2285993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004332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1571604" y="2284404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446720" y="2285992"/>
            <a:ext cx="18395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>
            <a:off x="2982537" y="4536290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カギ線コネクタ 67"/>
          <p:cNvCxnSpPr>
            <a:endCxn id="21" idx="1"/>
          </p:cNvCxnSpPr>
          <p:nvPr/>
        </p:nvCxnSpPr>
        <p:spPr>
          <a:xfrm rot="5400000" flipH="1" flipV="1">
            <a:off x="3751356" y="4106769"/>
            <a:ext cx="857256" cy="644728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rot="5400000">
            <a:off x="5072066" y="4429133"/>
            <a:ext cx="572298" cy="7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143504" y="3286125"/>
            <a:ext cx="85725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索引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付け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81" name="カギ線コネクタ 80"/>
          <p:cNvCxnSpPr>
            <a:endCxn id="7" idx="2"/>
          </p:cNvCxnSpPr>
          <p:nvPr/>
        </p:nvCxnSpPr>
        <p:spPr>
          <a:xfrm rot="16200000" flipV="1">
            <a:off x="4729157" y="3368270"/>
            <a:ext cx="2289587" cy="546517"/>
          </a:xfrm>
          <a:prstGeom prst="bentConnector3">
            <a:avLst>
              <a:gd name="adj1" fmla="val 79953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7286644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画像表現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文書検索の表現方法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BOW (Bag-Of-Words)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779" y="1643050"/>
            <a:ext cx="24625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先人に学ぶ</a:t>
            </a:r>
            <a:endParaRPr kumimoji="1" lang="ja-JP" altLang="en-US" sz="36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Bag-Of-Words (BOW)</a:t>
            </a:r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357158" y="1785926"/>
            <a:ext cx="2232025" cy="2592388"/>
            <a:chOff x="4716463" y="2781300"/>
            <a:chExt cx="2232025" cy="2592388"/>
          </a:xfrm>
        </p:grpSpPr>
        <p:sp>
          <p:nvSpPr>
            <p:cNvPr id="54277" name="Document"/>
            <p:cNvSpPr>
              <a:spLocks noEditPoints="1" noChangeArrowheads="1"/>
            </p:cNvSpPr>
            <p:nvPr/>
          </p:nvSpPr>
          <p:spPr bwMode="auto">
            <a:xfrm>
              <a:off x="4716463" y="2781300"/>
              <a:ext cx="2232025" cy="259238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ja-JP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3808" name="Text Box 6"/>
            <p:cNvSpPr txBox="1">
              <a:spLocks noChangeArrowheads="1"/>
            </p:cNvSpPr>
            <p:nvPr/>
          </p:nvSpPr>
          <p:spPr bwMode="auto">
            <a:xfrm>
              <a:off x="4859338" y="2925763"/>
              <a:ext cx="2016125" cy="228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dirty="0">
                  <a:latin typeface="Arial" charset="0"/>
                </a:rPr>
                <a:t>むかしむかしあるところにおじいさんとおばあさんがいました。おじいさんは山へ柴刈りに、おばあさんは川へ洗濯に行きました。</a:t>
              </a:r>
            </a:p>
            <a:p>
              <a:r>
                <a:rPr lang="en-US" altLang="ja-JP" dirty="0">
                  <a:latin typeface="Arial" charset="0"/>
                </a:rPr>
                <a:t>…</a:t>
              </a:r>
            </a:p>
          </p:txBody>
        </p:sp>
      </p:grpSp>
      <p:pic>
        <p:nvPicPr>
          <p:cNvPr id="33798" name="Picture 8" descr="y2vurujv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982" y="3571888"/>
            <a:ext cx="2343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グループ化 36"/>
          <p:cNvGrpSpPr/>
          <p:nvPr/>
        </p:nvGrpSpPr>
        <p:grpSpPr>
          <a:xfrm>
            <a:off x="2752730" y="1988346"/>
            <a:ext cx="2533650" cy="1726406"/>
            <a:chOff x="2752730" y="1988346"/>
            <a:chExt cx="2533650" cy="1726406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3040068" y="1988346"/>
              <a:ext cx="2246312" cy="1726406"/>
              <a:chOff x="2994049" y="2065346"/>
              <a:chExt cx="2246312" cy="1726406"/>
            </a:xfrm>
          </p:grpSpPr>
          <p:sp>
            <p:nvSpPr>
              <p:cNvPr id="33799" name="AutoShape 9"/>
              <p:cNvSpPr>
                <a:spLocks noChangeArrowheads="1"/>
              </p:cNvSpPr>
              <p:nvPr/>
            </p:nvSpPr>
            <p:spPr bwMode="auto">
              <a:xfrm rot="5400000">
                <a:off x="3463949" y="2027246"/>
                <a:ext cx="1368425" cy="2160588"/>
              </a:xfrm>
              <a:custGeom>
                <a:avLst/>
                <a:gdLst>
                  <a:gd name="T0" fmla="*/ 24 w 21600"/>
                  <a:gd name="T1" fmla="*/ 0 h 21600"/>
                  <a:gd name="T2" fmla="*/ 24 w 21600"/>
                  <a:gd name="T3" fmla="*/ 48 h 21600"/>
                  <a:gd name="T4" fmla="*/ 5 w 21600"/>
                  <a:gd name="T5" fmla="*/ 86 h 21600"/>
                  <a:gd name="T6" fmla="*/ 34 w 21600"/>
                  <a:gd name="T7" fmla="*/ 24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9 w 21600"/>
                  <a:gd name="T13" fmla="*/ 2904 h 21600"/>
                  <a:gd name="T14" fmla="*/ 18217 w 21600"/>
                  <a:gd name="T15" fmla="*/ 92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801" name="Text Box 11"/>
              <p:cNvSpPr txBox="1">
                <a:spLocks noChangeArrowheads="1"/>
              </p:cNvSpPr>
              <p:nvPr/>
            </p:nvSpPr>
            <p:spPr bwMode="auto">
              <a:xfrm rot="1329981">
                <a:off x="3570311" y="2568584"/>
                <a:ext cx="4127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Arial" charset="0"/>
                  </a:rPr>
                  <a:t>山</a:t>
                </a:r>
              </a:p>
            </p:txBody>
          </p:sp>
          <p:sp>
            <p:nvSpPr>
              <p:cNvPr id="33802" name="Text Box 12"/>
              <p:cNvSpPr txBox="1">
                <a:spLocks noChangeArrowheads="1"/>
              </p:cNvSpPr>
              <p:nvPr/>
            </p:nvSpPr>
            <p:spPr bwMode="auto">
              <a:xfrm rot="685003">
                <a:off x="4146574" y="2857509"/>
                <a:ext cx="8112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Arial" charset="0"/>
                  </a:rPr>
                  <a:t>柴刈り</a:t>
                </a:r>
              </a:p>
            </p:txBody>
          </p:sp>
          <p:sp>
            <p:nvSpPr>
              <p:cNvPr id="33803" name="Text Box 13"/>
              <p:cNvSpPr txBox="1">
                <a:spLocks noChangeArrowheads="1"/>
              </p:cNvSpPr>
              <p:nvPr/>
            </p:nvSpPr>
            <p:spPr bwMode="auto">
              <a:xfrm rot="20586792">
                <a:off x="4002111" y="2208221"/>
                <a:ext cx="12382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Arial" charset="0"/>
                  </a:rPr>
                  <a:t>おばあさん</a:t>
                </a:r>
              </a:p>
            </p:txBody>
          </p:sp>
          <p:sp>
            <p:nvSpPr>
              <p:cNvPr id="33804" name="Text Box 14"/>
              <p:cNvSpPr txBox="1">
                <a:spLocks noChangeArrowheads="1"/>
              </p:cNvSpPr>
              <p:nvPr/>
            </p:nvSpPr>
            <p:spPr bwMode="auto">
              <a:xfrm rot="475245">
                <a:off x="2994049" y="3000384"/>
                <a:ext cx="6413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Arial" charset="0"/>
                  </a:rPr>
                  <a:t>洗濯</a:t>
                </a:r>
              </a:p>
            </p:txBody>
          </p:sp>
          <p:sp>
            <p:nvSpPr>
              <p:cNvPr id="33805" name="Text Box 15"/>
              <p:cNvSpPr txBox="1">
                <a:spLocks noChangeArrowheads="1"/>
              </p:cNvSpPr>
              <p:nvPr/>
            </p:nvSpPr>
            <p:spPr bwMode="auto">
              <a:xfrm rot="1302593">
                <a:off x="3498874" y="2065346"/>
                <a:ext cx="5969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Arial" charset="0"/>
                  </a:rPr>
                  <a:t>いる</a:t>
                </a:r>
              </a:p>
            </p:txBody>
          </p:sp>
          <p:sp>
            <p:nvSpPr>
              <p:cNvPr id="33806" name="Text Box 16"/>
              <p:cNvSpPr txBox="1">
                <a:spLocks noChangeArrowheads="1"/>
              </p:cNvSpPr>
              <p:nvPr/>
            </p:nvSpPr>
            <p:spPr bwMode="auto">
              <a:xfrm rot="21095883">
                <a:off x="4291036" y="3289309"/>
                <a:ext cx="54768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Arial" charset="0"/>
                  </a:rPr>
                  <a:t>行く</a:t>
                </a:r>
              </a:p>
            </p:txBody>
          </p:sp>
        </p:grpSp>
        <p:sp>
          <p:nvSpPr>
            <p:cNvPr id="33800" name="Text Box 10"/>
            <p:cNvSpPr txBox="1">
              <a:spLocks noChangeArrowheads="1"/>
            </p:cNvSpPr>
            <p:nvPr/>
          </p:nvSpPr>
          <p:spPr bwMode="auto">
            <a:xfrm rot="20858773">
              <a:off x="2752730" y="2340789"/>
              <a:ext cx="811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Arial" charset="0"/>
                </a:rPr>
                <a:t>むかし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991348" y="1774818"/>
            <a:ext cx="1747860" cy="3590925"/>
            <a:chOff x="6991348" y="1774818"/>
            <a:chExt cx="1747860" cy="359092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7500958" y="2000240"/>
              <a:ext cx="1238250" cy="256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むかし</a:t>
              </a:r>
            </a:p>
            <a:p>
              <a:endParaRPr lang="ja-JP" altLang="en-US" dirty="0"/>
            </a:p>
            <a:p>
              <a:r>
                <a:rPr lang="ja-JP" altLang="en-US" dirty="0"/>
                <a:t>おじいさん</a:t>
              </a:r>
            </a:p>
            <a:p>
              <a:r>
                <a:rPr lang="ja-JP" altLang="en-US" dirty="0"/>
                <a:t>おばあさん</a:t>
              </a:r>
            </a:p>
            <a:p>
              <a:endParaRPr lang="ja-JP" altLang="en-US" dirty="0"/>
            </a:p>
            <a:p>
              <a:r>
                <a:rPr lang="ja-JP" altLang="en-US" dirty="0"/>
                <a:t>山</a:t>
              </a:r>
            </a:p>
            <a:p>
              <a:r>
                <a:rPr lang="ja-JP" altLang="en-US" dirty="0"/>
                <a:t>川</a:t>
              </a:r>
            </a:p>
            <a:p>
              <a:r>
                <a:rPr lang="ja-JP" altLang="en-US" dirty="0"/>
                <a:t>柴刈り</a:t>
              </a:r>
            </a:p>
            <a:p>
              <a:r>
                <a:rPr lang="ja-JP" altLang="en-US" dirty="0"/>
                <a:t>洗濯</a:t>
              </a: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7043736" y="1997068"/>
              <a:ext cx="339725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/>
                <a:t>２</a:t>
              </a:r>
            </a:p>
            <a:p>
              <a:endParaRPr lang="ja-JP" altLang="en-US"/>
            </a:p>
            <a:p>
              <a:r>
                <a:rPr lang="ja-JP" altLang="en-US"/>
                <a:t>２</a:t>
              </a:r>
            </a:p>
            <a:p>
              <a:r>
                <a:rPr lang="ja-JP" altLang="en-US"/>
                <a:t>２</a:t>
              </a:r>
            </a:p>
            <a:p>
              <a:endParaRPr lang="ja-JP" altLang="en-US"/>
            </a:p>
            <a:p>
              <a:r>
                <a:rPr lang="ja-JP" altLang="en-US"/>
                <a:t>１</a:t>
              </a:r>
            </a:p>
            <a:p>
              <a:r>
                <a:rPr lang="ja-JP" altLang="en-US"/>
                <a:t>１</a:t>
              </a:r>
            </a:p>
            <a:p>
              <a:r>
                <a:rPr lang="ja-JP" altLang="en-US"/>
                <a:t>１</a:t>
              </a:r>
            </a:p>
            <a:p>
              <a:r>
                <a:rPr lang="ja-JP" altLang="en-US"/>
                <a:t>１</a:t>
              </a:r>
            </a:p>
            <a:p>
              <a:endParaRPr lang="en-US" altLang="ja-JP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6991348" y="1774818"/>
              <a:ext cx="4587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ja-JP" altLang="en-US"/>
                <a:t>（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6991348" y="5159368"/>
              <a:ext cx="45878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ja-JP" altLang="en-US"/>
                <a:t>）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 rot="5400000" flipH="1">
              <a:off x="7112792" y="2302662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…</a:t>
              </a: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 rot="5400000" flipH="1">
              <a:off x="7104855" y="3093236"/>
              <a:ext cx="412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…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5400000" flipH="1">
              <a:off x="7104855" y="4534686"/>
              <a:ext cx="412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…</a:t>
              </a:r>
            </a:p>
          </p:txBody>
        </p:sp>
      </p:grp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5519745" y="3570285"/>
            <a:ext cx="1368425" cy="792162"/>
          </a:xfrm>
          <a:prstGeom prst="rightArrow">
            <a:avLst>
              <a:gd name="adj1" fmla="val 50000"/>
              <a:gd name="adj2" fmla="val 431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572132" y="3000372"/>
            <a:ext cx="1189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ベクトル化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5572132" y="3940168"/>
            <a:ext cx="1830379" cy="1416066"/>
            <a:chOff x="5572132" y="3940168"/>
            <a:chExt cx="1830379" cy="1416066"/>
          </a:xfrm>
        </p:grpSpPr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7043736" y="3940168"/>
              <a:ext cx="358775" cy="3603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5572132" y="4714884"/>
              <a:ext cx="12779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重み</a:t>
              </a:r>
            </a:p>
            <a:p>
              <a:r>
                <a:rPr lang="ja-JP" altLang="en-US" dirty="0"/>
                <a:t>（頻度など）</a:t>
              </a:r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 flipH="1">
              <a:off x="6357950" y="4229093"/>
              <a:ext cx="685786" cy="4143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画像表現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文書検索の表現方法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BOW (Bag-Of-Words)</a:t>
            </a:r>
          </a:p>
          <a:p>
            <a:r>
              <a:rPr lang="ja-JP" altLang="en-US" dirty="0" smtClean="0"/>
              <a:t>単語はどうやって定めるか？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局所特徴量には似たものがあるはず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それらを一つの「単語」</a:t>
            </a:r>
            <a:r>
              <a:rPr lang="en-US" altLang="ja-JP" dirty="0" smtClean="0"/>
              <a:t>(visual word)</a:t>
            </a:r>
            <a:r>
              <a:rPr lang="ja-JP" altLang="en-US" dirty="0" smtClean="0"/>
              <a:t>として抽出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局所特徴量のベクトル量子化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Bag-Of-Features (BOF) </a:t>
            </a:r>
            <a:r>
              <a:rPr kumimoji="1" lang="ja-JP" altLang="en-US" dirty="0" smtClean="0"/>
              <a:t>表現</a:t>
            </a:r>
            <a:r>
              <a:rPr lang="en-US" altLang="ja-JP" dirty="0" smtClean="0"/>
              <a:t>[Sivic2003]</a:t>
            </a:r>
          </a:p>
          <a:p>
            <a:pPr lvl="2"/>
            <a:r>
              <a:rPr kumimoji="1" lang="en-US" altLang="ja-JP" dirty="0" smtClean="0"/>
              <a:t>Bag-Of-Visual-Words, Bag-Of-</a:t>
            </a:r>
            <a:r>
              <a:rPr kumimoji="1" lang="en-US" altLang="ja-JP" dirty="0" err="1" smtClean="0"/>
              <a:t>Keypoints</a:t>
            </a:r>
            <a:r>
              <a:rPr kumimoji="1" lang="ja-JP" altLang="en-US" dirty="0" smtClean="0"/>
              <a:t>などとも呼ばれる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en-US" altLang="ja-JP" dirty="0" smtClean="0"/>
          </a:p>
          <a:p>
            <a:r>
              <a:rPr kumimoji="1" lang="en-US" altLang="ja-JP" dirty="0" smtClean="0"/>
              <a:t>DEMO</a:t>
            </a:r>
          </a:p>
          <a:p>
            <a:r>
              <a:rPr lang="ja-JP" altLang="en-US" dirty="0" smtClean="0"/>
              <a:t>処理の流れ</a:t>
            </a:r>
            <a:endParaRPr lang="en-US" altLang="ja-JP" dirty="0" smtClean="0"/>
          </a:p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Bag of Features</a:t>
            </a:r>
            <a:r>
              <a:rPr lang="ja-JP" altLang="en-US" dirty="0" smtClean="0"/>
              <a:t> </a:t>
            </a:r>
            <a:r>
              <a:rPr lang="en-US" altLang="ja-JP" dirty="0" smtClean="0"/>
              <a:t>(BOF)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7DD48DB-4ED9-4E44-A15F-38325C4377AA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pic>
        <p:nvPicPr>
          <p:cNvPr id="216066" name="Picture 2" descr="C:\Users\kise\AppData\Local\Microsoft\Windows\Temporary Internet Files\Content.IE5\IH6VND5T\MPj017866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2214578" cy="3330542"/>
          </a:xfrm>
          <a:prstGeom prst="rect">
            <a:avLst/>
          </a:prstGeom>
          <a:noFill/>
        </p:spPr>
      </p:pic>
      <p:grpSp>
        <p:nvGrpSpPr>
          <p:cNvPr id="2" name="グループ化 40"/>
          <p:cNvGrpSpPr/>
          <p:nvPr/>
        </p:nvGrpSpPr>
        <p:grpSpPr>
          <a:xfrm>
            <a:off x="4929190" y="1071546"/>
            <a:ext cx="4071966" cy="4071966"/>
            <a:chOff x="3643306" y="1071546"/>
            <a:chExt cx="4071966" cy="4071966"/>
          </a:xfrm>
        </p:grpSpPr>
        <p:pic>
          <p:nvPicPr>
            <p:cNvPr id="216095" name="Picture 31" descr="C:\Users\kise\AppData\Local\Microsoft\Windows\Temporary Internet Files\Content.IE5\IH6VND5T\MCj0433835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06" y="1071546"/>
              <a:ext cx="4071966" cy="4071966"/>
            </a:xfrm>
            <a:prstGeom prst="rect">
              <a:avLst/>
            </a:prstGeom>
            <a:noFill/>
          </p:spPr>
        </p:pic>
        <p:pic>
          <p:nvPicPr>
            <p:cNvPr id="216091" name="Picture 27" descr="C:\Users\kise\Documents\papers\kise\SSII08\material\horse1-ea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3504" y="2571744"/>
              <a:ext cx="444500" cy="800100"/>
            </a:xfrm>
            <a:prstGeom prst="rect">
              <a:avLst/>
            </a:prstGeom>
            <a:noFill/>
          </p:spPr>
        </p:pic>
        <p:pic>
          <p:nvPicPr>
            <p:cNvPr id="216092" name="Picture 28" descr="C:\Users\kise\Documents\papers\kise\SSII08\material\horse1-ey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8" y="3429000"/>
              <a:ext cx="482600" cy="533400"/>
            </a:xfrm>
            <a:prstGeom prst="rect">
              <a:avLst/>
            </a:prstGeom>
            <a:noFill/>
          </p:spPr>
        </p:pic>
        <p:pic>
          <p:nvPicPr>
            <p:cNvPr id="216093" name="Picture 29" descr="C:\Users\kise\Documents\papers\kise\SSII08\material\horse1-mouth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9190" y="4071942"/>
              <a:ext cx="1079500" cy="495300"/>
            </a:xfrm>
            <a:prstGeom prst="rect">
              <a:avLst/>
            </a:prstGeom>
            <a:noFill/>
          </p:spPr>
        </p:pic>
        <p:pic>
          <p:nvPicPr>
            <p:cNvPr id="216094" name="Picture 30" descr="C:\Users\kise\Documents\papers\kise\SSII08\material\horse1-nose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9124" y="3286124"/>
              <a:ext cx="571500" cy="571500"/>
            </a:xfrm>
            <a:prstGeom prst="rect">
              <a:avLst/>
            </a:prstGeom>
            <a:noFill/>
          </p:spPr>
        </p:pic>
      </p:grpSp>
      <p:sp>
        <p:nvSpPr>
          <p:cNvPr id="42" name="右矢印 41"/>
          <p:cNvSpPr/>
          <p:nvPr/>
        </p:nvSpPr>
        <p:spPr>
          <a:xfrm>
            <a:off x="3786182" y="2500306"/>
            <a:ext cx="1071570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143108" y="5929330"/>
            <a:ext cx="638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Fei-Fei</a:t>
            </a:r>
            <a:r>
              <a:rPr lang="en-US" altLang="ja-JP" dirty="0" smtClean="0"/>
              <a:t> Li</a:t>
            </a:r>
            <a:r>
              <a:rPr lang="ja-JP" altLang="en-US" dirty="0" smtClean="0"/>
              <a:t> </a:t>
            </a:r>
            <a:r>
              <a:rPr lang="en-US" altLang="ja-JP" dirty="0" smtClean="0"/>
              <a:t>(http://vision.cs.princeton.edu/teaching.html)</a:t>
            </a:r>
            <a:r>
              <a:rPr lang="ja-JP" altLang="en-US" dirty="0" smtClean="0"/>
              <a:t>を改変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00694" y="4857760"/>
            <a:ext cx="2161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局所特徴量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（特徴ベクトル）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正方形/長方形 122"/>
          <p:cNvSpPr/>
          <p:nvPr/>
        </p:nvSpPr>
        <p:spPr>
          <a:xfrm>
            <a:off x="4572000" y="5699677"/>
            <a:ext cx="285752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Bag of Features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7DD48DB-4ED9-4E44-A15F-38325C4377AA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pic>
        <p:nvPicPr>
          <p:cNvPr id="15" name="Picture 2" descr="C:\Users\kise\AppData\Local\Microsoft\Windows\Temporary Internet Files\Content.IE5\IH6VND5T\MPj017866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56273"/>
            <a:ext cx="52256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kise\AppData\Local\Microsoft\Windows\Temporary Internet Files\Content.IE5\8VW0T58W\MPj026292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556273"/>
            <a:ext cx="530358" cy="785817"/>
          </a:xfrm>
          <a:prstGeom prst="rect">
            <a:avLst/>
          </a:prstGeom>
          <a:noFill/>
        </p:spPr>
      </p:pic>
      <p:pic>
        <p:nvPicPr>
          <p:cNvPr id="17" name="Picture 3" descr="C:\Users\kise\AppData\Local\Microsoft\Windows\Temporary Internet Files\Content.IE5\8VW0T58W\MPj0181328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627711"/>
            <a:ext cx="928694" cy="609842"/>
          </a:xfrm>
          <a:prstGeom prst="rect">
            <a:avLst/>
          </a:prstGeom>
          <a:noFill/>
        </p:spPr>
      </p:pic>
      <p:pic>
        <p:nvPicPr>
          <p:cNvPr id="18" name="Picture 4" descr="C:\Users\kise\AppData\Local\Microsoft\Windows\Temporary Internet Files\Content.IE5\IH6VND5T\MPj0178928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556273"/>
            <a:ext cx="927735" cy="742188"/>
          </a:xfrm>
          <a:prstGeom prst="rect">
            <a:avLst/>
          </a:prstGeom>
          <a:noFill/>
        </p:spPr>
      </p:pic>
      <p:pic>
        <p:nvPicPr>
          <p:cNvPr id="19" name="Picture 3" descr="C:\Users\kise\AppData\Local\Microsoft\Windows\Temporary Internet Files\Content.IE5\8VW0T58W\MPj0423640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2842157"/>
            <a:ext cx="879237" cy="571504"/>
          </a:xfrm>
          <a:prstGeom prst="rect">
            <a:avLst/>
          </a:prstGeom>
          <a:noFill/>
        </p:spPr>
      </p:pic>
      <p:pic>
        <p:nvPicPr>
          <p:cNvPr id="20" name="Picture 6" descr="C:\Users\kise\Documents\papers\kise\SSII08\material\car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7929586" y="3485099"/>
            <a:ext cx="816902" cy="571504"/>
          </a:xfrm>
          <a:prstGeom prst="rect">
            <a:avLst/>
          </a:prstGeom>
          <a:noFill/>
        </p:spPr>
      </p:pic>
      <p:pic>
        <p:nvPicPr>
          <p:cNvPr id="21" name="Picture 8" descr="C:\Users\kise\AppData\Local\Microsoft\Windows\Temporary Internet Files\Content.IE5\8VW0T58W\MPj0423627000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4199479"/>
            <a:ext cx="838206" cy="558586"/>
          </a:xfrm>
          <a:prstGeom prst="rect">
            <a:avLst/>
          </a:prstGeom>
          <a:noFill/>
        </p:spPr>
      </p:pic>
      <p:pic>
        <p:nvPicPr>
          <p:cNvPr id="22" name="Picture 10" descr="C:\Users\kise\Documents\papers\kise\SSII08\material\DSCF123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586" y="4842421"/>
            <a:ext cx="861207" cy="647704"/>
          </a:xfrm>
          <a:prstGeom prst="rect">
            <a:avLst/>
          </a:prstGeom>
          <a:noFill/>
        </p:spPr>
      </p:pic>
      <p:pic>
        <p:nvPicPr>
          <p:cNvPr id="23" name="Picture 2" descr="C:\Users\kise\AppData\Local\Microsoft\Windows\Temporary Internet Files\Content.IE5\NER7FIQ4\MPj0426458000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3042" y="5628239"/>
            <a:ext cx="633995" cy="872595"/>
          </a:xfrm>
          <a:prstGeom prst="rect">
            <a:avLst/>
          </a:prstGeom>
          <a:noFill/>
        </p:spPr>
      </p:pic>
      <p:pic>
        <p:nvPicPr>
          <p:cNvPr id="24" name="Picture 25" descr="C:\Users\kise\AppData\Local\Microsoft\Windows\Temporary Internet Files\Content.IE5\IH6VND5T\MPj0411825000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48" y="5628239"/>
            <a:ext cx="857256" cy="857256"/>
          </a:xfrm>
          <a:prstGeom prst="rect">
            <a:avLst/>
          </a:prstGeom>
          <a:noFill/>
        </p:spPr>
      </p:pic>
      <p:pic>
        <p:nvPicPr>
          <p:cNvPr id="25" name="Picture 3" descr="C:\Users\kise\AppData\Local\Microsoft\Windows\Temporary Internet Files\Content.IE5\1ZYZ5CJ2\MPj04222230000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28860" y="5628239"/>
            <a:ext cx="571783" cy="857256"/>
          </a:xfrm>
          <a:prstGeom prst="rect">
            <a:avLst/>
          </a:prstGeom>
          <a:noFill/>
        </p:spPr>
      </p:pic>
      <p:pic>
        <p:nvPicPr>
          <p:cNvPr id="26" name="Picture 5" descr="C:\Users\kise\AppData\Local\Microsoft\Windows\Temporary Internet Files\Content.IE5\NER7FIQ4\MPj04223450000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43240" y="5628239"/>
            <a:ext cx="572604" cy="858486"/>
          </a:xfrm>
          <a:prstGeom prst="rect">
            <a:avLst/>
          </a:prstGeom>
          <a:noFill/>
        </p:spPr>
      </p:pic>
      <p:sp>
        <p:nvSpPr>
          <p:cNvPr id="50" name="角丸四角形 49"/>
          <p:cNvSpPr/>
          <p:nvPr/>
        </p:nvSpPr>
        <p:spPr>
          <a:xfrm>
            <a:off x="1714480" y="2913595"/>
            <a:ext cx="4929222" cy="22145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Picture 16" descr="C:\Users\kise\Documents\papers\kise\SSII08\material\woman1-ea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6380" y="4628107"/>
            <a:ext cx="284138" cy="332649"/>
          </a:xfrm>
          <a:prstGeom prst="rect">
            <a:avLst/>
          </a:prstGeom>
          <a:noFill/>
        </p:spPr>
      </p:pic>
      <p:pic>
        <p:nvPicPr>
          <p:cNvPr id="63" name="Picture 18" descr="C:\Users\kise\Documents\papers\kise\SSII08\material\woman2-ear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00760" y="4628107"/>
            <a:ext cx="207962" cy="330849"/>
          </a:xfrm>
          <a:prstGeom prst="rect">
            <a:avLst/>
          </a:prstGeom>
          <a:noFill/>
        </p:spPr>
      </p:pic>
      <p:pic>
        <p:nvPicPr>
          <p:cNvPr id="65" name="Picture 20" descr="C:\Users\kise\Documents\papers\kise\SSII08\material\man1-ear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43570" y="4342355"/>
            <a:ext cx="227002" cy="308723"/>
          </a:xfrm>
          <a:prstGeom prst="rect">
            <a:avLst/>
          </a:prstGeom>
          <a:noFill/>
        </p:spPr>
      </p:pic>
      <p:pic>
        <p:nvPicPr>
          <p:cNvPr id="67" name="Picture 22" descr="C:\Users\kise\Documents\papers\kise\SSII08\material\man2-ear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86446" y="4770983"/>
            <a:ext cx="143297" cy="330205"/>
          </a:xfrm>
          <a:prstGeom prst="rect">
            <a:avLst/>
          </a:prstGeom>
          <a:noFill/>
        </p:spPr>
      </p:pic>
      <p:sp>
        <p:nvSpPr>
          <p:cNvPr id="77" name="テキスト ボックス 76"/>
          <p:cNvSpPr txBox="1"/>
          <p:nvPr/>
        </p:nvSpPr>
        <p:spPr>
          <a:xfrm>
            <a:off x="5000628" y="2484967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クラスタリング</a:t>
            </a:r>
            <a:endParaRPr kumimoji="1" lang="ja-JP" altLang="en-US" dirty="0"/>
          </a:p>
        </p:txBody>
      </p:sp>
      <p:pic>
        <p:nvPicPr>
          <p:cNvPr id="51" name="Picture 2" descr="C:\Users\kise\Documents\papers\kise\SSII08\material\horse1-ear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28860" y="3556537"/>
            <a:ext cx="244302" cy="439744"/>
          </a:xfrm>
          <a:prstGeom prst="rect">
            <a:avLst/>
          </a:prstGeom>
          <a:noFill/>
        </p:spPr>
      </p:pic>
      <p:pic>
        <p:nvPicPr>
          <p:cNvPr id="53" name="Picture 4" descr="C:\Users\kise\Documents\papers\kise\SSII08\material\horse2-ear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71670" y="3199347"/>
            <a:ext cx="241225" cy="417505"/>
          </a:xfrm>
          <a:prstGeom prst="rect">
            <a:avLst/>
          </a:prstGeom>
          <a:noFill/>
        </p:spPr>
      </p:pic>
      <p:pic>
        <p:nvPicPr>
          <p:cNvPr id="55" name="Picture 6" descr="C:\Users\kise\Documents\papers\kise\SSII08\material\horse3-ear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143108" y="3699413"/>
            <a:ext cx="214314" cy="321471"/>
          </a:xfrm>
          <a:prstGeom prst="rect">
            <a:avLst/>
          </a:prstGeom>
          <a:noFill/>
        </p:spPr>
      </p:pic>
      <p:pic>
        <p:nvPicPr>
          <p:cNvPr id="57" name="Picture 8" descr="C:\Users\kise\Documents\papers\kise\SSII08\material\horse4-ear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28860" y="3199347"/>
            <a:ext cx="214314" cy="304802"/>
          </a:xfrm>
          <a:prstGeom prst="rect">
            <a:avLst/>
          </a:prstGeom>
          <a:noFill/>
        </p:spPr>
      </p:pic>
      <p:sp>
        <p:nvSpPr>
          <p:cNvPr id="78" name="円/楕円 77"/>
          <p:cNvSpPr/>
          <p:nvPr/>
        </p:nvSpPr>
        <p:spPr>
          <a:xfrm>
            <a:off x="2000232" y="3199347"/>
            <a:ext cx="714380" cy="7858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Picture 3" descr="C:\Users\kise\Documents\papers\kise\SSII08\material\horse1-eye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643306" y="3699413"/>
            <a:ext cx="265130" cy="293038"/>
          </a:xfrm>
          <a:prstGeom prst="rect">
            <a:avLst/>
          </a:prstGeom>
          <a:noFill/>
        </p:spPr>
      </p:pic>
      <p:pic>
        <p:nvPicPr>
          <p:cNvPr id="54" name="Picture 5" descr="C:\Users\kise\Documents\papers\kise\SSII08\material\horse2-eye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00430" y="3342223"/>
            <a:ext cx="222586" cy="239708"/>
          </a:xfrm>
          <a:prstGeom prst="rect">
            <a:avLst/>
          </a:prstGeom>
          <a:noFill/>
        </p:spPr>
      </p:pic>
      <p:pic>
        <p:nvPicPr>
          <p:cNvPr id="56" name="Picture 7" descr="C:\Users\kise\Documents\papers\kise\SSII08\material\horse3-eye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929058" y="3485099"/>
            <a:ext cx="218874" cy="285752"/>
          </a:xfrm>
          <a:prstGeom prst="rect">
            <a:avLst/>
          </a:prstGeom>
          <a:noFill/>
        </p:spPr>
      </p:pic>
      <p:sp>
        <p:nvSpPr>
          <p:cNvPr id="79" name="円/楕円 78"/>
          <p:cNvSpPr/>
          <p:nvPr/>
        </p:nvSpPr>
        <p:spPr>
          <a:xfrm>
            <a:off x="3500430" y="3199347"/>
            <a:ext cx="642942" cy="7858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Picture 10" descr="C:\Users\kise\Documents\papers\kise\SSII08\material\car2-light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857620" y="4199479"/>
            <a:ext cx="334977" cy="261282"/>
          </a:xfrm>
          <a:prstGeom prst="rect">
            <a:avLst/>
          </a:prstGeom>
          <a:noFill/>
        </p:spPr>
      </p:pic>
      <p:pic>
        <p:nvPicPr>
          <p:cNvPr id="74" name="Picture 15" descr="C:\Users\kise\Documents\papers\kise\SSII08\material\car4-light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71934" y="4628107"/>
            <a:ext cx="428628" cy="259592"/>
          </a:xfrm>
          <a:prstGeom prst="rect">
            <a:avLst/>
          </a:prstGeom>
          <a:noFill/>
        </p:spPr>
      </p:pic>
      <p:pic>
        <p:nvPicPr>
          <p:cNvPr id="76" name="Picture 25" descr="C:\Users\kise\Documents\papers\kise\SSII08\material\car1-light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357686" y="4270917"/>
            <a:ext cx="361953" cy="214314"/>
          </a:xfrm>
          <a:prstGeom prst="rect">
            <a:avLst/>
          </a:prstGeom>
          <a:noFill/>
        </p:spPr>
      </p:pic>
      <p:sp>
        <p:nvSpPr>
          <p:cNvPr id="80" name="円/楕円 79"/>
          <p:cNvSpPr/>
          <p:nvPr/>
        </p:nvSpPr>
        <p:spPr>
          <a:xfrm>
            <a:off x="3929058" y="4128041"/>
            <a:ext cx="714380" cy="7858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Picture 11" descr="C:\Users\kise\Documents\papers\kise\SSII08\material\car2-mirror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071802" y="4485231"/>
            <a:ext cx="191821" cy="198436"/>
          </a:xfrm>
          <a:prstGeom prst="rect">
            <a:avLst/>
          </a:prstGeom>
          <a:noFill/>
        </p:spPr>
      </p:pic>
      <p:pic>
        <p:nvPicPr>
          <p:cNvPr id="72" name="Picture 13" descr="C:\Users\kise\Documents\papers\kise\SSII08\material\car3-mirror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714612" y="4770983"/>
            <a:ext cx="257187" cy="202632"/>
          </a:xfrm>
          <a:prstGeom prst="rect">
            <a:avLst/>
          </a:prstGeom>
          <a:noFill/>
        </p:spPr>
      </p:pic>
      <p:pic>
        <p:nvPicPr>
          <p:cNvPr id="75" name="Picture 24" descr="C:\Users\kise\Documents\papers\kise\SSII08\material\car1-mirror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500298" y="4485231"/>
            <a:ext cx="233366" cy="178456"/>
          </a:xfrm>
          <a:prstGeom prst="rect">
            <a:avLst/>
          </a:prstGeom>
          <a:noFill/>
        </p:spPr>
      </p:pic>
      <p:sp>
        <p:nvSpPr>
          <p:cNvPr id="82" name="円/楕円 81"/>
          <p:cNvSpPr/>
          <p:nvPr/>
        </p:nvSpPr>
        <p:spPr>
          <a:xfrm>
            <a:off x="2500298" y="4342355"/>
            <a:ext cx="714380" cy="5000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" name="Picture 9" descr="C:\Users\kise\Documents\papers\kise\SSII08\material\horse4-eye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786314" y="3270785"/>
            <a:ext cx="285752" cy="293690"/>
          </a:xfrm>
          <a:prstGeom prst="rect">
            <a:avLst/>
          </a:prstGeom>
          <a:noFill/>
        </p:spPr>
      </p:pic>
      <p:pic>
        <p:nvPicPr>
          <p:cNvPr id="62" name="Picture 17" descr="C:\Users\kise\Documents\papers\kise\SSII08\material\woman1-eye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286380" y="3627975"/>
            <a:ext cx="214314" cy="168853"/>
          </a:xfrm>
          <a:prstGeom prst="rect">
            <a:avLst/>
          </a:prstGeom>
          <a:noFill/>
        </p:spPr>
      </p:pic>
      <p:pic>
        <p:nvPicPr>
          <p:cNvPr id="64" name="Picture 19" descr="C:\Users\kise\Documents\papers\kise\SSII08\material\woman2-eye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000628" y="3699413"/>
            <a:ext cx="241383" cy="169862"/>
          </a:xfrm>
          <a:prstGeom prst="rect">
            <a:avLst/>
          </a:prstGeom>
          <a:noFill/>
        </p:spPr>
      </p:pic>
      <p:pic>
        <p:nvPicPr>
          <p:cNvPr id="66" name="Picture 21" descr="C:\Users\kise\Documents\papers\kise\SSII08\material\man1-eye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643570" y="3627975"/>
            <a:ext cx="285752" cy="190501"/>
          </a:xfrm>
          <a:prstGeom prst="rect">
            <a:avLst/>
          </a:prstGeom>
          <a:noFill/>
        </p:spPr>
      </p:pic>
      <p:pic>
        <p:nvPicPr>
          <p:cNvPr id="68" name="Picture 23" descr="C:\Users\kise\Documents\papers\kise\SSII08\material\man2-eye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357818" y="3270785"/>
            <a:ext cx="249228" cy="124614"/>
          </a:xfrm>
          <a:prstGeom prst="rect">
            <a:avLst/>
          </a:prstGeom>
          <a:noFill/>
        </p:spPr>
      </p:pic>
      <p:pic>
        <p:nvPicPr>
          <p:cNvPr id="71" name="Picture 12" descr="C:\Users\kise\Documents\papers\kise\SSII08\material\car3-light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072066" y="3985165"/>
            <a:ext cx="214314" cy="232683"/>
          </a:xfrm>
          <a:prstGeom prst="rect">
            <a:avLst/>
          </a:prstGeom>
          <a:noFill/>
        </p:spPr>
      </p:pic>
      <p:pic>
        <p:nvPicPr>
          <p:cNvPr id="73" name="Picture 14" descr="C:\Users\kise\Documents\papers\kise\SSII08\material\car4-mirror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429256" y="3985165"/>
            <a:ext cx="207240" cy="219082"/>
          </a:xfrm>
          <a:prstGeom prst="rect">
            <a:avLst/>
          </a:prstGeom>
          <a:noFill/>
        </p:spPr>
      </p:pic>
      <p:sp>
        <p:nvSpPr>
          <p:cNvPr id="84" name="円/楕円 83"/>
          <p:cNvSpPr/>
          <p:nvPr/>
        </p:nvSpPr>
        <p:spPr>
          <a:xfrm>
            <a:off x="4929190" y="3127909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5357818" y="4270917"/>
            <a:ext cx="714380" cy="7858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Picture 2" descr="C:\Users\kise\Documents\papers\kise\SSII08\material\horse1-ear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14876" y="5842553"/>
            <a:ext cx="277814" cy="500066"/>
          </a:xfrm>
          <a:prstGeom prst="rect">
            <a:avLst/>
          </a:prstGeom>
          <a:noFill/>
        </p:spPr>
      </p:pic>
      <p:pic>
        <p:nvPicPr>
          <p:cNvPr id="87" name="Picture 3" descr="C:\Users\kise\Documents\papers\kise\SSII08\material\horse1-eye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143504" y="5842553"/>
            <a:ext cx="323172" cy="357190"/>
          </a:xfrm>
          <a:prstGeom prst="rect">
            <a:avLst/>
          </a:prstGeom>
          <a:noFill/>
        </p:spPr>
      </p:pic>
      <p:pic>
        <p:nvPicPr>
          <p:cNvPr id="88" name="Picture 6" descr="C:\Users\kise\Documents\papers\kise\SSII08\material\car1-mirror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643570" y="5842554"/>
            <a:ext cx="373675" cy="285752"/>
          </a:xfrm>
          <a:prstGeom prst="rect">
            <a:avLst/>
          </a:prstGeom>
          <a:noFill/>
        </p:spPr>
      </p:pic>
      <p:pic>
        <p:nvPicPr>
          <p:cNvPr id="89" name="Picture 7" descr="C:\Users\kise\Documents\papers\kise\SSII08\material\car1-light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143636" y="5842553"/>
            <a:ext cx="357190" cy="211494"/>
          </a:xfrm>
          <a:prstGeom prst="rect">
            <a:avLst/>
          </a:prstGeom>
          <a:noFill/>
        </p:spPr>
      </p:pic>
      <p:pic>
        <p:nvPicPr>
          <p:cNvPr id="90" name="Picture 10" descr="C:\Users\kise\Documents\papers\kise\SSII08\material\woman1-ea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43702" y="5842553"/>
            <a:ext cx="244080" cy="285752"/>
          </a:xfrm>
          <a:prstGeom prst="rect">
            <a:avLst/>
          </a:prstGeom>
          <a:noFill/>
        </p:spPr>
      </p:pic>
      <p:pic>
        <p:nvPicPr>
          <p:cNvPr id="91" name="Picture 11" descr="C:\Users\kise\Documents\papers\kise\SSII08\material\woman1-eye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000892" y="5842553"/>
            <a:ext cx="272014" cy="214314"/>
          </a:xfrm>
          <a:prstGeom prst="rect">
            <a:avLst/>
          </a:prstGeom>
          <a:noFill/>
        </p:spPr>
      </p:pic>
      <p:sp>
        <p:nvSpPr>
          <p:cNvPr id="92" name="テキスト ボックス 91"/>
          <p:cNvSpPr txBox="1"/>
          <p:nvPr/>
        </p:nvSpPr>
        <p:spPr>
          <a:xfrm>
            <a:off x="7500958" y="59139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visual word</a:t>
            </a:r>
            <a:endParaRPr kumimoji="1" lang="ja-JP" altLang="en-US" dirty="0"/>
          </a:p>
        </p:txBody>
      </p:sp>
      <p:cxnSp>
        <p:nvCxnSpPr>
          <p:cNvPr id="112" name="直線矢印コネクタ 111"/>
          <p:cNvCxnSpPr>
            <a:stCxn id="51" idx="3"/>
            <a:endCxn id="86" idx="0"/>
          </p:cNvCxnSpPr>
          <p:nvPr/>
        </p:nvCxnSpPr>
        <p:spPr>
          <a:xfrm>
            <a:off x="2673162" y="3776409"/>
            <a:ext cx="2180621" cy="206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>
            <a:stCxn id="75" idx="3"/>
          </p:cNvCxnSpPr>
          <p:nvPr/>
        </p:nvCxnSpPr>
        <p:spPr>
          <a:xfrm>
            <a:off x="2733664" y="4574459"/>
            <a:ext cx="2981344" cy="1268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>
            <a:stCxn id="52" idx="2"/>
            <a:endCxn id="87" idx="0"/>
          </p:cNvCxnSpPr>
          <p:nvPr/>
        </p:nvCxnSpPr>
        <p:spPr>
          <a:xfrm rot="16200000" flipH="1">
            <a:off x="3615429" y="4152892"/>
            <a:ext cx="1850102" cy="1529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>
            <a:stCxn id="76" idx="3"/>
            <a:endCxn id="89" idx="0"/>
          </p:cNvCxnSpPr>
          <p:nvPr/>
        </p:nvCxnSpPr>
        <p:spPr>
          <a:xfrm>
            <a:off x="4719639" y="4378074"/>
            <a:ext cx="1602592" cy="146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>
            <a:stCxn id="62" idx="3"/>
            <a:endCxn id="91" idx="0"/>
          </p:cNvCxnSpPr>
          <p:nvPr/>
        </p:nvCxnSpPr>
        <p:spPr>
          <a:xfrm>
            <a:off x="5500694" y="3712402"/>
            <a:ext cx="1636205" cy="2130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>
            <a:stCxn id="61" idx="3"/>
            <a:endCxn id="90" idx="0"/>
          </p:cNvCxnSpPr>
          <p:nvPr/>
        </p:nvCxnSpPr>
        <p:spPr>
          <a:xfrm>
            <a:off x="5570518" y="4794432"/>
            <a:ext cx="1195224" cy="1048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4202" name="Picture 10" descr="C:\Users\kise\Documents\papers\kise\SSII08\material\car2-light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72330" y="3556537"/>
            <a:ext cx="334977" cy="261282"/>
          </a:xfrm>
          <a:prstGeom prst="rect">
            <a:avLst/>
          </a:prstGeom>
          <a:noFill/>
        </p:spPr>
      </p:pic>
      <p:pic>
        <p:nvPicPr>
          <p:cNvPr id="264203" name="Picture 11" descr="C:\Users\kise\Documents\papers\kise\SSII08\material\car2-mirror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572396" y="3556537"/>
            <a:ext cx="191821" cy="198436"/>
          </a:xfrm>
          <a:prstGeom prst="rect">
            <a:avLst/>
          </a:prstGeom>
          <a:noFill/>
        </p:spPr>
      </p:pic>
      <p:pic>
        <p:nvPicPr>
          <p:cNvPr id="264204" name="Picture 12" descr="C:\Users\kise\Documents\papers\kise\SSII08\material\car3-light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143768" y="4270917"/>
            <a:ext cx="214314" cy="232683"/>
          </a:xfrm>
          <a:prstGeom prst="rect">
            <a:avLst/>
          </a:prstGeom>
          <a:noFill/>
        </p:spPr>
      </p:pic>
      <p:pic>
        <p:nvPicPr>
          <p:cNvPr id="264205" name="Picture 13" descr="C:\Users\kise\Documents\papers\kise\SSII08\material\car3-mirror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00958" y="4270917"/>
            <a:ext cx="257187" cy="202632"/>
          </a:xfrm>
          <a:prstGeom prst="rect">
            <a:avLst/>
          </a:prstGeom>
          <a:noFill/>
        </p:spPr>
      </p:pic>
      <p:pic>
        <p:nvPicPr>
          <p:cNvPr id="264206" name="Picture 14" descr="C:\Users\kise\Documents\papers\kise\SSII08\material\car4-mirror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572396" y="4913859"/>
            <a:ext cx="207240" cy="219082"/>
          </a:xfrm>
          <a:prstGeom prst="rect">
            <a:avLst/>
          </a:prstGeom>
          <a:noFill/>
        </p:spPr>
      </p:pic>
      <p:pic>
        <p:nvPicPr>
          <p:cNvPr id="264207" name="Picture 15" descr="C:\Users\kise\Documents\papers\kise\SSII08\material\car4-light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072330" y="4842421"/>
            <a:ext cx="428628" cy="259592"/>
          </a:xfrm>
          <a:prstGeom prst="rect">
            <a:avLst/>
          </a:prstGeom>
          <a:noFill/>
        </p:spPr>
      </p:pic>
      <p:pic>
        <p:nvPicPr>
          <p:cNvPr id="264216" name="Picture 24" descr="C:\Users\kise\Documents\papers\kise\SSII08\material\car1-mirror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572396" y="2985033"/>
            <a:ext cx="233366" cy="178456"/>
          </a:xfrm>
          <a:prstGeom prst="rect">
            <a:avLst/>
          </a:prstGeom>
          <a:noFill/>
        </p:spPr>
      </p:pic>
      <p:pic>
        <p:nvPicPr>
          <p:cNvPr id="264217" name="Picture 25" descr="C:\Users\kise\Documents\papers\kise\SSII08\material\car1-light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72330" y="2985033"/>
            <a:ext cx="361953" cy="214314"/>
          </a:xfrm>
          <a:prstGeom prst="rect">
            <a:avLst/>
          </a:prstGeom>
          <a:noFill/>
        </p:spPr>
      </p:pic>
      <p:pic>
        <p:nvPicPr>
          <p:cNvPr id="264208" name="Picture 16" descr="C:\Users\kise\Documents\papers\kise\SSII08\material\woman1-ea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7224" y="5271049"/>
            <a:ext cx="284138" cy="332649"/>
          </a:xfrm>
          <a:prstGeom prst="rect">
            <a:avLst/>
          </a:prstGeom>
          <a:noFill/>
        </p:spPr>
      </p:pic>
      <p:pic>
        <p:nvPicPr>
          <p:cNvPr id="264209" name="Picture 17" descr="C:\Users\kise\Documents\papers\kise\SSII08\material\woman1-eye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214414" y="5413925"/>
            <a:ext cx="214314" cy="168853"/>
          </a:xfrm>
          <a:prstGeom prst="rect">
            <a:avLst/>
          </a:prstGeom>
          <a:noFill/>
        </p:spPr>
      </p:pic>
      <p:pic>
        <p:nvPicPr>
          <p:cNvPr id="264210" name="Picture 18" descr="C:\Users\kise\Documents\papers\kise\SSII08\material\woman2-ear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87411" y="5225952"/>
            <a:ext cx="207962" cy="330849"/>
          </a:xfrm>
          <a:prstGeom prst="rect">
            <a:avLst/>
          </a:prstGeom>
          <a:noFill/>
        </p:spPr>
      </p:pic>
      <p:pic>
        <p:nvPicPr>
          <p:cNvPr id="264211" name="Picture 19" descr="C:\Users\kise\Documents\papers\kise\SSII08\material\woman2-eye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973163" y="5297390"/>
            <a:ext cx="241383" cy="169862"/>
          </a:xfrm>
          <a:prstGeom prst="rect">
            <a:avLst/>
          </a:prstGeom>
          <a:noFill/>
        </p:spPr>
      </p:pic>
      <p:pic>
        <p:nvPicPr>
          <p:cNvPr id="264212" name="Picture 20" descr="C:\Users\kise\Documents\papers\kise\SSII08\material\man1-ear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5248078"/>
            <a:ext cx="227002" cy="308723"/>
          </a:xfrm>
          <a:prstGeom prst="rect">
            <a:avLst/>
          </a:prstGeom>
          <a:noFill/>
        </p:spPr>
      </p:pic>
      <p:pic>
        <p:nvPicPr>
          <p:cNvPr id="264213" name="Picture 21" descr="C:\Users\kise\Documents\papers\kise\SSII08\material\man1-eye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428992" y="5319516"/>
            <a:ext cx="285752" cy="190501"/>
          </a:xfrm>
          <a:prstGeom prst="rect">
            <a:avLst/>
          </a:prstGeom>
          <a:noFill/>
        </p:spPr>
      </p:pic>
      <p:pic>
        <p:nvPicPr>
          <p:cNvPr id="264214" name="Picture 22" descr="C:\Users\kise\Documents\papers\kise\SSII08\material\man2-ear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65384" y="5226596"/>
            <a:ext cx="143297" cy="330205"/>
          </a:xfrm>
          <a:prstGeom prst="rect">
            <a:avLst/>
          </a:prstGeom>
          <a:noFill/>
        </p:spPr>
      </p:pic>
      <p:pic>
        <p:nvPicPr>
          <p:cNvPr id="264215" name="Picture 23" descr="C:\Users\kise\Documents\papers\kise\SSII08\material\man2-eye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79698" y="5369472"/>
            <a:ext cx="249228" cy="124614"/>
          </a:xfrm>
          <a:prstGeom prst="rect">
            <a:avLst/>
          </a:prstGeom>
          <a:noFill/>
        </p:spPr>
      </p:pic>
      <p:pic>
        <p:nvPicPr>
          <p:cNvPr id="264201" name="Picture 9" descr="C:\Users\kise\Documents\papers\kise\SSII08\material\horse4-eye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428992" y="2413529"/>
            <a:ext cx="285752" cy="293690"/>
          </a:xfrm>
          <a:prstGeom prst="rect">
            <a:avLst/>
          </a:prstGeom>
          <a:noFill/>
        </p:spPr>
      </p:pic>
      <p:pic>
        <p:nvPicPr>
          <p:cNvPr id="264196" name="Picture 4" descr="C:\Users\kise\Documents\papers\kise\SSII08\material\horse2-ear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14414" y="2413529"/>
            <a:ext cx="241225" cy="417505"/>
          </a:xfrm>
          <a:prstGeom prst="rect">
            <a:avLst/>
          </a:prstGeom>
          <a:noFill/>
        </p:spPr>
      </p:pic>
      <p:pic>
        <p:nvPicPr>
          <p:cNvPr id="264197" name="Picture 5" descr="C:\Users\kise\Documents\papers\kise\SSII08\material\horse2-eye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00166" y="2556405"/>
            <a:ext cx="222586" cy="239708"/>
          </a:xfrm>
          <a:prstGeom prst="rect">
            <a:avLst/>
          </a:prstGeom>
          <a:noFill/>
        </p:spPr>
      </p:pic>
      <p:pic>
        <p:nvPicPr>
          <p:cNvPr id="264198" name="Picture 6" descr="C:\Users\kise\Documents\papers\kise\SSII08\material\horse3-ear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71670" y="2342091"/>
            <a:ext cx="214314" cy="321471"/>
          </a:xfrm>
          <a:prstGeom prst="rect">
            <a:avLst/>
          </a:prstGeom>
          <a:noFill/>
        </p:spPr>
      </p:pic>
      <p:pic>
        <p:nvPicPr>
          <p:cNvPr id="264199" name="Picture 7" descr="C:\Users\kise\Documents\papers\kise\SSII08\material\horse3-eye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357422" y="2342091"/>
            <a:ext cx="218874" cy="285752"/>
          </a:xfrm>
          <a:prstGeom prst="rect">
            <a:avLst/>
          </a:prstGeom>
          <a:noFill/>
        </p:spPr>
      </p:pic>
      <p:pic>
        <p:nvPicPr>
          <p:cNvPr id="264200" name="Picture 8" descr="C:\Users\kise\Documents\papers\kise\SSII08\material\horse4-ear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43240" y="2413529"/>
            <a:ext cx="214314" cy="304802"/>
          </a:xfrm>
          <a:prstGeom prst="rect">
            <a:avLst/>
          </a:prstGeom>
          <a:noFill/>
        </p:spPr>
      </p:pic>
      <p:pic>
        <p:nvPicPr>
          <p:cNvPr id="264194" name="Picture 2" descr="C:\Users\kise\Documents\papers\kise\SSII08\material\horse1-ear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034" y="2413529"/>
            <a:ext cx="244302" cy="439744"/>
          </a:xfrm>
          <a:prstGeom prst="rect">
            <a:avLst/>
          </a:prstGeom>
          <a:noFill/>
        </p:spPr>
      </p:pic>
      <p:pic>
        <p:nvPicPr>
          <p:cNvPr id="264195" name="Picture 3" descr="C:\Users\kise\Documents\papers\kise\SSII08\material\horse1-eye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5786" y="2484967"/>
            <a:ext cx="265130" cy="2930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21145 0.1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31302 0.1766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0.09409 0.11504 " pathEditMode="relative" ptsTypes="AA">
                                      <p:cBhvr>
                                        <p:cTn id="10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4.81481E-6 L 0.22048 0.11551 " pathEditMode="relative" ptsTypes="AA">
                                      <p:cBhvr>
                                        <p:cTn id="12" dur="1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0799 0.19931 " pathEditMode="relative" ptsTypes="AA">
                                      <p:cBhvr>
                                        <p:cTn id="14" dur="10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7309 0.16783 " pathEditMode="relative" ptsTypes="AA">
                                      <p:cBhvr>
                                        <p:cTn id="16" dur="20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88889E-6 L -0.07882 0.1155 " pathEditMode="relative" ptsTypes="AA">
                                      <p:cBhvr>
                                        <p:cTn id="18" dur="10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85185E-6 L 0.14966 0.12592 " pathEditMode="relative" ptsTypes="AA">
                                      <p:cBhvr>
                                        <p:cTn id="20" dur="10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9132 0.18912 " pathEditMode="relative" ptsTypes="AA">
                                      <p:cBhvr>
                                        <p:cTn id="22" dur="10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55903 0.2206 " pathEditMode="relative" ptsTypes="AA">
                                      <p:cBhvr>
                                        <p:cTn id="24" dur="20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35434 0.09445 " pathEditMode="relative" ptsTypes="AA">
                                      <p:cBhvr>
                                        <p:cTn id="26" dur="20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66667E-6 L -0.49601 0.13658 " pathEditMode="relative" ptsTypes="AA">
                                      <p:cBhvr>
                                        <p:cTn id="28" dur="20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2283 -0.04189 " pathEditMode="relative" ptsTypes="AA">
                                      <p:cBhvr>
                                        <p:cTn id="30" dur="2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6 L -0.51979 0.07338 " pathEditMode="relative" ptsTypes="AA">
                                      <p:cBhvr>
                                        <p:cTn id="32" dur="20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33073 -0.031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3611 -0.13657 " pathEditMode="relative" ptsTypes="AA">
                                      <p:cBhvr>
                                        <p:cTn id="36" dur="20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48819 -0.09445 " pathEditMode="relative" ptsTypes="AA">
                                      <p:cBhvr>
                                        <p:cTn id="38" dur="2000" fill="hold"/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44878 -0.2625 " pathEditMode="relative" ptsTypes="AA">
                                      <p:cBhvr>
                                        <p:cTn id="40" dur="20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47743 -0.089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-4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51852E-6 L 0.33073 -0.24143 " pathEditMode="relative" ptsTypes="AA">
                                      <p:cBhvr>
                                        <p:cTn id="44" dur="2000" fill="hold"/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36424 -0.068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3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29583 -0.305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1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27777 -0.132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6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9.62963E-6 L 0.2441 -0.25185 " pathEditMode="relative" ptsTypes="AA">
                                      <p:cBhvr>
                                        <p:cTn id="52" dur="2000" fill="hold"/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26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64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6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64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6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264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77" grpId="0"/>
      <p:bldP spid="78" grpId="0" animBg="1"/>
      <p:bldP spid="79" grpId="0" animBg="1"/>
      <p:bldP spid="80" grpId="0" animBg="1"/>
      <p:bldP spid="82" grpId="0" animBg="1"/>
      <p:bldP spid="84" grpId="0" animBg="1"/>
      <p:bldP spid="85" grpId="0" animBg="1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Bag of Features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7DD48DB-4ED9-4E44-A15F-38325C4377AA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pic>
        <p:nvPicPr>
          <p:cNvPr id="216066" name="Picture 2" descr="C:\Users\kise\AppData\Local\Microsoft\Windows\Temporary Internet Files\Content.IE5\IH6VND5T\MPj017866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500174"/>
            <a:ext cx="1000132" cy="1504113"/>
          </a:xfrm>
          <a:prstGeom prst="rect">
            <a:avLst/>
          </a:prstGeom>
          <a:noFill/>
        </p:spPr>
      </p:pic>
      <p:pic>
        <p:nvPicPr>
          <p:cNvPr id="216067" name="Picture 3" descr="C:\Users\kise\AppData\Local\Microsoft\Windows\Temporary Internet Files\Content.IE5\8VW0T58W\MPj042364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429000"/>
            <a:ext cx="1648569" cy="1071570"/>
          </a:xfrm>
          <a:prstGeom prst="rect">
            <a:avLst/>
          </a:prstGeom>
          <a:noFill/>
        </p:spPr>
      </p:pic>
      <p:pic>
        <p:nvPicPr>
          <p:cNvPr id="216089" name="Picture 25" descr="C:\Users\kise\AppData\Local\Microsoft\Windows\Temporary Internet Files\Content.IE5\IH6VND5T\MPj041182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71612"/>
            <a:ext cx="1143008" cy="1143008"/>
          </a:xfrm>
          <a:prstGeom prst="rect">
            <a:avLst/>
          </a:prstGeom>
          <a:noFill/>
        </p:spPr>
      </p:pic>
      <p:grpSp>
        <p:nvGrpSpPr>
          <p:cNvPr id="2" name="グループ化 60"/>
          <p:cNvGrpSpPr/>
          <p:nvPr/>
        </p:nvGrpSpPr>
        <p:grpSpPr>
          <a:xfrm>
            <a:off x="427802" y="1786720"/>
            <a:ext cx="2644000" cy="2285222"/>
            <a:chOff x="427802" y="1572406"/>
            <a:chExt cx="2644000" cy="2285222"/>
          </a:xfrm>
        </p:grpSpPr>
        <p:pic>
          <p:nvPicPr>
            <p:cNvPr id="256002" name="Picture 2" descr="C:\Users\kise\Documents\papers\kise\SSII08\material\horse1-ea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596" y="3357562"/>
              <a:ext cx="277814" cy="500066"/>
            </a:xfrm>
            <a:prstGeom prst="rect">
              <a:avLst/>
            </a:prstGeom>
            <a:noFill/>
          </p:spPr>
        </p:pic>
        <p:pic>
          <p:nvPicPr>
            <p:cNvPr id="256003" name="Picture 3" descr="C:\Users\kise\Documents\papers\kise\SSII08\material\horse1-ey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7224" y="3357562"/>
              <a:ext cx="323172" cy="357190"/>
            </a:xfrm>
            <a:prstGeom prst="rect">
              <a:avLst/>
            </a:prstGeom>
            <a:noFill/>
          </p:spPr>
        </p:pic>
        <p:pic>
          <p:nvPicPr>
            <p:cNvPr id="256006" name="Picture 6" descr="C:\Users\kise\Documents\papers\kise\SSII08\material\car1-mirro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57290" y="3357563"/>
              <a:ext cx="373675" cy="285752"/>
            </a:xfrm>
            <a:prstGeom prst="rect">
              <a:avLst/>
            </a:prstGeom>
            <a:noFill/>
          </p:spPr>
        </p:pic>
        <p:pic>
          <p:nvPicPr>
            <p:cNvPr id="256007" name="Picture 7" descr="C:\Users\kise\Documents\papers\kise\SSII08\material\car1-light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57356" y="3357562"/>
              <a:ext cx="357190" cy="211494"/>
            </a:xfrm>
            <a:prstGeom prst="rect">
              <a:avLst/>
            </a:prstGeom>
            <a:noFill/>
          </p:spPr>
        </p:pic>
        <p:pic>
          <p:nvPicPr>
            <p:cNvPr id="256010" name="Picture 10" descr="C:\Users\kise\Documents\papers\kise\SSII08\material\woman1-ea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57422" y="3357562"/>
              <a:ext cx="244080" cy="285752"/>
            </a:xfrm>
            <a:prstGeom prst="rect">
              <a:avLst/>
            </a:prstGeom>
            <a:noFill/>
          </p:spPr>
        </p:pic>
        <p:pic>
          <p:nvPicPr>
            <p:cNvPr id="256011" name="Picture 11" descr="C:\Users\kise\Documents\papers\kise\SSII08\material\woman1-eye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14612" y="3357562"/>
              <a:ext cx="272014" cy="214314"/>
            </a:xfrm>
            <a:prstGeom prst="rect">
              <a:avLst/>
            </a:prstGeom>
            <a:noFill/>
          </p:spPr>
        </p:pic>
        <p:cxnSp>
          <p:nvCxnSpPr>
            <p:cNvPr id="21" name="直線矢印コネクタ 20"/>
            <p:cNvCxnSpPr/>
            <p:nvPr/>
          </p:nvCxnSpPr>
          <p:spPr>
            <a:xfrm rot="5400000" flipH="1" flipV="1">
              <a:off x="-392941" y="2393149"/>
              <a:ext cx="164307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428596" y="3214686"/>
              <a:ext cx="2643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正方形/長方形 24"/>
          <p:cNvSpPr/>
          <p:nvPr/>
        </p:nvSpPr>
        <p:spPr>
          <a:xfrm>
            <a:off x="500034" y="2571744"/>
            <a:ext cx="14287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928662" y="2714620"/>
            <a:ext cx="14287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428728" y="3357562"/>
            <a:ext cx="14287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1928794" y="3214686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357422" y="3071810"/>
            <a:ext cx="14287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786050" y="2857496"/>
            <a:ext cx="14287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61"/>
          <p:cNvGrpSpPr/>
          <p:nvPr/>
        </p:nvGrpSpPr>
        <p:grpSpPr>
          <a:xfrm>
            <a:off x="3071008" y="4072736"/>
            <a:ext cx="2644000" cy="2285222"/>
            <a:chOff x="3071008" y="3858422"/>
            <a:chExt cx="2644000" cy="2285222"/>
          </a:xfrm>
        </p:grpSpPr>
        <p:pic>
          <p:nvPicPr>
            <p:cNvPr id="32" name="Picture 2" descr="C:\Users\kise\Documents\papers\kise\SSII08\material\horse1-ea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71802" y="5643578"/>
              <a:ext cx="277814" cy="500066"/>
            </a:xfrm>
            <a:prstGeom prst="rect">
              <a:avLst/>
            </a:prstGeom>
            <a:noFill/>
          </p:spPr>
        </p:pic>
        <p:pic>
          <p:nvPicPr>
            <p:cNvPr id="33" name="Picture 3" descr="C:\Users\kise\Documents\papers\kise\SSII08\material\horse1-ey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00430" y="5643578"/>
              <a:ext cx="323172" cy="357190"/>
            </a:xfrm>
            <a:prstGeom prst="rect">
              <a:avLst/>
            </a:prstGeom>
            <a:noFill/>
          </p:spPr>
        </p:pic>
        <p:pic>
          <p:nvPicPr>
            <p:cNvPr id="34" name="Picture 6" descr="C:\Users\kise\Documents\papers\kise\SSII08\material\car1-mirro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00496" y="5643579"/>
              <a:ext cx="373675" cy="285752"/>
            </a:xfrm>
            <a:prstGeom prst="rect">
              <a:avLst/>
            </a:prstGeom>
            <a:noFill/>
          </p:spPr>
        </p:pic>
        <p:pic>
          <p:nvPicPr>
            <p:cNvPr id="35" name="Picture 7" descr="C:\Users\kise\Documents\papers\kise\SSII08\material\car1-light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00562" y="5643578"/>
              <a:ext cx="357190" cy="211494"/>
            </a:xfrm>
            <a:prstGeom prst="rect">
              <a:avLst/>
            </a:prstGeom>
            <a:noFill/>
          </p:spPr>
        </p:pic>
        <p:pic>
          <p:nvPicPr>
            <p:cNvPr id="36" name="Picture 10" descr="C:\Users\kise\Documents\papers\kise\SSII08\material\woman1-ea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00628" y="5643578"/>
              <a:ext cx="244080" cy="285752"/>
            </a:xfrm>
            <a:prstGeom prst="rect">
              <a:avLst/>
            </a:prstGeom>
            <a:noFill/>
          </p:spPr>
        </p:pic>
        <p:pic>
          <p:nvPicPr>
            <p:cNvPr id="37" name="Picture 11" descr="C:\Users\kise\Documents\papers\kise\SSII08\material\woman1-eye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57818" y="5643578"/>
              <a:ext cx="272014" cy="214314"/>
            </a:xfrm>
            <a:prstGeom prst="rect">
              <a:avLst/>
            </a:prstGeom>
            <a:noFill/>
          </p:spPr>
        </p:pic>
        <p:cxnSp>
          <p:nvCxnSpPr>
            <p:cNvPr id="38" name="直線矢印コネクタ 37"/>
            <p:cNvCxnSpPr/>
            <p:nvPr/>
          </p:nvCxnSpPr>
          <p:spPr>
            <a:xfrm rot="5400000" flipH="1" flipV="1">
              <a:off x="2250265" y="4679165"/>
              <a:ext cx="164307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3071802" y="5500702"/>
              <a:ext cx="2643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正方形/長方形 39"/>
          <p:cNvSpPr/>
          <p:nvPr/>
        </p:nvSpPr>
        <p:spPr>
          <a:xfrm>
            <a:off x="3143240" y="5572140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571868" y="5500702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4071934" y="4714884"/>
            <a:ext cx="14287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572000" y="4786322"/>
            <a:ext cx="14287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000628" y="5572140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5429256" y="5286388"/>
            <a:ext cx="14287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62"/>
          <p:cNvGrpSpPr/>
          <p:nvPr/>
        </p:nvGrpSpPr>
        <p:grpSpPr>
          <a:xfrm>
            <a:off x="5999966" y="1786720"/>
            <a:ext cx="2644000" cy="2285222"/>
            <a:chOff x="5999966" y="1572406"/>
            <a:chExt cx="2644000" cy="2285222"/>
          </a:xfrm>
        </p:grpSpPr>
        <p:pic>
          <p:nvPicPr>
            <p:cNvPr id="46" name="Picture 2" descr="C:\Users\kise\Documents\papers\kise\SSII08\material\horse1-ea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00760" y="3357562"/>
              <a:ext cx="277814" cy="500066"/>
            </a:xfrm>
            <a:prstGeom prst="rect">
              <a:avLst/>
            </a:prstGeom>
            <a:noFill/>
          </p:spPr>
        </p:pic>
        <p:pic>
          <p:nvPicPr>
            <p:cNvPr id="47" name="Picture 3" descr="C:\Users\kise\Documents\papers\kise\SSII08\material\horse1-ey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388" y="3357562"/>
              <a:ext cx="323172" cy="357190"/>
            </a:xfrm>
            <a:prstGeom prst="rect">
              <a:avLst/>
            </a:prstGeom>
            <a:noFill/>
          </p:spPr>
        </p:pic>
        <p:pic>
          <p:nvPicPr>
            <p:cNvPr id="48" name="Picture 6" descr="C:\Users\kise\Documents\papers\kise\SSII08\material\car1-mirro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29454" y="3357563"/>
              <a:ext cx="373675" cy="285752"/>
            </a:xfrm>
            <a:prstGeom prst="rect">
              <a:avLst/>
            </a:prstGeom>
            <a:noFill/>
          </p:spPr>
        </p:pic>
        <p:pic>
          <p:nvPicPr>
            <p:cNvPr id="49" name="Picture 7" descr="C:\Users\kise\Documents\papers\kise\SSII08\material\car1-light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29520" y="3357562"/>
              <a:ext cx="357190" cy="211494"/>
            </a:xfrm>
            <a:prstGeom prst="rect">
              <a:avLst/>
            </a:prstGeom>
            <a:noFill/>
          </p:spPr>
        </p:pic>
        <p:pic>
          <p:nvPicPr>
            <p:cNvPr id="50" name="Picture 10" descr="C:\Users\kise\Documents\papers\kise\SSII08\material\woman1-ea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29586" y="3357562"/>
              <a:ext cx="244080" cy="285752"/>
            </a:xfrm>
            <a:prstGeom prst="rect">
              <a:avLst/>
            </a:prstGeom>
            <a:noFill/>
          </p:spPr>
        </p:pic>
        <p:pic>
          <p:nvPicPr>
            <p:cNvPr id="51" name="Picture 11" descr="C:\Users\kise\Documents\papers\kise\SSII08\material\woman1-eye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86776" y="3357562"/>
              <a:ext cx="272014" cy="214314"/>
            </a:xfrm>
            <a:prstGeom prst="rect">
              <a:avLst/>
            </a:prstGeom>
            <a:noFill/>
          </p:spPr>
        </p:pic>
        <p:cxnSp>
          <p:nvCxnSpPr>
            <p:cNvPr id="52" name="直線矢印コネクタ 51"/>
            <p:cNvCxnSpPr/>
            <p:nvPr/>
          </p:nvCxnSpPr>
          <p:spPr>
            <a:xfrm rot="5400000" flipH="1" flipV="1">
              <a:off x="5179223" y="2393149"/>
              <a:ext cx="164307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6000760" y="3214686"/>
              <a:ext cx="2643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正方形/長方形 53"/>
          <p:cNvSpPr/>
          <p:nvPr/>
        </p:nvSpPr>
        <p:spPr>
          <a:xfrm>
            <a:off x="6072198" y="3286124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6500826" y="3071810"/>
            <a:ext cx="14287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7000892" y="3214686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7500958" y="3000372"/>
            <a:ext cx="14287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929586" y="2500306"/>
            <a:ext cx="14287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8358214" y="2357430"/>
            <a:ext cx="14287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85720" y="4429132"/>
            <a:ext cx="2656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visual word</a:t>
            </a:r>
            <a:r>
              <a:rPr kumimoji="1" lang="ja-JP" altLang="en-US" sz="2400" dirty="0" smtClean="0"/>
              <a:t>を</a:t>
            </a:r>
            <a:r>
              <a:rPr lang="ja-JP" altLang="en-US" sz="2400" dirty="0" smtClean="0"/>
              <a:t>次元</a:t>
            </a:r>
            <a:endParaRPr lang="en-US" altLang="ja-JP" sz="2400" dirty="0" smtClean="0"/>
          </a:p>
          <a:p>
            <a:r>
              <a:rPr lang="ja-JP" altLang="en-US" sz="2400" dirty="0" smtClean="0"/>
              <a:t>とする特徴</a:t>
            </a:r>
            <a:r>
              <a:rPr kumimoji="1" lang="ja-JP" altLang="en-US" sz="2400" dirty="0" smtClean="0"/>
              <a:t>ベクトル</a:t>
            </a:r>
            <a:endParaRPr kumimoji="1" lang="en-US" altLang="ja-JP" sz="2400" dirty="0" smtClean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072198" y="4643446"/>
            <a:ext cx="25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共通の</a:t>
            </a:r>
            <a:r>
              <a:rPr lang="ja-JP" altLang="en-US" sz="2400" dirty="0" smtClean="0"/>
              <a:t>「語彙」で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様々な画像を表現</a:t>
            </a:r>
            <a:endParaRPr kumimoji="1" lang="ja-JP" altLang="en-US" sz="2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1472" y="5429264"/>
            <a:ext cx="188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頻度に基づく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重みを記録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9" grpId="0"/>
      <p:bldP spid="70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個々の画像の表現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7DD48DB-4ED9-4E44-A15F-38325C4377AA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pic>
        <p:nvPicPr>
          <p:cNvPr id="5" name="Picture 2" descr="C:\Users\kise\AppData\Local\Microsoft\Windows\Temporary Internet Files\Content.IE5\IH6VND5T\MPj0178662000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63855"/>
            <a:ext cx="1140150" cy="1714512"/>
          </a:xfrm>
          <a:prstGeom prst="rect">
            <a:avLst/>
          </a:prstGeom>
          <a:noFill/>
        </p:spPr>
      </p:pic>
      <p:pic>
        <p:nvPicPr>
          <p:cNvPr id="257026" name="Picture 2" descr="C:\Users\kise\AppData\Local\Microsoft\Windows\Temporary Internet Files\Content.IE5\8VW0T58W\MPj026292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44823"/>
            <a:ext cx="1169992" cy="1733544"/>
          </a:xfrm>
          <a:prstGeom prst="rect">
            <a:avLst/>
          </a:prstGeom>
          <a:noFill/>
        </p:spPr>
      </p:pic>
      <p:pic>
        <p:nvPicPr>
          <p:cNvPr id="257027" name="Picture 3" descr="C:\Users\kise\AppData\Local\Microsoft\Windows\Temporary Internet Files\Content.IE5\8VW0T58W\MPj018132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849607"/>
            <a:ext cx="2175776" cy="1428760"/>
          </a:xfrm>
          <a:prstGeom prst="rect">
            <a:avLst/>
          </a:prstGeom>
          <a:noFill/>
        </p:spPr>
      </p:pic>
      <p:pic>
        <p:nvPicPr>
          <p:cNvPr id="257028" name="Picture 4" descr="C:\Users\kise\AppData\Local\Microsoft\Windows\Temporary Internet Files\Content.IE5\IH6VND5T\MPj0178928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886765"/>
            <a:ext cx="1739503" cy="1391602"/>
          </a:xfrm>
          <a:prstGeom prst="rect">
            <a:avLst/>
          </a:prstGeom>
          <a:noFill/>
        </p:spPr>
      </p:pic>
      <p:grpSp>
        <p:nvGrpSpPr>
          <p:cNvPr id="3" name="グループ化 58"/>
          <p:cNvGrpSpPr/>
          <p:nvPr/>
        </p:nvGrpSpPr>
        <p:grpSpPr>
          <a:xfrm>
            <a:off x="785786" y="3330773"/>
            <a:ext cx="1071570" cy="714380"/>
            <a:chOff x="785786" y="3143248"/>
            <a:chExt cx="1071570" cy="714380"/>
          </a:xfrm>
        </p:grpSpPr>
        <p:cxnSp>
          <p:nvCxnSpPr>
            <p:cNvPr id="23" name="直線矢印コネクタ 22"/>
            <p:cNvCxnSpPr/>
            <p:nvPr/>
          </p:nvCxnSpPr>
          <p:spPr>
            <a:xfrm rot="5400000" flipH="1" flipV="1">
              <a:off x="429090" y="3499944"/>
              <a:ext cx="714035" cy="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786108" y="3856938"/>
              <a:ext cx="1071248" cy="6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815060" y="3236038"/>
              <a:ext cx="45719" cy="620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988776" y="3429000"/>
              <a:ext cx="45719" cy="427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191445" y="3825893"/>
              <a:ext cx="57905" cy="31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394114" y="3784908"/>
              <a:ext cx="52826" cy="72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567829" y="3571876"/>
              <a:ext cx="45719" cy="285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741545" y="3639623"/>
              <a:ext cx="57905" cy="2173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9"/>
          <p:cNvGrpSpPr/>
          <p:nvPr/>
        </p:nvGrpSpPr>
        <p:grpSpPr>
          <a:xfrm>
            <a:off x="2285984" y="3330773"/>
            <a:ext cx="1071570" cy="714380"/>
            <a:chOff x="2285984" y="3143248"/>
            <a:chExt cx="1071570" cy="714380"/>
          </a:xfrm>
        </p:grpSpPr>
        <p:cxnSp>
          <p:nvCxnSpPr>
            <p:cNvPr id="33" name="直線矢印コネクタ 32"/>
            <p:cNvCxnSpPr/>
            <p:nvPr/>
          </p:nvCxnSpPr>
          <p:spPr>
            <a:xfrm rot="5400000" flipH="1" flipV="1">
              <a:off x="1929288" y="3499944"/>
              <a:ext cx="714035" cy="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2286306" y="3856938"/>
              <a:ext cx="1071248" cy="6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2315258" y="3357562"/>
              <a:ext cx="45719" cy="499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488974" y="3214687"/>
              <a:ext cx="45719" cy="6422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691643" y="3714753"/>
              <a:ext cx="45719" cy="142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894312" y="3784908"/>
              <a:ext cx="52826" cy="72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068027" y="3714752"/>
              <a:ext cx="45719" cy="142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241743" y="3639623"/>
              <a:ext cx="57905" cy="2173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0"/>
          <p:cNvGrpSpPr/>
          <p:nvPr/>
        </p:nvGrpSpPr>
        <p:grpSpPr>
          <a:xfrm>
            <a:off x="4286248" y="3330773"/>
            <a:ext cx="1071570" cy="714380"/>
            <a:chOff x="4286248" y="3143248"/>
            <a:chExt cx="1071570" cy="714380"/>
          </a:xfrm>
        </p:grpSpPr>
        <p:cxnSp>
          <p:nvCxnSpPr>
            <p:cNvPr id="42" name="直線矢印コネクタ 41"/>
            <p:cNvCxnSpPr/>
            <p:nvPr/>
          </p:nvCxnSpPr>
          <p:spPr>
            <a:xfrm rot="5400000" flipH="1" flipV="1">
              <a:off x="3929552" y="3499944"/>
              <a:ext cx="714035" cy="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4286570" y="3856938"/>
              <a:ext cx="1071248" cy="6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正方形/長方形 43"/>
            <p:cNvSpPr/>
            <p:nvPr/>
          </p:nvSpPr>
          <p:spPr>
            <a:xfrm>
              <a:off x="4315522" y="3429000"/>
              <a:ext cx="45719" cy="427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489238" y="3214687"/>
              <a:ext cx="45719" cy="6422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691907" y="3825893"/>
              <a:ext cx="57905" cy="31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901682" y="3643314"/>
              <a:ext cx="45719" cy="2136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068291" y="3670668"/>
              <a:ext cx="57905" cy="1862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254193" y="3786190"/>
              <a:ext cx="45719" cy="707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61"/>
          <p:cNvGrpSpPr/>
          <p:nvPr/>
        </p:nvGrpSpPr>
        <p:grpSpPr>
          <a:xfrm>
            <a:off x="6572264" y="3330773"/>
            <a:ext cx="1071570" cy="714380"/>
            <a:chOff x="6572264" y="3071810"/>
            <a:chExt cx="1071570" cy="714380"/>
          </a:xfrm>
        </p:grpSpPr>
        <p:cxnSp>
          <p:nvCxnSpPr>
            <p:cNvPr id="51" name="直線矢印コネクタ 50"/>
            <p:cNvCxnSpPr/>
            <p:nvPr/>
          </p:nvCxnSpPr>
          <p:spPr>
            <a:xfrm rot="5400000" flipH="1" flipV="1">
              <a:off x="6215568" y="3428506"/>
              <a:ext cx="714035" cy="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6572586" y="3785500"/>
              <a:ext cx="1071248" cy="6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正方形/長方形 52"/>
            <p:cNvSpPr/>
            <p:nvPr/>
          </p:nvSpPr>
          <p:spPr>
            <a:xfrm>
              <a:off x="6601538" y="3286124"/>
              <a:ext cx="45719" cy="499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775254" y="3071811"/>
              <a:ext cx="45719" cy="713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990109" y="3643315"/>
              <a:ext cx="45719" cy="142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187698" y="3571876"/>
              <a:ext cx="45719" cy="2136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7354307" y="3714752"/>
              <a:ext cx="45719" cy="707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7528023" y="3357563"/>
              <a:ext cx="45719" cy="427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7" name="Picture 3" descr="C:\Users\kise\AppData\Local\Microsoft\Windows\Temporary Internet Files\Content.IE5\8VW0T58W\MPj0423640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545219"/>
            <a:ext cx="1648569" cy="1071570"/>
          </a:xfrm>
          <a:prstGeom prst="rect">
            <a:avLst/>
          </a:prstGeom>
          <a:noFill/>
        </p:spPr>
      </p:pic>
      <p:pic>
        <p:nvPicPr>
          <p:cNvPr id="258054" name="Picture 6" descr="C:\Users\kise\Documents\papers\kise\SSII08\material\car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2571736" y="4545219"/>
            <a:ext cx="1531691" cy="1071570"/>
          </a:xfrm>
          <a:prstGeom prst="rect">
            <a:avLst/>
          </a:prstGeom>
          <a:noFill/>
        </p:spPr>
      </p:pic>
      <p:pic>
        <p:nvPicPr>
          <p:cNvPr id="258056" name="Picture 8" descr="C:\Users\kise\AppData\Local\Microsoft\Windows\Temporary Internet Files\Content.IE5\8VW0T58W\MPj0423627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4545219"/>
            <a:ext cx="1571636" cy="1047349"/>
          </a:xfrm>
          <a:prstGeom prst="rect">
            <a:avLst/>
          </a:prstGeom>
          <a:noFill/>
        </p:spPr>
      </p:pic>
      <p:pic>
        <p:nvPicPr>
          <p:cNvPr id="258058" name="Picture 10" descr="C:\Users\kise\Documents\papers\kise\SSII08\material\DSCF12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402343"/>
            <a:ext cx="1614764" cy="1214446"/>
          </a:xfrm>
          <a:prstGeom prst="rect">
            <a:avLst/>
          </a:prstGeom>
          <a:noFill/>
        </p:spPr>
      </p:pic>
      <p:grpSp>
        <p:nvGrpSpPr>
          <p:cNvPr id="9" name="グループ化 79"/>
          <p:cNvGrpSpPr/>
          <p:nvPr/>
        </p:nvGrpSpPr>
        <p:grpSpPr>
          <a:xfrm>
            <a:off x="785786" y="5759665"/>
            <a:ext cx="1071570" cy="669731"/>
            <a:chOff x="784992" y="4644240"/>
            <a:chExt cx="2644000" cy="1643868"/>
          </a:xfrm>
        </p:grpSpPr>
        <p:cxnSp>
          <p:nvCxnSpPr>
            <p:cNvPr id="72" name="直線矢印コネクタ 71"/>
            <p:cNvCxnSpPr/>
            <p:nvPr/>
          </p:nvCxnSpPr>
          <p:spPr>
            <a:xfrm rot="5400000" flipH="1" flipV="1">
              <a:off x="-35751" y="5464983"/>
              <a:ext cx="164307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>
            <a:xfrm>
              <a:off x="785786" y="6286520"/>
              <a:ext cx="2643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正方形/長方形 73"/>
            <p:cNvSpPr/>
            <p:nvPr/>
          </p:nvSpPr>
          <p:spPr>
            <a:xfrm>
              <a:off x="857224" y="6143644"/>
              <a:ext cx="142876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1285852" y="6072206"/>
              <a:ext cx="142876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1785918" y="5286388"/>
              <a:ext cx="142876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2285984" y="5357826"/>
              <a:ext cx="142876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2714612" y="6143644"/>
              <a:ext cx="142876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3143240" y="5857892"/>
              <a:ext cx="142876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2" name="直線矢印コネクタ 81"/>
          <p:cNvCxnSpPr/>
          <p:nvPr/>
        </p:nvCxnSpPr>
        <p:spPr>
          <a:xfrm rot="5400000" flipH="1" flipV="1">
            <a:off x="2451668" y="6067258"/>
            <a:ext cx="669408" cy="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2786372" y="6401960"/>
            <a:ext cx="1071248" cy="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正方形/長方形 83"/>
          <p:cNvSpPr/>
          <p:nvPr/>
        </p:nvSpPr>
        <p:spPr>
          <a:xfrm>
            <a:off x="2815324" y="6188293"/>
            <a:ext cx="45719" cy="213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2989040" y="6314646"/>
            <a:ext cx="57905" cy="8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3191709" y="6116855"/>
            <a:ext cx="45719" cy="285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3394378" y="5831103"/>
            <a:ext cx="45719" cy="57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3571868" y="6259731"/>
            <a:ext cx="54130" cy="142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3741809" y="6227332"/>
            <a:ext cx="57905" cy="174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矢印コネクタ 90"/>
          <p:cNvCxnSpPr/>
          <p:nvPr/>
        </p:nvCxnSpPr>
        <p:spPr>
          <a:xfrm rot="5400000" flipH="1" flipV="1">
            <a:off x="4309056" y="6094047"/>
            <a:ext cx="669408" cy="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>
            <a:off x="4643760" y="6428749"/>
            <a:ext cx="1071248" cy="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正方形/長方形 92"/>
          <p:cNvSpPr/>
          <p:nvPr/>
        </p:nvSpPr>
        <p:spPr>
          <a:xfrm>
            <a:off x="4672712" y="6370540"/>
            <a:ext cx="57905" cy="58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4846428" y="6116855"/>
            <a:ext cx="45719" cy="311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5049097" y="6021284"/>
            <a:ext cx="57905" cy="407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5251766" y="6188293"/>
            <a:ext cx="45719" cy="24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5425481" y="6370540"/>
            <a:ext cx="57905" cy="58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5599197" y="6331169"/>
            <a:ext cx="45719" cy="97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0" name="直線矢印コネクタ 99"/>
          <p:cNvCxnSpPr/>
          <p:nvPr/>
        </p:nvCxnSpPr>
        <p:spPr>
          <a:xfrm rot="5400000" flipH="1" flipV="1">
            <a:off x="6380758" y="6094047"/>
            <a:ext cx="669408" cy="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6715462" y="6428749"/>
            <a:ext cx="1071248" cy="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/>
          <p:cNvSpPr/>
          <p:nvPr/>
        </p:nvSpPr>
        <p:spPr>
          <a:xfrm>
            <a:off x="6744414" y="6370540"/>
            <a:ext cx="57905" cy="58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6918130" y="6188293"/>
            <a:ext cx="45719" cy="24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7120799" y="6021284"/>
            <a:ext cx="57905" cy="407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7323468" y="5831104"/>
            <a:ext cx="45719" cy="59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7497183" y="6370540"/>
            <a:ext cx="57905" cy="58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7670899" y="6116855"/>
            <a:ext cx="45719" cy="311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画像表現の作成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grpSp>
        <p:nvGrpSpPr>
          <p:cNvPr id="6" name="グループ化 60"/>
          <p:cNvGrpSpPr/>
          <p:nvPr/>
        </p:nvGrpSpPr>
        <p:grpSpPr>
          <a:xfrm>
            <a:off x="5072066" y="1928802"/>
            <a:ext cx="2644000" cy="2285222"/>
            <a:chOff x="427802" y="1572406"/>
            <a:chExt cx="2644000" cy="2285222"/>
          </a:xfrm>
        </p:grpSpPr>
        <p:pic>
          <p:nvPicPr>
            <p:cNvPr id="7" name="Picture 2" descr="C:\Users\kise\Documents\papers\kise\SSII08\material\horse1-e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3357562"/>
              <a:ext cx="277814" cy="500066"/>
            </a:xfrm>
            <a:prstGeom prst="rect">
              <a:avLst/>
            </a:prstGeom>
            <a:noFill/>
          </p:spPr>
        </p:pic>
        <p:pic>
          <p:nvPicPr>
            <p:cNvPr id="8" name="Picture 3" descr="C:\Users\kise\Documents\papers\kise\SSII08\material\horse1-ey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4" y="3357562"/>
              <a:ext cx="323172" cy="357190"/>
            </a:xfrm>
            <a:prstGeom prst="rect">
              <a:avLst/>
            </a:prstGeom>
            <a:noFill/>
          </p:spPr>
        </p:pic>
        <p:pic>
          <p:nvPicPr>
            <p:cNvPr id="9" name="Picture 6" descr="C:\Users\kise\Documents\papers\kise\SSII08\material\car1-mirro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290" y="3357563"/>
              <a:ext cx="373675" cy="285752"/>
            </a:xfrm>
            <a:prstGeom prst="rect">
              <a:avLst/>
            </a:prstGeom>
            <a:noFill/>
          </p:spPr>
        </p:pic>
        <p:pic>
          <p:nvPicPr>
            <p:cNvPr id="10" name="Picture 7" descr="C:\Users\kise\Documents\papers\kise\SSII08\material\car1-ligh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3357562"/>
              <a:ext cx="357190" cy="211494"/>
            </a:xfrm>
            <a:prstGeom prst="rect">
              <a:avLst/>
            </a:prstGeom>
            <a:noFill/>
          </p:spPr>
        </p:pic>
        <p:pic>
          <p:nvPicPr>
            <p:cNvPr id="11" name="Picture 10" descr="C:\Users\kise\Documents\papers\kise\SSII08\material\woman1-ea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57422" y="3357562"/>
              <a:ext cx="244080" cy="285752"/>
            </a:xfrm>
            <a:prstGeom prst="rect">
              <a:avLst/>
            </a:prstGeom>
            <a:noFill/>
          </p:spPr>
        </p:pic>
        <p:pic>
          <p:nvPicPr>
            <p:cNvPr id="12" name="Picture 11" descr="C:\Users\kise\Documents\papers\kise\SSII08\material\woman1-ey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4612" y="3357562"/>
              <a:ext cx="272014" cy="214314"/>
            </a:xfrm>
            <a:prstGeom prst="rect">
              <a:avLst/>
            </a:prstGeom>
            <a:noFill/>
          </p:spPr>
        </p:pic>
        <p:cxnSp>
          <p:nvCxnSpPr>
            <p:cNvPr id="13" name="直線矢印コネクタ 12"/>
            <p:cNvCxnSpPr/>
            <p:nvPr/>
          </p:nvCxnSpPr>
          <p:spPr>
            <a:xfrm rot="5400000" flipH="1" flipV="1">
              <a:off x="-392941" y="2393149"/>
              <a:ext cx="164307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428596" y="3214686"/>
              <a:ext cx="2643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/>
          <p:cNvSpPr/>
          <p:nvPr/>
        </p:nvSpPr>
        <p:spPr>
          <a:xfrm>
            <a:off x="5144298" y="2713826"/>
            <a:ext cx="14287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572926" y="2856702"/>
            <a:ext cx="14287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072992" y="3499644"/>
            <a:ext cx="14287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573058" y="3356768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001686" y="3213892"/>
            <a:ext cx="14287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430314" y="2999578"/>
            <a:ext cx="14287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rot="5400000" flipH="1" flipV="1">
            <a:off x="3071802" y="1857364"/>
            <a:ext cx="28575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6200000" flipV="1">
            <a:off x="2928926" y="2428868"/>
            <a:ext cx="35719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6200000" flipV="1">
            <a:off x="2964645" y="2964653"/>
            <a:ext cx="21431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3143240" y="3214686"/>
            <a:ext cx="419104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6200000" flipH="1">
            <a:off x="3071802" y="3643314"/>
            <a:ext cx="357190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3000364" y="4143380"/>
            <a:ext cx="366714" cy="95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5400000" flipH="1" flipV="1">
            <a:off x="3000364" y="4286256"/>
            <a:ext cx="21431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285984" y="478632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局所特徴量</a:t>
            </a:r>
            <a:endParaRPr kumimoji="1" lang="ja-JP" altLang="en-US" sz="2400" dirty="0"/>
          </a:p>
        </p:txBody>
      </p:sp>
      <p:pic>
        <p:nvPicPr>
          <p:cNvPr id="36" name="Picture 2" descr="C:\Users\kise\AppData\Local\Microsoft\Windows\Temporary Internet Files\Content.IE5\8VW0T58W\MPj0262927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1857364"/>
            <a:ext cx="1783935" cy="264320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画像表現の作成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1571636" y="1486536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084917" y="3071811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727463" y="407194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513281" y="2857497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156223" y="400050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799033" y="50720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299231" y="471488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5" name="グループ化 64"/>
          <p:cNvGrpSpPr/>
          <p:nvPr/>
        </p:nvGrpSpPr>
        <p:grpSpPr>
          <a:xfrm>
            <a:off x="2298835" y="1928803"/>
            <a:ext cx="4143404" cy="4143404"/>
            <a:chOff x="2298835" y="1928803"/>
            <a:chExt cx="4143404" cy="4143404"/>
          </a:xfrm>
        </p:grpSpPr>
        <p:cxnSp>
          <p:nvCxnSpPr>
            <p:cNvPr id="11" name="直線コネクタ 10"/>
            <p:cNvCxnSpPr/>
            <p:nvPr/>
          </p:nvCxnSpPr>
          <p:spPr>
            <a:xfrm rot="10800000">
              <a:off x="2298835" y="2857497"/>
              <a:ext cx="1143008" cy="785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 flipH="1" flipV="1">
              <a:off x="3727595" y="2428869"/>
              <a:ext cx="1285884" cy="285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3441843" y="3214687"/>
              <a:ext cx="785818" cy="428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6200000" flipV="1">
              <a:off x="3084653" y="4000505"/>
              <a:ext cx="785818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5400000">
              <a:off x="2334554" y="4464852"/>
              <a:ext cx="1214446" cy="1143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513281" y="4429133"/>
              <a:ext cx="1071570" cy="428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16200000" flipH="1">
              <a:off x="4120504" y="5322108"/>
              <a:ext cx="1214446" cy="285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 flipV="1">
              <a:off x="4334818" y="4179100"/>
              <a:ext cx="928694" cy="428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227661" y="3214687"/>
              <a:ext cx="785818" cy="714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013479" y="3786191"/>
              <a:ext cx="1428760" cy="142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7"/>
          <p:cNvSpPr txBox="1"/>
          <p:nvPr/>
        </p:nvSpPr>
        <p:spPr>
          <a:xfrm>
            <a:off x="1214414" y="1785926"/>
            <a:ext cx="2032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visual word</a:t>
            </a:r>
            <a:endParaRPr kumimoji="1" lang="ja-JP" altLang="en-US" sz="3200" dirty="0"/>
          </a:p>
        </p:txBody>
      </p:sp>
      <p:cxnSp>
        <p:nvCxnSpPr>
          <p:cNvPr id="29" name="直線矢印コネクタ 28"/>
          <p:cNvCxnSpPr/>
          <p:nvPr/>
        </p:nvCxnSpPr>
        <p:spPr>
          <a:xfrm rot="16200000" flipH="1">
            <a:off x="3214678" y="2500306"/>
            <a:ext cx="428628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3929058" y="264318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000496" y="364331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214678" y="314324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5429256" y="414338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2" descr="C:\Users\kise\Documents\papers\kise\SSII08\material\horse1-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496"/>
            <a:ext cx="277814" cy="500066"/>
          </a:xfrm>
          <a:prstGeom prst="rect">
            <a:avLst/>
          </a:prstGeom>
          <a:noFill/>
        </p:spPr>
      </p:pic>
      <p:pic>
        <p:nvPicPr>
          <p:cNvPr id="36" name="Picture 3" descr="C:\Users\kise\Documents\papers\kise\SSII08\material\horse1-e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643182"/>
            <a:ext cx="323172" cy="357190"/>
          </a:xfrm>
          <a:prstGeom prst="rect">
            <a:avLst/>
          </a:prstGeom>
          <a:noFill/>
        </p:spPr>
      </p:pic>
      <p:pic>
        <p:nvPicPr>
          <p:cNvPr id="37" name="Picture 6" descr="C:\Users\kise\Documents\papers\kise\SSII08\material\car1-mirr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857628"/>
            <a:ext cx="373675" cy="285752"/>
          </a:xfrm>
          <a:prstGeom prst="rect">
            <a:avLst/>
          </a:prstGeom>
          <a:noFill/>
        </p:spPr>
      </p:pic>
      <p:pic>
        <p:nvPicPr>
          <p:cNvPr id="38" name="Picture 7" descr="C:\Users\kise\Documents\papers\kise\SSII08\material\car1-lig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714884"/>
            <a:ext cx="357190" cy="211494"/>
          </a:xfrm>
          <a:prstGeom prst="rect">
            <a:avLst/>
          </a:prstGeom>
          <a:noFill/>
        </p:spPr>
      </p:pic>
      <p:pic>
        <p:nvPicPr>
          <p:cNvPr id="39" name="Picture 10" descr="C:\Users\kise\Documents\papers\kise\SSII08\material\woman1-e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786190"/>
            <a:ext cx="244080" cy="285752"/>
          </a:xfrm>
          <a:prstGeom prst="rect">
            <a:avLst/>
          </a:prstGeom>
          <a:noFill/>
        </p:spPr>
      </p:pic>
      <p:pic>
        <p:nvPicPr>
          <p:cNvPr id="40" name="Picture 11" descr="C:\Users\kise\Documents\papers\kise\SSII08\material\woman1-ey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143512"/>
            <a:ext cx="272014" cy="214314"/>
          </a:xfrm>
          <a:prstGeom prst="rect">
            <a:avLst/>
          </a:prstGeom>
          <a:noFill/>
        </p:spPr>
      </p:pic>
      <p:cxnSp>
        <p:nvCxnSpPr>
          <p:cNvPr id="42" name="直線コネクタ 41"/>
          <p:cNvCxnSpPr>
            <a:stCxn id="30" idx="2"/>
            <a:endCxn id="7" idx="6"/>
          </p:cNvCxnSpPr>
          <p:nvPr/>
        </p:nvCxnSpPr>
        <p:spPr>
          <a:xfrm rot="10800000" flipV="1">
            <a:off x="3584720" y="2714620"/>
            <a:ext cx="344339" cy="17859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30" idx="6"/>
            <a:endCxn id="5" idx="1"/>
          </p:cNvCxnSpPr>
          <p:nvPr/>
        </p:nvCxnSpPr>
        <p:spPr>
          <a:xfrm>
            <a:off x="4071934" y="2714620"/>
            <a:ext cx="1023445" cy="36765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30" idx="4"/>
            <a:endCxn id="8" idx="0"/>
          </p:cNvCxnSpPr>
          <p:nvPr/>
        </p:nvCxnSpPr>
        <p:spPr>
          <a:xfrm rot="16200000" flipH="1">
            <a:off x="3488996" y="3297558"/>
            <a:ext cx="1214447" cy="19144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30" idx="3"/>
            <a:endCxn id="6" idx="7"/>
          </p:cNvCxnSpPr>
          <p:nvPr/>
        </p:nvCxnSpPr>
        <p:spPr>
          <a:xfrm rot="5400000">
            <a:off x="2710576" y="2842998"/>
            <a:ext cx="1317271" cy="116154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0" idx="4"/>
            <a:endCxn id="9" idx="7"/>
          </p:cNvCxnSpPr>
          <p:nvPr/>
        </p:nvCxnSpPr>
        <p:spPr>
          <a:xfrm rot="5400000">
            <a:off x="2782014" y="3864054"/>
            <a:ext cx="2296479" cy="1404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30" idx="5"/>
            <a:endCxn id="10" idx="1"/>
          </p:cNvCxnSpPr>
          <p:nvPr/>
        </p:nvCxnSpPr>
        <p:spPr>
          <a:xfrm rot="16200000" flipH="1">
            <a:off x="3700245" y="3115898"/>
            <a:ext cx="1960213" cy="125868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571868" y="150017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局所</a:t>
            </a:r>
            <a:r>
              <a:rPr lang="ja-JP" altLang="en-US" sz="2400" dirty="0" smtClean="0"/>
              <a:t>特徴量</a:t>
            </a:r>
            <a:endParaRPr kumimoji="1" lang="ja-JP" altLang="en-US" sz="2400" dirty="0"/>
          </a:p>
        </p:txBody>
      </p:sp>
      <p:cxnSp>
        <p:nvCxnSpPr>
          <p:cNvPr id="61" name="直線矢印コネクタ 60"/>
          <p:cNvCxnSpPr/>
          <p:nvPr/>
        </p:nvCxnSpPr>
        <p:spPr>
          <a:xfrm rot="5400000">
            <a:off x="3714767" y="2214575"/>
            <a:ext cx="785817" cy="2142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6500826" y="214311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最近傍探索</a:t>
            </a:r>
            <a:endParaRPr kumimoji="1" lang="ja-JP" altLang="en-US" sz="28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500826" y="3143248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実数値ベクトル</a:t>
            </a:r>
            <a:endParaRPr kumimoji="1" lang="ja-JP" altLang="en-US" sz="2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500826" y="4572008"/>
            <a:ext cx="2217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整数値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（</a:t>
            </a:r>
            <a:r>
              <a:rPr lang="en-US" altLang="ja-JP" sz="2400" dirty="0" smtClean="0"/>
              <a:t>visual word ID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</p:txBody>
      </p:sp>
      <p:sp>
        <p:nvSpPr>
          <p:cNvPr id="71" name="下矢印 70"/>
          <p:cNvSpPr/>
          <p:nvPr/>
        </p:nvSpPr>
        <p:spPr>
          <a:xfrm>
            <a:off x="7286644" y="3857628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3" grpId="0" animBg="1"/>
      <p:bldP spid="34" grpId="0" animBg="1"/>
      <p:bldP spid="60" grpId="0"/>
      <p:bldP spid="68" grpId="0"/>
      <p:bldP spid="69" grpId="0"/>
      <p:bldP spid="70" grpId="0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画像表現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先輩に見習う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文書検索の表現方法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BOW (Bag-Of-Words)</a:t>
            </a:r>
          </a:p>
          <a:p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単語はどうやって定めるか？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局所特徴量には似たものがあるはず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それらを一つの「単語」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(visual word)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として抽出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局所特徴量のベクトル量子化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Bag-Of-Features 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表現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[Sivic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2003]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dirty="0" smtClean="0"/>
              <a:t>いくつの単語が必要か？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上矢印 52"/>
          <p:cNvSpPr/>
          <p:nvPr/>
        </p:nvSpPr>
        <p:spPr>
          <a:xfrm>
            <a:off x="2571736" y="1928802"/>
            <a:ext cx="1285884" cy="1214446"/>
          </a:xfrm>
          <a:prstGeom prst="upArrow">
            <a:avLst>
              <a:gd name="adj1" fmla="val 50000"/>
              <a:gd name="adj2" fmla="val 66842"/>
            </a:avLst>
          </a:prstGeom>
          <a:gradFill flip="none" rotWithShape="1">
            <a:gsLst>
              <a:gs pos="3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上矢印 51"/>
          <p:cNvSpPr/>
          <p:nvPr/>
        </p:nvSpPr>
        <p:spPr>
          <a:xfrm>
            <a:off x="5072066" y="3500438"/>
            <a:ext cx="1285884" cy="1214446"/>
          </a:xfrm>
          <a:prstGeom prst="upArrow">
            <a:avLst>
              <a:gd name="adj1" fmla="val 50000"/>
              <a:gd name="adj2" fmla="val 66842"/>
            </a:avLst>
          </a:prstGeom>
          <a:gradFill flip="none" rotWithShape="1">
            <a:gsLst>
              <a:gs pos="3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現状の比較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7DD48DB-4ED9-4E44-A15F-38325C4377AA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rot="5400000" flipH="1" flipV="1">
            <a:off x="500828" y="3856834"/>
            <a:ext cx="3713982" cy="7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2500298" y="5715016"/>
            <a:ext cx="3929090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857620" y="589629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一般性</a:t>
            </a:r>
            <a:endParaRPr kumimoji="1" lang="ja-JP" alt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39785" y="58578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特殊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72132" y="58578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一般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42976" y="1464455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識別対象</a:t>
            </a:r>
            <a:endParaRPr kumimoji="1" lang="en-US" altLang="ja-JP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</a:t>
            </a:r>
            <a:endParaRPr kumimoji="1" lang="ja-JP" alt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71604" y="5048920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10</a:t>
            </a:r>
            <a:r>
              <a:rPr kumimoji="1" lang="en-US" altLang="ja-JP" sz="2800" baseline="30000" dirty="0" smtClean="0"/>
              <a:t>2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71604" y="3691598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5</a:t>
            </a:r>
            <a:endParaRPr kumimoji="1" lang="ja-JP" altLang="en-US" sz="2800" baseline="30000" dirty="0"/>
          </a:p>
        </p:txBody>
      </p:sp>
      <p:cxnSp>
        <p:nvCxnSpPr>
          <p:cNvPr id="31" name="直線矢印コネクタ 30"/>
          <p:cNvCxnSpPr/>
          <p:nvPr/>
        </p:nvCxnSpPr>
        <p:spPr>
          <a:xfrm rot="5400000" flipH="1" flipV="1">
            <a:off x="4715670" y="3856834"/>
            <a:ext cx="3713982" cy="7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857884" y="1428736"/>
            <a:ext cx="1875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word</a:t>
            </a:r>
            <a:endParaRPr lang="en-US" altLang="ja-JP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kumimoji="1" lang="ja-JP" alt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の数</a:t>
            </a:r>
            <a:endParaRPr kumimoji="1" lang="en-US" altLang="ja-JP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2500298" y="3071810"/>
            <a:ext cx="1500198" cy="10001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特定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物体認識</a:t>
            </a:r>
            <a:endParaRPr kumimoji="1" lang="ja-JP" altLang="en-US" sz="2400" dirty="0"/>
          </a:p>
        </p:txBody>
      </p:sp>
      <p:sp>
        <p:nvSpPr>
          <p:cNvPr id="42" name="角丸四角形 41"/>
          <p:cNvSpPr/>
          <p:nvPr/>
        </p:nvSpPr>
        <p:spPr>
          <a:xfrm>
            <a:off x="5000628" y="4714884"/>
            <a:ext cx="1500198" cy="8572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一般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物体認識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71604" y="3048656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6</a:t>
            </a:r>
            <a:endParaRPr kumimoji="1" lang="ja-JP" altLang="en-US" sz="28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571604" y="2428868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7</a:t>
            </a:r>
            <a:endParaRPr kumimoji="1" lang="ja-JP" altLang="en-US" sz="2800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43702" y="5322107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10</a:t>
            </a:r>
            <a:r>
              <a:rPr kumimoji="1" lang="en-US" altLang="ja-JP" sz="2800" baseline="30000" dirty="0" smtClean="0"/>
              <a:t>2</a:t>
            </a:r>
            <a:endParaRPr kumimoji="1" lang="ja-JP" altLang="en-US" sz="2800" baseline="30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43702" y="4857760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10</a:t>
            </a:r>
            <a:r>
              <a:rPr kumimoji="1" lang="en-US" altLang="ja-JP" sz="2800" baseline="30000" dirty="0" smtClean="0"/>
              <a:t>3</a:t>
            </a:r>
            <a:endParaRPr kumimoji="1" lang="ja-JP" altLang="en-US" sz="28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643702" y="3584018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10</a:t>
            </a:r>
            <a:r>
              <a:rPr lang="en-US" altLang="ja-JP" sz="2800" baseline="30000" dirty="0" smtClean="0"/>
              <a:t>5</a:t>
            </a:r>
            <a:endParaRPr kumimoji="1" lang="ja-JP" altLang="en-US" sz="28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43702" y="242886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10</a:t>
            </a:r>
            <a:r>
              <a:rPr kumimoji="1" lang="en-US" altLang="ja-JP" sz="2800" baseline="30000" dirty="0" smtClean="0"/>
              <a:t>10</a:t>
            </a:r>
            <a:endParaRPr kumimoji="1" lang="ja-JP" altLang="en-US" sz="2800" baseline="30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643702" y="3000372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10</a:t>
            </a:r>
            <a:r>
              <a:rPr kumimoji="1" lang="en-US" altLang="ja-JP" sz="2800" baseline="30000" dirty="0" smtClean="0"/>
              <a:t>8</a:t>
            </a:r>
            <a:endParaRPr kumimoji="1" lang="ja-JP" altLang="en-US" sz="2800" baseline="300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特定物体認識の場合</a:t>
            </a:r>
            <a:endParaRPr kumimoji="1" lang="ja-JP" altLang="en-US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認識率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Visual word</a:t>
            </a:r>
            <a:r>
              <a:rPr kumimoji="1" lang="ja-JP" altLang="en-US" dirty="0" smtClean="0"/>
              <a:t>の数は多ければ多いほどよい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[</a:t>
            </a:r>
            <a:r>
              <a:rPr lang="en-US" altLang="ja-JP" dirty="0" smtClean="0"/>
              <a:t>Nistér06</a:t>
            </a:r>
            <a:r>
              <a:rPr lang="en-US" altLang="ja-JP" dirty="0" smtClean="0"/>
              <a:t>]</a:t>
            </a:r>
            <a:r>
              <a:rPr lang="ja-JP" altLang="en-US" dirty="0" smtClean="0"/>
              <a:t>では局所特徴量</a:t>
            </a:r>
            <a:r>
              <a:rPr lang="en-US" altLang="ja-JP" dirty="0" smtClean="0"/>
              <a:t>2</a:t>
            </a:r>
            <a:r>
              <a:rPr lang="ja-JP" altLang="en-US" dirty="0" smtClean="0"/>
              <a:t>～</a:t>
            </a:r>
            <a:r>
              <a:rPr lang="en-US" altLang="ja-JP" dirty="0" smtClean="0"/>
              <a:t>3</a:t>
            </a:r>
            <a:r>
              <a:rPr lang="ja-JP" altLang="en-US" dirty="0" smtClean="0"/>
              <a:t>個に対して</a:t>
            </a:r>
            <a:r>
              <a:rPr lang="en-US" altLang="ja-JP" dirty="0" smtClean="0"/>
              <a:t>1</a:t>
            </a:r>
            <a:r>
              <a:rPr lang="ja-JP" altLang="en-US" dirty="0" smtClean="0"/>
              <a:t>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究極は全部別物として</a:t>
            </a:r>
            <a:r>
              <a:rPr lang="ja-JP" altLang="en-US" dirty="0" smtClean="0"/>
              <a:t>保存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我々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場合</a:t>
            </a:r>
            <a:endParaRPr lang="en-US" altLang="ja-JP" dirty="0" smtClean="0"/>
          </a:p>
          <a:p>
            <a:r>
              <a:rPr kumimoji="1" lang="ja-JP" altLang="en-US" dirty="0" smtClean="0"/>
              <a:t>メモリ量・計算量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元の木阿弥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記憶に膨大なメモリ量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visual word</a:t>
            </a:r>
            <a:r>
              <a:rPr lang="ja-JP" altLang="en-US" dirty="0" smtClean="0"/>
              <a:t>との照合に膨大な計算量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別の方法が必要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量子化に工夫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スカラ量子化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次元ごとに量子化</a:t>
            </a:r>
            <a:endParaRPr kumimoji="1" lang="en-US" altLang="ja-JP" dirty="0" smtClean="0"/>
          </a:p>
          <a:p>
            <a:pPr lvl="1"/>
            <a:r>
              <a:rPr lang="en-US" altLang="ja-JP" i="1" dirty="0" smtClean="0"/>
              <a:t>k</a:t>
            </a:r>
            <a:r>
              <a:rPr lang="en-US" altLang="ja-JP" dirty="0" smtClean="0"/>
              <a:t> level /</a:t>
            </a:r>
            <a:r>
              <a:rPr lang="ja-JP" altLang="en-US" dirty="0" smtClean="0"/>
              <a:t> 次元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D</a:t>
            </a:r>
            <a:r>
              <a:rPr lang="en-US" altLang="ja-JP" dirty="0" smtClean="0"/>
              <a:t> </a:t>
            </a:r>
            <a:r>
              <a:rPr lang="ja-JP" altLang="en-US" dirty="0" smtClean="0"/>
              <a:t>次元 → </a:t>
            </a:r>
            <a:r>
              <a:rPr lang="en-US" altLang="ja-JP" i="1" dirty="0" err="1" smtClean="0"/>
              <a:t>k</a:t>
            </a:r>
            <a:r>
              <a:rPr lang="en-US" altLang="ja-JP" i="1" baseline="30000" dirty="0" err="1" smtClean="0"/>
              <a:t>D</a:t>
            </a:r>
            <a:r>
              <a:rPr lang="ja-JP" altLang="en-US" dirty="0" smtClean="0"/>
              <a:t>個の</a:t>
            </a:r>
            <a:r>
              <a:rPr lang="en-US" altLang="ja-JP" dirty="0" smtClean="0"/>
              <a:t>visual word</a:t>
            </a:r>
            <a:r>
              <a:rPr lang="ja-JP" altLang="en-US" dirty="0" smtClean="0"/>
              <a:t>を表現</a:t>
            </a:r>
            <a:endParaRPr lang="en-US" altLang="ja-JP" dirty="0" smtClean="0"/>
          </a:p>
          <a:p>
            <a:pPr lvl="2"/>
            <a:r>
              <a:rPr kumimoji="1" lang="en-US" altLang="ja-JP" i="1" dirty="0" smtClean="0"/>
              <a:t>k</a:t>
            </a:r>
            <a:r>
              <a:rPr kumimoji="1" lang="en-US" altLang="ja-JP" dirty="0" smtClean="0"/>
              <a:t>=4, </a:t>
            </a:r>
            <a:r>
              <a:rPr kumimoji="1" lang="en-US" altLang="ja-JP" i="1" dirty="0" smtClean="0"/>
              <a:t>D</a:t>
            </a:r>
            <a:r>
              <a:rPr kumimoji="1" lang="en-US" altLang="ja-JP" dirty="0" smtClean="0"/>
              <a:t>=36</a:t>
            </a:r>
            <a:r>
              <a:rPr kumimoji="1" lang="ja-JP" altLang="en-US" dirty="0" smtClean="0"/>
              <a:t>でも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21</a:t>
            </a:r>
          </a:p>
          <a:p>
            <a:pPr lvl="1"/>
            <a:r>
              <a:rPr lang="en-US" altLang="ja-JP" dirty="0" smtClean="0"/>
              <a:t>100</a:t>
            </a:r>
            <a:r>
              <a:rPr lang="ja-JP" altLang="en-US" dirty="0" smtClean="0"/>
              <a:t>万画像，</a:t>
            </a:r>
            <a:r>
              <a:rPr lang="en-US" altLang="ja-JP" dirty="0" smtClean="0"/>
              <a:t>26</a:t>
            </a:r>
            <a:r>
              <a:rPr lang="ja-JP" altLang="en-US" dirty="0" smtClean="0"/>
              <a:t>億個の局所特徴量の例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k=4 (2bit/</a:t>
            </a:r>
            <a:r>
              <a:rPr kumimoji="1" lang="ja-JP" altLang="en-US" dirty="0" smtClean="0"/>
              <a:t>次元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でも，認識率に差なし</a:t>
            </a:r>
            <a:endParaRPr kumimoji="1" lang="en-US" altLang="ja-JP" dirty="0" smtClean="0"/>
          </a:p>
          <a:p>
            <a:r>
              <a:rPr lang="ja-JP" altLang="en-US" dirty="0" smtClean="0"/>
              <a:t>メモリ量は圧縮可能</a:t>
            </a:r>
            <a:endParaRPr lang="en-US" altLang="ja-JP" dirty="0" smtClean="0"/>
          </a:p>
          <a:p>
            <a:r>
              <a:rPr lang="ja-JP" altLang="en-US" dirty="0" smtClean="0"/>
              <a:t>照合</a:t>
            </a:r>
            <a:r>
              <a:rPr lang="ja-JP" altLang="en-US" dirty="0" smtClean="0"/>
              <a:t>の計算量は依然として大きい</a:t>
            </a:r>
            <a:endParaRPr lang="en-US" altLang="ja-JP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物体認識</a:t>
            </a:r>
            <a:endParaRPr kumimoji="1"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aphicFrame>
        <p:nvGraphicFramePr>
          <p:cNvPr id="4" name="コンテンツ プレースホルダ 6"/>
          <p:cNvGraphicFramePr>
            <a:graphicFrameLocks/>
          </p:cNvGraphicFramePr>
          <p:nvPr/>
        </p:nvGraphicFramePr>
        <p:xfrm>
          <a:off x="457200" y="1647828"/>
          <a:ext cx="8229600" cy="3117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09602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 smtClean="0">
                          <a:solidFill>
                            <a:srgbClr val="FF0000"/>
                          </a:solidFill>
                        </a:rPr>
                        <a:t>一般</a:t>
                      </a:r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</a:rPr>
                        <a:t>物体認識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baseline="0" dirty="0" smtClean="0">
                          <a:solidFill>
                            <a:srgbClr val="FF0000"/>
                          </a:solidFill>
                        </a:rPr>
                        <a:t>特定</a:t>
                      </a:r>
                      <a:r>
                        <a:rPr kumimoji="1" lang="ja-JP" altLang="en-US" sz="2800" b="0" baseline="0" dirty="0" smtClean="0">
                          <a:solidFill>
                            <a:schemeClr val="tx1"/>
                          </a:solidFill>
                        </a:rPr>
                        <a:t>物体認識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認識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</a:tr>
              <a:tr h="889636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2800" dirty="0" smtClean="0"/>
                    </a:p>
                    <a:p>
                      <a:endParaRPr kumimoji="1" lang="en-US" altLang="ja-JP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応用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2800" dirty="0" smtClean="0"/>
                    </a:p>
                    <a:p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29058" y="5429264"/>
            <a:ext cx="4799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competitors: RFIDs, Barcodes</a:t>
            </a:r>
            <a:endParaRPr kumimoji="1" lang="ja-JP" altLang="en-US" sz="3200" dirty="0"/>
          </a:p>
        </p:txBody>
      </p:sp>
      <p:sp>
        <p:nvSpPr>
          <p:cNvPr id="6" name="下矢印 5"/>
          <p:cNvSpPr/>
          <p:nvPr/>
        </p:nvSpPr>
        <p:spPr>
          <a:xfrm>
            <a:off x="6715140" y="4681847"/>
            <a:ext cx="71438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14678" y="2857496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 car</a:t>
            </a:r>
            <a:endParaRPr lang="ja-JP" altLang="en-US" sz="28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000760" y="2857496"/>
            <a:ext cx="26432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the car</a:t>
            </a:r>
            <a:br>
              <a:rPr lang="en-US" altLang="ja-JP" sz="2800" dirty="0" smtClean="0"/>
            </a:br>
            <a:r>
              <a:rPr lang="en-US" altLang="ja-JP" sz="2400" dirty="0" smtClean="0"/>
              <a:t>(specific model X)</a:t>
            </a:r>
            <a:endParaRPr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14678" y="3857628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intelligent robot</a:t>
            </a:r>
          </a:p>
          <a:p>
            <a:r>
              <a:rPr lang="en-US" altLang="ja-JP" sz="2800" dirty="0" smtClean="0"/>
              <a:t>image tagging</a:t>
            </a:r>
            <a:endParaRPr lang="ja-JP" altLang="en-US" sz="2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0760" y="3857628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object IDs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4678" y="2357430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class (category)</a:t>
            </a:r>
            <a:endParaRPr lang="ja-JP" altLang="en-US" sz="28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00760" y="2357430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instance</a:t>
            </a:r>
            <a:endParaRPr lang="ja-JP" altLang="en-US" sz="28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中間的な量子化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Hamming Embedding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[Jegou2008]</a:t>
            </a:r>
          </a:p>
          <a:p>
            <a:pPr lvl="1"/>
            <a:r>
              <a:rPr kumimoji="1" lang="ja-JP" altLang="en-US" dirty="0" smtClean="0"/>
              <a:t>ベクトル量子化が基本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スカラ量子化で表現力を</a:t>
            </a:r>
            <a:r>
              <a:rPr kumimoji="1" lang="ja-JP" altLang="en-US" dirty="0" smtClean="0"/>
              <a:t>補う</a:t>
            </a:r>
            <a:endParaRPr kumimoji="1" lang="en-US" altLang="ja-JP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Hamming Embedding</a:t>
            </a:r>
            <a:endParaRPr kumimoji="1" lang="ja-JP" altLang="en-US" dirty="0"/>
          </a:p>
        </p:txBody>
      </p:sp>
      <p:sp>
        <p:nvSpPr>
          <p:cNvPr id="55" name="コンテンツ プレースホルダ 54"/>
          <p:cNvSpPr>
            <a:spLocks noGrp="1"/>
          </p:cNvSpPr>
          <p:nvPr>
            <p:ph sz="quarter" idx="1"/>
          </p:nvPr>
        </p:nvSpPr>
        <p:spPr>
          <a:xfrm>
            <a:off x="5000628" y="1785926"/>
            <a:ext cx="3886200" cy="300039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visual word</a:t>
            </a:r>
            <a:r>
              <a:rPr lang="ja-JP" altLang="en-US" dirty="0" smtClean="0"/>
              <a:t>の数は少なく抑える</a:t>
            </a:r>
            <a:endParaRPr lang="en-US" altLang="ja-JP" dirty="0" smtClean="0"/>
          </a:p>
          <a:p>
            <a:r>
              <a:rPr kumimoji="1" lang="ja-JP" altLang="en-US" dirty="0" smtClean="0"/>
              <a:t>不足する識別性を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スカラ量子化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binary signature</a:t>
            </a:r>
            <a:r>
              <a:rPr kumimoji="1"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により確保</a:t>
            </a:r>
            <a:endParaRPr kumimoji="1" lang="ja-JP" altLang="en-US" dirty="0"/>
          </a:p>
        </p:txBody>
      </p:sp>
      <p:sp>
        <p:nvSpPr>
          <p:cNvPr id="57" name="スライド番号プレースホルダ 5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513281" y="2857497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155827" y="3857629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1941645" y="264318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584587" y="3786191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227397" y="4857761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727595" y="4500571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 rot="10800000">
            <a:off x="727199" y="2643183"/>
            <a:ext cx="1143008" cy="785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 flipH="1" flipV="1">
            <a:off x="2155959" y="2214555"/>
            <a:ext cx="1285884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1870207" y="3000373"/>
            <a:ext cx="785818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rot="16200000" flipV="1">
            <a:off x="1513017" y="3786191"/>
            <a:ext cx="78581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5400000">
            <a:off x="762918" y="4250538"/>
            <a:ext cx="1214446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941645" y="4214819"/>
            <a:ext cx="107157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16200000" flipH="1">
            <a:off x="2548868" y="5107794"/>
            <a:ext cx="1214446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 flipH="1" flipV="1">
            <a:off x="2763182" y="3964786"/>
            <a:ext cx="928694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656025" y="3000373"/>
            <a:ext cx="785818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3441843" y="3571877"/>
            <a:ext cx="142876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グループ化 50"/>
          <p:cNvGrpSpPr/>
          <p:nvPr/>
        </p:nvGrpSpPr>
        <p:grpSpPr>
          <a:xfrm>
            <a:off x="1941645" y="3214687"/>
            <a:ext cx="1381759" cy="1318921"/>
            <a:chOff x="1941645" y="3214687"/>
            <a:chExt cx="1381759" cy="1318921"/>
          </a:xfrm>
        </p:grpSpPr>
        <p:cxnSp>
          <p:nvCxnSpPr>
            <p:cNvPr id="44" name="直線コネクタ 43"/>
            <p:cNvCxnSpPr/>
            <p:nvPr/>
          </p:nvCxnSpPr>
          <p:spPr>
            <a:xfrm>
              <a:off x="1941645" y="3786191"/>
              <a:ext cx="1285884" cy="35719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rot="5400000">
              <a:off x="2084521" y="3714753"/>
              <a:ext cx="1285884" cy="2857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2798901" y="3429001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00</a:t>
              </a:r>
              <a:endParaRPr kumimoji="1" lang="ja-JP" altLang="en-US" sz="24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155959" y="3214687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01</a:t>
              </a:r>
              <a:endParaRPr kumimoji="1" lang="ja-JP" altLang="en-US" sz="24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656025" y="4071943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10</a:t>
              </a:r>
              <a:endParaRPr kumimoji="1" lang="ja-JP" altLang="en-US" sz="24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084521" y="3857629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11</a:t>
              </a:r>
              <a:endParaRPr kumimoji="1" lang="ja-JP" altLang="en-US" sz="2400" dirty="0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285720" y="1643050"/>
            <a:ext cx="2032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visual word</a:t>
            </a:r>
            <a:endParaRPr kumimoji="1" lang="ja-JP" altLang="en-US" sz="3200" dirty="0"/>
          </a:p>
        </p:txBody>
      </p:sp>
      <p:cxnSp>
        <p:nvCxnSpPr>
          <p:cNvPr id="52" name="直線矢印コネクタ 51"/>
          <p:cNvCxnSpPr/>
          <p:nvPr/>
        </p:nvCxnSpPr>
        <p:spPr>
          <a:xfrm rot="16200000" flipH="1">
            <a:off x="1643042" y="2285992"/>
            <a:ext cx="428628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中間的な量子化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Hamming Embedding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[Jegou2008]</a:t>
            </a:r>
          </a:p>
          <a:p>
            <a:pPr lvl="1"/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ベクトル量子化が基本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スカラ量子化で表現力を補う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 smtClean="0"/>
              <a:t>Product </a:t>
            </a:r>
            <a:r>
              <a:rPr lang="ja-JP" altLang="en-US" dirty="0" smtClean="0"/>
              <a:t>量子化 </a:t>
            </a:r>
            <a:r>
              <a:rPr lang="en-US" altLang="ja-JP" dirty="0" smtClean="0"/>
              <a:t>[Jegou2009a]</a:t>
            </a:r>
          </a:p>
          <a:p>
            <a:pPr lvl="1"/>
            <a:r>
              <a:rPr kumimoji="1" lang="ja-JP" altLang="en-US" dirty="0" smtClean="0"/>
              <a:t>スカラ量子化が基本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部分的にベクトル量子化を導入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Product </a:t>
            </a:r>
            <a:r>
              <a:rPr kumimoji="1" lang="ja-JP" altLang="en-US" dirty="0" smtClean="0"/>
              <a:t>量子化</a:t>
            </a:r>
            <a:endParaRPr kumimoji="1" lang="ja-JP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graphicFrame>
        <p:nvGraphicFramePr>
          <p:cNvPr id="4" name="コンテンツ プレースホルダ 3"/>
          <p:cNvGraphicFramePr>
            <a:graphicFrameLocks noChangeAspect="1"/>
          </p:cNvGraphicFramePr>
          <p:nvPr>
            <p:ph sz="quarter" idx="1"/>
          </p:nvPr>
        </p:nvGraphicFramePr>
        <p:xfrm>
          <a:off x="401644" y="2895897"/>
          <a:ext cx="5099050" cy="519112"/>
        </p:xfrm>
        <a:graphic>
          <a:graphicData uri="http://schemas.openxmlformats.org/presentationml/2006/ole">
            <p:oleObj spid="_x0000_s3074" name="数式" r:id="rId4" imgW="2120760" imgH="21564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715008" y="2714620"/>
            <a:ext cx="2182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各々</a:t>
            </a:r>
            <a:r>
              <a:rPr kumimoji="1" lang="en-US" altLang="ja-JP" sz="2400" i="1" dirty="0" smtClean="0"/>
              <a:t>k</a:t>
            </a:r>
            <a:r>
              <a:rPr kumimoji="1" lang="en-US" altLang="ja-JP" sz="2400" baseline="30000" dirty="0" smtClean="0"/>
              <a:t>*</a:t>
            </a:r>
            <a:r>
              <a:rPr kumimoji="1" lang="ja-JP" altLang="en-US" sz="2400" dirty="0" smtClean="0"/>
              <a:t>レベルに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ベクトル</a:t>
            </a:r>
            <a:r>
              <a:rPr lang="ja-JP" altLang="en-US" sz="2400" dirty="0"/>
              <a:t>量子化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5008" y="1857364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D’</a:t>
            </a:r>
            <a:r>
              <a:rPr kumimoji="1" lang="ja-JP" altLang="en-US" sz="2400" dirty="0" smtClean="0"/>
              <a:t>次元の部分ベクトル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86446" y="4026763"/>
            <a:ext cx="3094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/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’</a:t>
            </a:r>
            <a:r>
              <a:rPr kumimoji="1" lang="ja-JP" altLang="en-US" sz="2400" dirty="0" smtClean="0"/>
              <a:t>次元のベクトル；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(k*)</a:t>
            </a:r>
            <a:r>
              <a:rPr kumimoji="1" lang="en-US" altLang="ja-JP" sz="2400" baseline="30000" dirty="0" smtClean="0"/>
              <a:t>D/D’</a:t>
            </a:r>
            <a:r>
              <a:rPr kumimoji="1" lang="ja-JP" altLang="en-US" sz="2400" dirty="0" smtClean="0"/>
              <a:t>個の</a:t>
            </a:r>
            <a:r>
              <a:rPr kumimoji="1" lang="en-US" altLang="ja-JP" sz="2400" dirty="0" smtClean="0"/>
              <a:t>visual word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6786578" y="2357430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6786578" y="3669573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5958" y="2895897"/>
            <a:ext cx="1785950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544784" y="2895897"/>
            <a:ext cx="1785950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616486" y="2895897"/>
            <a:ext cx="642942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87396" y="3681715"/>
            <a:ext cx="1714512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401776" y="3681715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D’</a:t>
            </a:r>
            <a:endParaRPr kumimoji="1" lang="ja-JP" altLang="en-US" sz="2400" i="1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544784" y="3681715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217180" y="3681715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D’</a:t>
            </a:r>
            <a:endParaRPr kumimoji="1" lang="ja-JP" altLang="en-US" sz="2400" i="1" dirty="0"/>
          </a:p>
        </p:txBody>
      </p:sp>
      <p:sp>
        <p:nvSpPr>
          <p:cNvPr id="27" name="右中かっこ 26"/>
          <p:cNvSpPr/>
          <p:nvPr/>
        </p:nvSpPr>
        <p:spPr>
          <a:xfrm rot="16200000">
            <a:off x="2866255" y="800618"/>
            <a:ext cx="357190" cy="3714776"/>
          </a:xfrm>
          <a:prstGeom prst="rightBrace">
            <a:avLst>
              <a:gd name="adj1" fmla="val 5574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71736" y="1857364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/>
              <a:t>D</a:t>
            </a:r>
            <a:r>
              <a:rPr lang="en-US" altLang="ja-JP" sz="2400" dirty="0"/>
              <a:t>/</a:t>
            </a:r>
            <a:r>
              <a:rPr lang="en-US" altLang="ja-JP" sz="2400" i="1" dirty="0"/>
              <a:t>D</a:t>
            </a:r>
            <a:r>
              <a:rPr lang="en-US" altLang="ja-JP" sz="2400" dirty="0" smtClean="0"/>
              <a:t>’</a:t>
            </a:r>
            <a:r>
              <a:rPr lang="ja-JP" altLang="en-US" sz="2400" dirty="0" smtClean="0"/>
              <a:t>個</a:t>
            </a:r>
            <a:endParaRPr kumimoji="1" lang="ja-JP" altLang="en-US" sz="2400" dirty="0"/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21" grpId="0"/>
      <p:bldP spid="24" grpId="0"/>
      <p:bldP spid="27" grpId="0" animBg="1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Soft Assignment</a:t>
            </a:r>
            <a:endParaRPr kumimoji="1" lang="ja-JP" altLang="en-US" dirty="0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643174" y="442913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286116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286248" y="435769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857752" y="307181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143108" y="250030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295508" y="521495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857620" y="557214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714744" y="400050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596" y="1714488"/>
            <a:ext cx="180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visual word</a:t>
            </a:r>
            <a:endParaRPr kumimoji="1" lang="ja-JP" altLang="en-US" sz="2800" dirty="0"/>
          </a:p>
        </p:txBody>
      </p:sp>
      <p:cxnSp>
        <p:nvCxnSpPr>
          <p:cNvPr id="14" name="直線矢印コネクタ 13"/>
          <p:cNvCxnSpPr>
            <a:stCxn id="12" idx="2"/>
          </p:cNvCxnSpPr>
          <p:nvPr/>
        </p:nvCxnSpPr>
        <p:spPr>
          <a:xfrm rot="16200000" flipH="1">
            <a:off x="1534248" y="2034322"/>
            <a:ext cx="262598" cy="6693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571868" y="1785926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クエリの</a:t>
            </a:r>
            <a:endParaRPr kumimoji="1" lang="en-US" altLang="ja-JP" sz="2800" dirty="0" smtClean="0"/>
          </a:p>
          <a:p>
            <a:r>
              <a:rPr lang="ja-JP" altLang="en-US" sz="2800" dirty="0"/>
              <a:t>局所特徴量</a:t>
            </a:r>
            <a:endParaRPr kumimoji="1" lang="ja-JP" altLang="en-US" sz="2800" dirty="0"/>
          </a:p>
        </p:txBody>
      </p:sp>
      <p:cxnSp>
        <p:nvCxnSpPr>
          <p:cNvPr id="17" name="直線矢印コネクタ 16"/>
          <p:cNvCxnSpPr/>
          <p:nvPr/>
        </p:nvCxnSpPr>
        <p:spPr>
          <a:xfrm rot="5400000">
            <a:off x="3571868" y="3071810"/>
            <a:ext cx="1071570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2786050" y="3550952"/>
            <a:ext cx="1500198" cy="949618"/>
            <a:chOff x="2786050" y="3550952"/>
            <a:chExt cx="1500198" cy="949618"/>
          </a:xfrm>
        </p:grpSpPr>
        <p:cxnSp>
          <p:nvCxnSpPr>
            <p:cNvPr id="19" name="直線コネクタ 18"/>
            <p:cNvCxnSpPr>
              <a:stCxn id="5" idx="5"/>
              <a:endCxn id="11" idx="1"/>
            </p:cNvCxnSpPr>
            <p:nvPr/>
          </p:nvCxnSpPr>
          <p:spPr>
            <a:xfrm rot="16200000" flipH="1">
              <a:off x="3336630" y="3622390"/>
              <a:ext cx="470476" cy="3276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endCxn id="6" idx="2"/>
            </p:cNvCxnSpPr>
            <p:nvPr/>
          </p:nvCxnSpPr>
          <p:spPr>
            <a:xfrm>
              <a:off x="3857620" y="4071942"/>
              <a:ext cx="428628" cy="35719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4" idx="6"/>
              <a:endCxn id="11" idx="3"/>
            </p:cNvCxnSpPr>
            <p:nvPr/>
          </p:nvCxnSpPr>
          <p:spPr>
            <a:xfrm flipV="1">
              <a:off x="2786050" y="4122456"/>
              <a:ext cx="949618" cy="37811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5357818" y="3643314"/>
            <a:ext cx="3100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最近傍ではなく，</a:t>
            </a:r>
            <a:endParaRPr lang="en-US" altLang="ja-JP" sz="3200" dirty="0" smtClean="0"/>
          </a:p>
          <a:p>
            <a:r>
              <a:rPr lang="en-US" altLang="ja-JP" sz="3200" i="1" dirty="0" smtClean="0"/>
              <a:t>k</a:t>
            </a:r>
            <a:r>
              <a:rPr lang="ja-JP" altLang="en-US" sz="3200" dirty="0" smtClean="0"/>
              <a:t>近傍で表現</a:t>
            </a:r>
            <a:endParaRPr kumimoji="1" lang="ja-JP" altLang="en-US" sz="32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一件落着？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具体例で考える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局所特徴量：</a:t>
            </a:r>
            <a:r>
              <a:rPr lang="en-US" altLang="ja-JP" dirty="0" smtClean="0"/>
              <a:t>36</a:t>
            </a:r>
            <a:r>
              <a:rPr lang="ja-JP" altLang="en-US" dirty="0" smtClean="0"/>
              <a:t>次元，</a:t>
            </a:r>
            <a:r>
              <a:rPr lang="en-US" altLang="ja-JP" dirty="0" smtClean="0"/>
              <a:t>1,000/</a:t>
            </a:r>
            <a:r>
              <a:rPr lang="ja-JP" altLang="en-US" dirty="0" smtClean="0"/>
              <a:t>画像，</a:t>
            </a:r>
            <a:r>
              <a:rPr lang="en-US" altLang="ja-JP" dirty="0" smtClean="0"/>
              <a:t>100</a:t>
            </a:r>
            <a:r>
              <a:rPr lang="ja-JP" altLang="en-US" dirty="0" smtClean="0"/>
              <a:t>万画像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1</a:t>
            </a:r>
            <a:r>
              <a:rPr lang="ja-JP" altLang="en-US" dirty="0" smtClean="0"/>
              <a:t>千</a:t>
            </a:r>
            <a:r>
              <a:rPr kumimoji="1" lang="en-US" altLang="ja-JP" dirty="0" smtClean="0"/>
              <a:t>visual word</a:t>
            </a:r>
          </a:p>
          <a:p>
            <a:pPr lvl="2"/>
            <a:r>
              <a:rPr lang="ja-JP" altLang="en-US" dirty="0" smtClean="0"/>
              <a:t>メモリ： </a:t>
            </a:r>
            <a:r>
              <a:rPr lang="en-US" altLang="ja-JP" dirty="0" smtClean="0"/>
              <a:t>visual word</a:t>
            </a:r>
            <a:r>
              <a:rPr lang="ja-JP" altLang="en-US" dirty="0" smtClean="0"/>
              <a:t>　</a:t>
            </a:r>
            <a:r>
              <a:rPr lang="en-US" altLang="ja-JP" dirty="0" smtClean="0"/>
              <a:t>72KB, BOF</a:t>
            </a:r>
            <a:r>
              <a:rPr lang="ja-JP" altLang="en-US" dirty="0" smtClean="0"/>
              <a:t>表現 </a:t>
            </a:r>
            <a:r>
              <a:rPr lang="en-US" altLang="ja-JP" dirty="0" smtClean="0"/>
              <a:t>2GB</a:t>
            </a:r>
          </a:p>
          <a:p>
            <a:pPr lvl="2"/>
            <a:r>
              <a:rPr kumimoji="1" lang="ja-JP" altLang="en-US" dirty="0" smtClean="0"/>
              <a:t>照合：　</a:t>
            </a:r>
            <a:r>
              <a:rPr kumimoji="1" lang="en-US" altLang="ja-JP" dirty="0" smtClean="0"/>
              <a:t>visual word  0.26s, BOF</a:t>
            </a:r>
            <a:r>
              <a:rPr kumimoji="1" lang="ja-JP" altLang="en-US" dirty="0" smtClean="0"/>
              <a:t>表現</a:t>
            </a:r>
            <a:r>
              <a:rPr kumimoji="1" lang="en-US" altLang="ja-JP" dirty="0" smtClean="0"/>
              <a:t>: 7s</a:t>
            </a:r>
          </a:p>
          <a:p>
            <a:pPr lvl="1"/>
            <a:r>
              <a:rPr lang="en-US" altLang="ja-JP" dirty="0" smtClean="0"/>
              <a:t>100</a:t>
            </a:r>
            <a:r>
              <a:rPr lang="ja-JP" altLang="en-US" dirty="0" smtClean="0"/>
              <a:t>万 </a:t>
            </a:r>
            <a:r>
              <a:rPr lang="en-US" altLang="ja-JP" dirty="0" smtClean="0"/>
              <a:t>visual word</a:t>
            </a:r>
          </a:p>
          <a:p>
            <a:pPr lvl="2"/>
            <a:r>
              <a:rPr kumimoji="1" lang="ja-JP" altLang="en-US" dirty="0" smtClean="0"/>
              <a:t>メモリ： </a:t>
            </a:r>
            <a:r>
              <a:rPr kumimoji="1" lang="en-US" altLang="ja-JP" dirty="0" smtClean="0"/>
              <a:t>visual word 72MB, BOF</a:t>
            </a:r>
            <a:r>
              <a:rPr kumimoji="1" lang="ja-JP" altLang="en-US" dirty="0" smtClean="0"/>
              <a:t>表現 </a:t>
            </a:r>
            <a:r>
              <a:rPr kumimoji="1" lang="en-US" altLang="ja-JP" dirty="0" smtClean="0"/>
              <a:t>2TB</a:t>
            </a:r>
          </a:p>
          <a:p>
            <a:pPr lvl="2"/>
            <a:r>
              <a:rPr lang="ja-JP" altLang="en-US" dirty="0" smtClean="0"/>
              <a:t>照合： </a:t>
            </a:r>
            <a:r>
              <a:rPr lang="en-US" altLang="ja-JP" dirty="0" smtClean="0"/>
              <a:t>visual word 260s, BOF</a:t>
            </a:r>
            <a:r>
              <a:rPr lang="ja-JP" altLang="en-US" dirty="0" smtClean="0"/>
              <a:t>表現： </a:t>
            </a:r>
            <a:r>
              <a:rPr lang="en-US" altLang="ja-JP" dirty="0" smtClean="0"/>
              <a:t>7,000s = 2</a:t>
            </a:r>
            <a:r>
              <a:rPr lang="ja-JP" altLang="en-US" dirty="0" smtClean="0"/>
              <a:t>時間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億 </a:t>
            </a:r>
            <a:r>
              <a:rPr lang="en-US" altLang="ja-JP" dirty="0" smtClean="0"/>
              <a:t>visual word</a:t>
            </a:r>
          </a:p>
          <a:p>
            <a:pPr lvl="2"/>
            <a:r>
              <a:rPr kumimoji="1" lang="ja-JP" altLang="en-US" dirty="0" smtClean="0"/>
              <a:t>メモリ： </a:t>
            </a:r>
            <a:r>
              <a:rPr kumimoji="1" lang="en-US" altLang="ja-JP" dirty="0" smtClean="0"/>
              <a:t>visual word  72GB, BOF</a:t>
            </a:r>
            <a:r>
              <a:rPr kumimoji="1" lang="ja-JP" altLang="en-US" dirty="0" smtClean="0"/>
              <a:t>表現</a:t>
            </a:r>
            <a:r>
              <a:rPr kumimoji="1" lang="en-US" altLang="ja-JP" dirty="0" smtClean="0"/>
              <a:t>2PB</a:t>
            </a:r>
          </a:p>
          <a:p>
            <a:pPr lvl="2"/>
            <a:r>
              <a:rPr lang="ja-JP" altLang="en-US" dirty="0" smtClean="0"/>
              <a:t>照合：　</a:t>
            </a:r>
            <a:r>
              <a:rPr lang="en-US" altLang="ja-JP" dirty="0" smtClean="0"/>
              <a:t>visual word 260,000s=3</a:t>
            </a:r>
            <a:r>
              <a:rPr lang="ja-JP" altLang="en-US" dirty="0" smtClean="0"/>
              <a:t>日</a:t>
            </a:r>
            <a:r>
              <a:rPr lang="en-US" altLang="ja-JP" dirty="0" smtClean="0"/>
              <a:t>, BOF</a:t>
            </a:r>
            <a:r>
              <a:rPr lang="ja-JP" altLang="en-US" dirty="0" smtClean="0"/>
              <a:t>表現： </a:t>
            </a:r>
            <a:r>
              <a:rPr lang="en-US" altLang="ja-JP" dirty="0" smtClean="0"/>
              <a:t>7,000,000s = 81</a:t>
            </a:r>
            <a:r>
              <a:rPr lang="ja-JP" altLang="en-US" dirty="0" smtClean="0"/>
              <a:t>日</a:t>
            </a:r>
            <a:endParaRPr kumimoji="1" lang="en-US" altLang="ja-JP" dirty="0" smtClean="0"/>
          </a:p>
          <a:p>
            <a:r>
              <a:rPr lang="ja-JP" altLang="en-US" dirty="0" smtClean="0"/>
              <a:t>問題あり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BOF</a:t>
            </a:r>
            <a:r>
              <a:rPr lang="ja-JP" altLang="en-US" dirty="0" smtClean="0"/>
              <a:t>表現の記録：膨大なメモリ量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BOF</a:t>
            </a:r>
            <a:r>
              <a:rPr kumimoji="1" lang="ja-JP" altLang="en-US" dirty="0" smtClean="0"/>
              <a:t>表現の照合：膨大な計算時間</a:t>
            </a:r>
            <a:endParaRPr kumimoji="1"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一件落着？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sz="quarter" idx="1"/>
          </p:nvPr>
        </p:nvGraphicFramePr>
        <p:xfrm>
          <a:off x="214283" y="2483715"/>
          <a:ext cx="3929090" cy="304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コンテンツ プレースホルダ 4"/>
          <p:cNvGraphicFramePr>
            <a:graphicFrameLocks/>
          </p:cNvGraphicFramePr>
          <p:nvPr/>
        </p:nvGraphicFramePr>
        <p:xfrm>
          <a:off x="4572000" y="2669441"/>
          <a:ext cx="4102101" cy="282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5572132" y="238368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処理時間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8662" y="2383689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メモリ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14744" y="245512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BOF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15338" y="252656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BOF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14744" y="324094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VW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15338" y="295519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VW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85918" y="5396227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visual word</a:t>
            </a:r>
            <a:r>
              <a:rPr lang="ja-JP" altLang="en-US" dirty="0" smtClean="0"/>
              <a:t>数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57950" y="5396227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visual word</a:t>
            </a:r>
            <a:r>
              <a:rPr kumimoji="1" lang="ja-JP" altLang="en-US" dirty="0" smtClean="0"/>
              <a:t>数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14876" y="232439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[ms</a:t>
            </a:r>
            <a:r>
              <a:rPr lang="en-US" altLang="ja-JP" sz="2400" dirty="0" smtClean="0"/>
              <a:t>]</a:t>
            </a:r>
            <a:endParaRPr kumimoji="1" lang="en-US" altLang="ja-JP" sz="24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4641" y="424107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1MB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4641" y="366957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1GB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1585" y="3169507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1TB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7158" y="266944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1PB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5937" y="474114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1KB</a:t>
            </a:r>
            <a:endParaRPr kumimoji="1" lang="ja-JP" altLang="en-US" dirty="0"/>
          </a:p>
        </p:txBody>
      </p:sp>
      <p:sp>
        <p:nvSpPr>
          <p:cNvPr id="34" name="コンテンツ プレースホルダ 2"/>
          <p:cNvSpPr txBox="1">
            <a:spLocks/>
          </p:cNvSpPr>
          <p:nvPr/>
        </p:nvSpPr>
        <p:spPr>
          <a:xfrm>
            <a:off x="1214414" y="1500174"/>
            <a:ext cx="6643734" cy="78581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ja-JP" altLang="en-US" sz="2400" dirty="0"/>
              <a:t>局所特徴量：</a:t>
            </a:r>
            <a:r>
              <a:rPr lang="en-US" altLang="ja-JP" sz="2400" dirty="0"/>
              <a:t>36</a:t>
            </a:r>
            <a:r>
              <a:rPr lang="ja-JP" altLang="en-US" sz="2400" dirty="0"/>
              <a:t>次元，</a:t>
            </a:r>
            <a:r>
              <a:rPr lang="en-US" altLang="ja-JP" sz="2400" dirty="0"/>
              <a:t>1,000/</a:t>
            </a:r>
            <a:r>
              <a:rPr lang="ja-JP" altLang="en-US" sz="2400" dirty="0" smtClean="0"/>
              <a:t>画像</a:t>
            </a:r>
            <a:endParaRPr lang="en-US" altLang="ja-JP" sz="2400" dirty="0" smtClean="0"/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ja-JP" sz="2400" dirty="0" smtClean="0"/>
              <a:t>DB:100</a:t>
            </a:r>
            <a:r>
              <a:rPr lang="ja-JP" altLang="en-US" sz="2400" dirty="0"/>
              <a:t>万画像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57422" y="5967731"/>
            <a:ext cx="401103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BOF</a:t>
            </a:r>
            <a:r>
              <a:rPr kumimoji="1" lang="ja-JP" altLang="en-US" sz="2400" dirty="0" smtClean="0"/>
              <a:t>表現の記憶と照合が問題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5" grpId="0">
        <p:bldAsOne/>
      </p:bldGraphic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処理の流れ</a:t>
            </a:r>
            <a:endParaRPr kumimoji="1" lang="ja-JP" altLang="en-US" dirty="0"/>
          </a:p>
        </p:txBody>
      </p:sp>
      <p:sp>
        <p:nvSpPr>
          <p:cNvPr id="85" name="スライド番号プレースホルダ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5000628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 rot="16200000">
            <a:off x="1248347" y="2752125"/>
            <a:ext cx="192882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特徴抽出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97050" y="2071679"/>
            <a:ext cx="807282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照合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36564" y="2071677"/>
            <a:ext cx="85725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検証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28596" y="1928802"/>
            <a:ext cx="100013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クエリ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画像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718844" y="2000240"/>
            <a:ext cx="92872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出力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16200000">
            <a:off x="3537935" y="2823564"/>
            <a:ext cx="192882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画像表現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75380" y="2928935"/>
            <a:ext cx="98224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word</a:t>
            </a:r>
          </a:p>
          <a:p>
            <a:pPr algn="ctr"/>
            <a:r>
              <a:rPr kumimoji="1" lang="ja-JP" altLang="en-US" dirty="0" err="1" smtClean="0">
                <a:solidFill>
                  <a:schemeClr val="tx1"/>
                </a:solidFill>
              </a:rPr>
              <a:t>の抽</a:t>
            </a:r>
            <a:r>
              <a:rPr kumimoji="1" lang="ja-JP" altLang="en-US" dirty="0" smtClean="0">
                <a:solidFill>
                  <a:schemeClr val="tx1"/>
                </a:solidFill>
              </a:rPr>
              <a:t>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フローチャート : 磁気ディスク 26"/>
          <p:cNvSpPr/>
          <p:nvPr/>
        </p:nvSpPr>
        <p:spPr>
          <a:xfrm>
            <a:off x="3000364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words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グループ化 33"/>
          <p:cNvGrpSpPr/>
          <p:nvPr/>
        </p:nvGrpSpPr>
        <p:grpSpPr>
          <a:xfrm>
            <a:off x="357158" y="3143248"/>
            <a:ext cx="1143008" cy="785818"/>
            <a:chOff x="357158" y="4143380"/>
            <a:chExt cx="1285884" cy="785818"/>
          </a:xfrm>
        </p:grpSpPr>
        <p:sp>
          <p:nvSpPr>
            <p:cNvPr id="14" name="角丸四角形 13"/>
            <p:cNvSpPr/>
            <p:nvPr/>
          </p:nvSpPr>
          <p:spPr>
            <a:xfrm>
              <a:off x="500034" y="4143380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428596" y="4214818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357158" y="4286256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直線矢印コネクタ 35"/>
          <p:cNvCxnSpPr/>
          <p:nvPr/>
        </p:nvCxnSpPr>
        <p:spPr>
          <a:xfrm>
            <a:off x="1571604" y="3500438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446720" y="3498850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857620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714876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696984" y="2285993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004332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1571604" y="2284404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446720" y="2285992"/>
            <a:ext cx="18395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>
            <a:off x="2982537" y="4536290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カギ線コネクタ 67"/>
          <p:cNvCxnSpPr>
            <a:endCxn id="21" idx="1"/>
          </p:cNvCxnSpPr>
          <p:nvPr/>
        </p:nvCxnSpPr>
        <p:spPr>
          <a:xfrm rot="5400000" flipH="1" flipV="1">
            <a:off x="3751356" y="4106769"/>
            <a:ext cx="857256" cy="644728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rot="5400000">
            <a:off x="5072066" y="4429133"/>
            <a:ext cx="572298" cy="7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143504" y="3286125"/>
            <a:ext cx="857256" cy="7858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索引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付け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81" name="カギ線コネクタ 80"/>
          <p:cNvCxnSpPr>
            <a:endCxn id="7" idx="2"/>
          </p:cNvCxnSpPr>
          <p:nvPr/>
        </p:nvCxnSpPr>
        <p:spPr>
          <a:xfrm rot="16200000" flipV="1">
            <a:off x="4729157" y="3368270"/>
            <a:ext cx="2289587" cy="546517"/>
          </a:xfrm>
          <a:prstGeom prst="bentConnector3">
            <a:avLst>
              <a:gd name="adj1" fmla="val 79953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7286644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索引付け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解決策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転置インデックス</a:t>
            </a:r>
            <a:endParaRPr kumimoji="1" lang="en-US" altLang="ja-JP" dirty="0" smtClean="0"/>
          </a:p>
          <a:p>
            <a:r>
              <a:rPr lang="en-US" altLang="ja-JP" dirty="0" smtClean="0"/>
              <a:t>BOF</a:t>
            </a:r>
            <a:r>
              <a:rPr lang="ja-JP" altLang="en-US" dirty="0" smtClean="0"/>
              <a:t>表現のベクトルは極めてスパース</a:t>
            </a:r>
            <a:endParaRPr lang="en-US" altLang="ja-JP" dirty="0" smtClean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非ゼロ要素</a:t>
            </a:r>
            <a:r>
              <a:rPr lang="ja-JP" altLang="en-US" dirty="0" smtClean="0"/>
              <a:t>のみ</a:t>
            </a:r>
            <a:r>
              <a:rPr kumimoji="1" lang="ja-JP" altLang="en-US" dirty="0" smtClean="0"/>
              <a:t>記録→メモリ量解決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照合を容易にするため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転置</a:t>
            </a:r>
            <a:r>
              <a:rPr lang="ja-JP" altLang="en-US" dirty="0" smtClean="0"/>
              <a:t>→計算量</a:t>
            </a:r>
            <a:r>
              <a:rPr lang="ja-JP" altLang="en-US" dirty="0" smtClean="0"/>
              <a:t>解決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43636" y="1714488"/>
            <a:ext cx="24625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先人に学ぶ</a:t>
            </a:r>
            <a:endParaRPr kumimoji="1" lang="ja-JP" altLang="en-US" sz="36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転置インデックス</a:t>
            </a:r>
            <a:endParaRPr kumimoji="1" lang="ja-JP" altLang="en-US" dirty="0"/>
          </a:p>
        </p:txBody>
      </p:sp>
      <p:sp>
        <p:nvSpPr>
          <p:cNvPr id="51" name="スライド番号プレースホルダ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87976" y="2877346"/>
            <a:ext cx="361731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</a:t>
            </a:r>
          </a:p>
          <a:p>
            <a:endParaRPr lang="en-US" altLang="ja-JP" sz="1000" dirty="0" smtClean="0"/>
          </a:p>
          <a:p>
            <a:r>
              <a:rPr kumimoji="1"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2</a:t>
            </a:r>
          </a:p>
          <a:p>
            <a:endParaRPr kumimoji="1" lang="en-US" altLang="ja-JP" sz="1000" dirty="0" smtClean="0"/>
          </a:p>
          <a:p>
            <a:r>
              <a:rPr kumimoji="1"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1</a:t>
            </a:r>
            <a:endParaRPr kumimoji="1" lang="en-US" altLang="ja-JP" sz="2400" dirty="0" smtClean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07879" y="2224479"/>
            <a:ext cx="494192" cy="48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w</a:t>
            </a:r>
            <a:r>
              <a:rPr kumimoji="1" lang="en-US" altLang="ja-JP" sz="2400" baseline="-25000" dirty="0" smtClean="0"/>
              <a:t>1</a:t>
            </a:r>
            <a:endParaRPr kumimoji="1" lang="ja-JP" altLang="en-US" sz="2400" baseline="-250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683817" y="2224479"/>
            <a:ext cx="494192" cy="48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endParaRPr kumimoji="1" lang="ja-JP" altLang="en-US" sz="2400" baseline="-250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54211" y="2861123"/>
            <a:ext cx="441862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1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2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3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4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5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6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63914" y="2877346"/>
            <a:ext cx="361731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</a:t>
            </a:r>
          </a:p>
          <a:p>
            <a:endParaRPr lang="en-US" altLang="ja-JP" sz="1000" dirty="0" smtClean="0"/>
          </a:p>
          <a:p>
            <a:r>
              <a:rPr kumimoji="1" lang="en-US" altLang="ja-JP" sz="2400" dirty="0" smtClean="0"/>
              <a:t>3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1</a:t>
            </a:r>
          </a:p>
          <a:p>
            <a:endParaRPr kumimoji="1" lang="en-US" altLang="ja-JP" sz="1000" dirty="0" smtClean="0"/>
          </a:p>
          <a:p>
            <a:r>
              <a:rPr kumimoji="1" lang="en-US" altLang="ja-JP" sz="2400" dirty="0" smtClean="0"/>
              <a:t>1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  <a:endParaRPr kumimoji="1" lang="en-US" altLang="ja-JP" sz="2400" dirty="0" smtClean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205631" y="2757983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205631" y="5861877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681569" y="5861877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681569" y="2757983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endParaRPr kumimoji="1" lang="ja-JP" altLang="en-US" sz="24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58682" y="1571612"/>
            <a:ext cx="817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DB</a:t>
            </a:r>
          </a:p>
          <a:p>
            <a:pPr algn="ctr"/>
            <a:r>
              <a:rPr kumimoji="1" lang="en-US" altLang="ja-JP" sz="2000" dirty="0" smtClean="0"/>
              <a:t>image</a:t>
            </a:r>
            <a:endParaRPr kumimoji="1" lang="ja-JP" altLang="en-US" sz="20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044632" y="2214554"/>
            <a:ext cx="494192" cy="48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w</a:t>
            </a:r>
            <a:r>
              <a:rPr kumimoji="1" lang="en-US" altLang="ja-JP" sz="2400" baseline="-25000" dirty="0" smtClean="0"/>
              <a:t>1</a:t>
            </a:r>
            <a:endParaRPr kumimoji="1" lang="ja-JP" altLang="en-US" sz="2400" baseline="-25000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4973194" y="2700625"/>
            <a:ext cx="670376" cy="3190304"/>
            <a:chOff x="4973194" y="2700625"/>
            <a:chExt cx="670376" cy="3190304"/>
          </a:xfrm>
        </p:grpSpPr>
        <p:cxnSp>
          <p:nvCxnSpPr>
            <p:cNvPr id="96" name="直線コネクタ 95"/>
            <p:cNvCxnSpPr>
              <a:stCxn id="95" idx="2"/>
              <a:endCxn id="98" idx="2"/>
            </p:cNvCxnSpPr>
            <p:nvPr/>
          </p:nvCxnSpPr>
          <p:spPr>
            <a:xfrm rot="16200000" flipH="1">
              <a:off x="3704904" y="4287450"/>
              <a:ext cx="3190303" cy="1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テキスト ボックス 96"/>
            <p:cNvSpPr txBox="1"/>
            <p:nvPr/>
          </p:nvSpPr>
          <p:spPr>
            <a:xfrm>
              <a:off x="4973194" y="4500570"/>
              <a:ext cx="6703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v</a:t>
              </a:r>
              <a:r>
                <a:rPr kumimoji="1" lang="en-US" altLang="ja-JP" sz="2400" baseline="-25000" dirty="0" smtClean="0"/>
                <a:t>4</a:t>
              </a:r>
              <a:r>
                <a:rPr kumimoji="1" lang="en-US" altLang="ja-JP" sz="2400" dirty="0" smtClean="0"/>
                <a:t>:2</a:t>
              </a:r>
              <a:endParaRPr kumimoji="1" lang="ja-JP" altLang="en-US" sz="2400" dirty="0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4973194" y="5429264"/>
              <a:ext cx="6703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v</a:t>
              </a:r>
              <a:r>
                <a:rPr kumimoji="1" lang="en-US" altLang="ja-JP" sz="2400" baseline="-25000" dirty="0" smtClean="0"/>
                <a:t>6</a:t>
              </a:r>
              <a:r>
                <a:rPr kumimoji="1" lang="en-US" altLang="ja-JP" sz="2400" dirty="0" smtClean="0"/>
                <a:t>:1</a:t>
              </a:r>
              <a:endParaRPr kumimoji="1" lang="ja-JP" altLang="en-US" sz="2400" dirty="0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4973194" y="2857496"/>
              <a:ext cx="6703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/>
                <a:t>v</a:t>
              </a:r>
              <a:r>
                <a:rPr lang="en-US" altLang="ja-JP" sz="2400" baseline="-25000" dirty="0"/>
                <a:t>1</a:t>
              </a:r>
              <a:r>
                <a:rPr lang="en-US" altLang="ja-JP" sz="2400" dirty="0"/>
                <a:t>:1</a:t>
              </a:r>
              <a:endParaRPr lang="ja-JP" altLang="en-US" sz="2400" dirty="0"/>
            </a:p>
          </p:txBody>
        </p:sp>
      </p:grpSp>
      <p:sp>
        <p:nvSpPr>
          <p:cNvPr id="100" name="テキスト ボックス 99"/>
          <p:cNvSpPr txBox="1"/>
          <p:nvPr/>
        </p:nvSpPr>
        <p:spPr>
          <a:xfrm>
            <a:off x="5973326" y="2214554"/>
            <a:ext cx="494192" cy="48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endParaRPr kumimoji="1" lang="ja-JP" altLang="en-US" sz="2400" baseline="-25000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5901888" y="2700625"/>
            <a:ext cx="670376" cy="2761676"/>
            <a:chOff x="5901888" y="2700625"/>
            <a:chExt cx="670376" cy="2761676"/>
          </a:xfrm>
        </p:grpSpPr>
        <p:cxnSp>
          <p:nvCxnSpPr>
            <p:cNvPr id="105" name="直線コネクタ 104"/>
            <p:cNvCxnSpPr>
              <a:stCxn id="100" idx="2"/>
              <a:endCxn id="104" idx="2"/>
            </p:cNvCxnSpPr>
            <p:nvPr/>
          </p:nvCxnSpPr>
          <p:spPr>
            <a:xfrm rot="16200000" flipH="1">
              <a:off x="4847912" y="4073136"/>
              <a:ext cx="2761675" cy="1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/>
            <p:cNvSpPr txBox="1"/>
            <p:nvPr/>
          </p:nvSpPr>
          <p:spPr>
            <a:xfrm>
              <a:off x="5901888" y="2857496"/>
              <a:ext cx="6703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smtClean="0"/>
                <a:t>v</a:t>
              </a:r>
              <a:r>
                <a:rPr lang="en-US" altLang="ja-JP" sz="2400" baseline="-25000" dirty="0" smtClean="0"/>
                <a:t>1</a:t>
              </a:r>
              <a:r>
                <a:rPr lang="en-US" altLang="ja-JP" sz="2400" dirty="0" smtClean="0"/>
                <a:t>:2</a:t>
              </a:r>
              <a:endParaRPr lang="ja-JP" altLang="en-US" sz="2400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5901888" y="3357562"/>
              <a:ext cx="6703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smtClean="0"/>
                <a:t>v</a:t>
              </a:r>
              <a:r>
                <a:rPr lang="en-US" altLang="ja-JP" sz="2400" baseline="-25000" dirty="0" smtClean="0"/>
                <a:t>2</a:t>
              </a:r>
              <a:r>
                <a:rPr lang="en-US" altLang="ja-JP" sz="2400" dirty="0" smtClean="0"/>
                <a:t>:3</a:t>
              </a:r>
              <a:endParaRPr lang="ja-JP" altLang="en-US" sz="2400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5901888" y="4467533"/>
              <a:ext cx="6703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v</a:t>
              </a:r>
              <a:r>
                <a:rPr kumimoji="1" lang="en-US" altLang="ja-JP" sz="2400" baseline="-25000" dirty="0" smtClean="0"/>
                <a:t>4</a:t>
              </a:r>
              <a:r>
                <a:rPr kumimoji="1" lang="en-US" altLang="ja-JP" sz="2400" dirty="0" smtClean="0"/>
                <a:t>:1</a:t>
              </a:r>
              <a:endParaRPr kumimoji="1" lang="ja-JP" altLang="en-US" sz="2400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5901888" y="5000636"/>
              <a:ext cx="6703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v</a:t>
              </a:r>
              <a:r>
                <a:rPr kumimoji="1" lang="en-US" altLang="ja-JP" sz="2400" baseline="-25000" dirty="0" smtClean="0"/>
                <a:t>5</a:t>
              </a:r>
              <a:r>
                <a:rPr kumimoji="1" lang="en-US" altLang="ja-JP" sz="2400" dirty="0" smtClean="0"/>
                <a:t>:1</a:t>
              </a:r>
              <a:endParaRPr kumimoji="1" lang="ja-JP" altLang="en-US" sz="2400" dirty="0"/>
            </a:p>
          </p:txBody>
        </p:sp>
      </p:grpSp>
      <p:sp>
        <p:nvSpPr>
          <p:cNvPr id="108" name="テキスト ボックス 107"/>
          <p:cNvSpPr txBox="1"/>
          <p:nvPr/>
        </p:nvSpPr>
        <p:spPr>
          <a:xfrm>
            <a:off x="6715140" y="1857364"/>
            <a:ext cx="192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非ゼロ要素</a:t>
            </a:r>
            <a:endParaRPr lang="en-US" altLang="ja-JP" sz="2800" dirty="0" smtClean="0"/>
          </a:p>
          <a:p>
            <a:r>
              <a:rPr lang="ja-JP" altLang="en-US" sz="2800" dirty="0" smtClean="0"/>
              <a:t>のみ記録</a:t>
            </a:r>
            <a:endParaRPr kumimoji="1" lang="ja-JP" altLang="en-US" sz="2800" dirty="0"/>
          </a:p>
        </p:txBody>
      </p:sp>
      <p:sp>
        <p:nvSpPr>
          <p:cNvPr id="26" name="角丸四角形吹き出し 25"/>
          <p:cNvSpPr/>
          <p:nvPr/>
        </p:nvSpPr>
        <p:spPr>
          <a:xfrm>
            <a:off x="214282" y="2857496"/>
            <a:ext cx="1714512" cy="857256"/>
          </a:xfrm>
          <a:prstGeom prst="wedgeRoundRectCallout">
            <a:avLst>
              <a:gd name="adj1" fmla="val 85722"/>
              <a:gd name="adj2" fmla="val -20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visual word</a:t>
            </a:r>
            <a:endParaRPr kumimoji="1" lang="ja-JP" altLang="en-US" sz="2400" dirty="0"/>
          </a:p>
        </p:txBody>
      </p:sp>
      <p:sp>
        <p:nvSpPr>
          <p:cNvPr id="30" name="角丸四角形吹き出し 29"/>
          <p:cNvSpPr/>
          <p:nvPr/>
        </p:nvSpPr>
        <p:spPr>
          <a:xfrm>
            <a:off x="285720" y="1643050"/>
            <a:ext cx="1714512" cy="857256"/>
          </a:xfrm>
          <a:prstGeom prst="wedgeRoundRectCallout">
            <a:avLst>
              <a:gd name="adj1" fmla="val 120642"/>
              <a:gd name="adj2" fmla="val 98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BOF</a:t>
            </a:r>
            <a:r>
              <a:rPr kumimoji="1" lang="ja-JP" altLang="en-US" sz="2400" dirty="0" smtClean="0"/>
              <a:t>表現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08" grpId="0"/>
      <p:bldP spid="26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適用例：カタログショッピング</a:t>
            </a:r>
            <a:endParaRPr lang="ja-JP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pSp>
        <p:nvGrpSpPr>
          <p:cNvPr id="2" name="グループ化 15"/>
          <p:cNvGrpSpPr/>
          <p:nvPr/>
        </p:nvGrpSpPr>
        <p:grpSpPr>
          <a:xfrm>
            <a:off x="353094" y="4076700"/>
            <a:ext cx="2320532" cy="2447925"/>
            <a:chOff x="353094" y="4076700"/>
            <a:chExt cx="2320532" cy="2447925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294916" name="Freeform 4"/>
            <p:cNvSpPr>
              <a:spLocks/>
            </p:cNvSpPr>
            <p:nvPr/>
          </p:nvSpPr>
          <p:spPr bwMode="auto">
            <a:xfrm rot="4764886" flipH="1" flipV="1">
              <a:off x="341357" y="4220135"/>
              <a:ext cx="806026" cy="782552"/>
            </a:xfrm>
            <a:custGeom>
              <a:avLst/>
              <a:gdLst/>
              <a:ahLst/>
              <a:cxnLst>
                <a:cxn ang="0">
                  <a:pos x="0" y="703"/>
                </a:cxn>
                <a:cxn ang="0">
                  <a:pos x="24" y="637"/>
                </a:cxn>
                <a:cxn ang="0">
                  <a:pos x="102" y="632"/>
                </a:cxn>
                <a:cxn ang="0">
                  <a:pos x="198" y="612"/>
                </a:cxn>
                <a:cxn ang="0">
                  <a:pos x="286" y="585"/>
                </a:cxn>
                <a:cxn ang="0">
                  <a:pos x="377" y="538"/>
                </a:cxn>
                <a:cxn ang="0">
                  <a:pos x="429" y="481"/>
                </a:cxn>
                <a:cxn ang="0">
                  <a:pos x="543" y="406"/>
                </a:cxn>
                <a:cxn ang="0">
                  <a:pos x="663" y="299"/>
                </a:cxn>
                <a:cxn ang="0">
                  <a:pos x="735" y="170"/>
                </a:cxn>
                <a:cxn ang="0">
                  <a:pos x="785" y="112"/>
                </a:cxn>
                <a:cxn ang="0">
                  <a:pos x="840" y="39"/>
                </a:cxn>
                <a:cxn ang="0">
                  <a:pos x="928" y="16"/>
                </a:cxn>
                <a:cxn ang="0">
                  <a:pos x="1019" y="0"/>
                </a:cxn>
                <a:cxn ang="0">
                  <a:pos x="1071" y="27"/>
                </a:cxn>
                <a:cxn ang="0">
                  <a:pos x="1068" y="76"/>
                </a:cxn>
                <a:cxn ang="0">
                  <a:pos x="1032" y="170"/>
                </a:cxn>
                <a:cxn ang="0">
                  <a:pos x="940" y="178"/>
                </a:cxn>
                <a:cxn ang="0">
                  <a:pos x="892" y="143"/>
                </a:cxn>
                <a:cxn ang="0">
                  <a:pos x="857" y="147"/>
                </a:cxn>
                <a:cxn ang="0">
                  <a:pos x="798" y="230"/>
                </a:cxn>
                <a:cxn ang="0">
                  <a:pos x="738" y="338"/>
                </a:cxn>
                <a:cxn ang="0">
                  <a:pos x="655" y="409"/>
                </a:cxn>
                <a:cxn ang="0">
                  <a:pos x="520" y="529"/>
                </a:cxn>
                <a:cxn ang="0">
                  <a:pos x="424" y="661"/>
                </a:cxn>
                <a:cxn ang="0">
                  <a:pos x="273" y="728"/>
                </a:cxn>
                <a:cxn ang="0">
                  <a:pos x="190" y="764"/>
                </a:cxn>
                <a:cxn ang="0">
                  <a:pos x="55" y="780"/>
                </a:cxn>
                <a:cxn ang="0">
                  <a:pos x="0" y="703"/>
                </a:cxn>
              </a:cxnLst>
              <a:rect l="0" t="0" r="r" b="b"/>
              <a:pathLst>
                <a:path w="1071" h="780">
                  <a:moveTo>
                    <a:pt x="0" y="703"/>
                  </a:moveTo>
                  <a:lnTo>
                    <a:pt x="24" y="637"/>
                  </a:lnTo>
                  <a:lnTo>
                    <a:pt x="102" y="632"/>
                  </a:lnTo>
                  <a:lnTo>
                    <a:pt x="198" y="612"/>
                  </a:lnTo>
                  <a:lnTo>
                    <a:pt x="286" y="585"/>
                  </a:lnTo>
                  <a:lnTo>
                    <a:pt x="377" y="538"/>
                  </a:lnTo>
                  <a:lnTo>
                    <a:pt x="429" y="481"/>
                  </a:lnTo>
                  <a:lnTo>
                    <a:pt x="543" y="406"/>
                  </a:lnTo>
                  <a:lnTo>
                    <a:pt x="663" y="299"/>
                  </a:lnTo>
                  <a:lnTo>
                    <a:pt x="735" y="170"/>
                  </a:lnTo>
                  <a:lnTo>
                    <a:pt x="785" y="112"/>
                  </a:lnTo>
                  <a:lnTo>
                    <a:pt x="840" y="39"/>
                  </a:lnTo>
                  <a:lnTo>
                    <a:pt x="928" y="16"/>
                  </a:lnTo>
                  <a:lnTo>
                    <a:pt x="1019" y="0"/>
                  </a:lnTo>
                  <a:lnTo>
                    <a:pt x="1071" y="27"/>
                  </a:lnTo>
                  <a:lnTo>
                    <a:pt x="1068" y="76"/>
                  </a:lnTo>
                  <a:lnTo>
                    <a:pt x="1032" y="170"/>
                  </a:lnTo>
                  <a:lnTo>
                    <a:pt x="940" y="178"/>
                  </a:lnTo>
                  <a:lnTo>
                    <a:pt x="892" y="143"/>
                  </a:lnTo>
                  <a:lnTo>
                    <a:pt x="857" y="147"/>
                  </a:lnTo>
                  <a:lnTo>
                    <a:pt x="798" y="230"/>
                  </a:lnTo>
                  <a:lnTo>
                    <a:pt x="738" y="338"/>
                  </a:lnTo>
                  <a:lnTo>
                    <a:pt x="655" y="409"/>
                  </a:lnTo>
                  <a:lnTo>
                    <a:pt x="520" y="529"/>
                  </a:lnTo>
                  <a:lnTo>
                    <a:pt x="424" y="661"/>
                  </a:lnTo>
                  <a:lnTo>
                    <a:pt x="273" y="728"/>
                  </a:lnTo>
                  <a:lnTo>
                    <a:pt x="190" y="764"/>
                  </a:lnTo>
                  <a:lnTo>
                    <a:pt x="55" y="78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4918" name="Freeform 6"/>
            <p:cNvSpPr>
              <a:spLocks/>
            </p:cNvSpPr>
            <p:nvPr/>
          </p:nvSpPr>
          <p:spPr bwMode="auto">
            <a:xfrm>
              <a:off x="933553" y="4076700"/>
              <a:ext cx="572207" cy="528092"/>
            </a:xfrm>
            <a:custGeom>
              <a:avLst/>
              <a:gdLst/>
              <a:ahLst/>
              <a:cxnLst>
                <a:cxn ang="0">
                  <a:pos x="419" y="249"/>
                </a:cxn>
                <a:cxn ang="0">
                  <a:pos x="396" y="169"/>
                </a:cxn>
                <a:cxn ang="0">
                  <a:pos x="356" y="96"/>
                </a:cxn>
                <a:cxn ang="0">
                  <a:pos x="312" y="49"/>
                </a:cxn>
                <a:cxn ang="0">
                  <a:pos x="252" y="12"/>
                </a:cxn>
                <a:cxn ang="0">
                  <a:pos x="204" y="0"/>
                </a:cxn>
                <a:cxn ang="0">
                  <a:pos x="144" y="0"/>
                </a:cxn>
                <a:cxn ang="0">
                  <a:pos x="84" y="20"/>
                </a:cxn>
                <a:cxn ang="0">
                  <a:pos x="35" y="57"/>
                </a:cxn>
                <a:cxn ang="0">
                  <a:pos x="11" y="121"/>
                </a:cxn>
                <a:cxn ang="0">
                  <a:pos x="0" y="213"/>
                </a:cxn>
                <a:cxn ang="0">
                  <a:pos x="24" y="337"/>
                </a:cxn>
                <a:cxn ang="0">
                  <a:pos x="60" y="429"/>
                </a:cxn>
                <a:cxn ang="0">
                  <a:pos x="107" y="490"/>
                </a:cxn>
                <a:cxn ang="0">
                  <a:pos x="156" y="529"/>
                </a:cxn>
                <a:cxn ang="0">
                  <a:pos x="224" y="561"/>
                </a:cxn>
                <a:cxn ang="0">
                  <a:pos x="296" y="577"/>
                </a:cxn>
                <a:cxn ang="0">
                  <a:pos x="361" y="566"/>
                </a:cxn>
                <a:cxn ang="0">
                  <a:pos x="416" y="542"/>
                </a:cxn>
                <a:cxn ang="0">
                  <a:pos x="452" y="465"/>
                </a:cxn>
                <a:cxn ang="0">
                  <a:pos x="456" y="394"/>
                </a:cxn>
                <a:cxn ang="0">
                  <a:pos x="452" y="334"/>
                </a:cxn>
                <a:cxn ang="0">
                  <a:pos x="443" y="309"/>
                </a:cxn>
                <a:cxn ang="0">
                  <a:pos x="548" y="334"/>
                </a:cxn>
                <a:cxn ang="0">
                  <a:pos x="613" y="337"/>
                </a:cxn>
                <a:cxn ang="0">
                  <a:pos x="624" y="296"/>
                </a:cxn>
                <a:cxn ang="0">
                  <a:pos x="608" y="252"/>
                </a:cxn>
                <a:cxn ang="0">
                  <a:pos x="548" y="260"/>
                </a:cxn>
                <a:cxn ang="0">
                  <a:pos x="456" y="265"/>
                </a:cxn>
                <a:cxn ang="0">
                  <a:pos x="419" y="249"/>
                </a:cxn>
              </a:cxnLst>
              <a:rect l="0" t="0" r="r" b="b"/>
              <a:pathLst>
                <a:path w="624" h="577">
                  <a:moveTo>
                    <a:pt x="419" y="249"/>
                  </a:moveTo>
                  <a:lnTo>
                    <a:pt x="396" y="169"/>
                  </a:lnTo>
                  <a:lnTo>
                    <a:pt x="356" y="96"/>
                  </a:lnTo>
                  <a:lnTo>
                    <a:pt x="312" y="49"/>
                  </a:lnTo>
                  <a:lnTo>
                    <a:pt x="252" y="12"/>
                  </a:lnTo>
                  <a:lnTo>
                    <a:pt x="204" y="0"/>
                  </a:lnTo>
                  <a:lnTo>
                    <a:pt x="144" y="0"/>
                  </a:lnTo>
                  <a:lnTo>
                    <a:pt x="84" y="20"/>
                  </a:lnTo>
                  <a:lnTo>
                    <a:pt x="35" y="57"/>
                  </a:lnTo>
                  <a:lnTo>
                    <a:pt x="11" y="121"/>
                  </a:lnTo>
                  <a:lnTo>
                    <a:pt x="0" y="213"/>
                  </a:lnTo>
                  <a:lnTo>
                    <a:pt x="24" y="337"/>
                  </a:lnTo>
                  <a:lnTo>
                    <a:pt x="60" y="429"/>
                  </a:lnTo>
                  <a:lnTo>
                    <a:pt x="107" y="490"/>
                  </a:lnTo>
                  <a:lnTo>
                    <a:pt x="156" y="529"/>
                  </a:lnTo>
                  <a:lnTo>
                    <a:pt x="224" y="561"/>
                  </a:lnTo>
                  <a:lnTo>
                    <a:pt x="296" y="577"/>
                  </a:lnTo>
                  <a:lnTo>
                    <a:pt x="361" y="566"/>
                  </a:lnTo>
                  <a:lnTo>
                    <a:pt x="416" y="542"/>
                  </a:lnTo>
                  <a:lnTo>
                    <a:pt x="452" y="465"/>
                  </a:lnTo>
                  <a:lnTo>
                    <a:pt x="456" y="394"/>
                  </a:lnTo>
                  <a:lnTo>
                    <a:pt x="452" y="334"/>
                  </a:lnTo>
                  <a:lnTo>
                    <a:pt x="443" y="309"/>
                  </a:lnTo>
                  <a:lnTo>
                    <a:pt x="548" y="334"/>
                  </a:lnTo>
                  <a:lnTo>
                    <a:pt x="613" y="337"/>
                  </a:lnTo>
                  <a:lnTo>
                    <a:pt x="624" y="296"/>
                  </a:lnTo>
                  <a:lnTo>
                    <a:pt x="608" y="252"/>
                  </a:lnTo>
                  <a:lnTo>
                    <a:pt x="548" y="260"/>
                  </a:lnTo>
                  <a:lnTo>
                    <a:pt x="456" y="265"/>
                  </a:lnTo>
                  <a:lnTo>
                    <a:pt x="419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4919" name="Freeform 7"/>
            <p:cNvSpPr>
              <a:spLocks/>
            </p:cNvSpPr>
            <p:nvPr/>
          </p:nvSpPr>
          <p:spPr bwMode="auto">
            <a:xfrm>
              <a:off x="1137127" y="4689140"/>
              <a:ext cx="465836" cy="83431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89" y="0"/>
                </a:cxn>
                <a:cxn ang="0">
                  <a:pos x="243" y="0"/>
                </a:cxn>
                <a:cxn ang="0">
                  <a:pos x="311" y="24"/>
                </a:cxn>
                <a:cxn ang="0">
                  <a:pos x="347" y="60"/>
                </a:cxn>
                <a:cxn ang="0">
                  <a:pos x="395" y="115"/>
                </a:cxn>
                <a:cxn ang="0">
                  <a:pos x="431" y="179"/>
                </a:cxn>
                <a:cxn ang="0">
                  <a:pos x="459" y="267"/>
                </a:cxn>
                <a:cxn ang="0">
                  <a:pos x="491" y="361"/>
                </a:cxn>
                <a:cxn ang="0">
                  <a:pos x="508" y="484"/>
                </a:cxn>
                <a:cxn ang="0">
                  <a:pos x="508" y="603"/>
                </a:cxn>
                <a:cxn ang="0">
                  <a:pos x="496" y="718"/>
                </a:cxn>
                <a:cxn ang="0">
                  <a:pos x="459" y="813"/>
                </a:cxn>
                <a:cxn ang="0">
                  <a:pos x="420" y="862"/>
                </a:cxn>
                <a:cxn ang="0">
                  <a:pos x="363" y="901"/>
                </a:cxn>
                <a:cxn ang="0">
                  <a:pos x="298" y="909"/>
                </a:cxn>
                <a:cxn ang="0">
                  <a:pos x="226" y="897"/>
                </a:cxn>
                <a:cxn ang="0">
                  <a:pos x="158" y="873"/>
                </a:cxn>
                <a:cxn ang="0">
                  <a:pos x="117" y="837"/>
                </a:cxn>
                <a:cxn ang="0">
                  <a:pos x="93" y="766"/>
                </a:cxn>
                <a:cxn ang="0">
                  <a:pos x="74" y="718"/>
                </a:cxn>
                <a:cxn ang="0">
                  <a:pos x="82" y="658"/>
                </a:cxn>
                <a:cxn ang="0">
                  <a:pos x="93" y="587"/>
                </a:cxn>
                <a:cxn ang="0">
                  <a:pos x="109" y="515"/>
                </a:cxn>
                <a:cxn ang="0">
                  <a:pos x="121" y="457"/>
                </a:cxn>
                <a:cxn ang="0">
                  <a:pos x="104" y="401"/>
                </a:cxn>
                <a:cxn ang="0">
                  <a:pos x="74" y="341"/>
                </a:cxn>
                <a:cxn ang="0">
                  <a:pos x="33" y="281"/>
                </a:cxn>
                <a:cxn ang="0">
                  <a:pos x="0" y="198"/>
                </a:cxn>
                <a:cxn ang="0">
                  <a:pos x="0" y="102"/>
                </a:cxn>
                <a:cxn ang="0">
                  <a:pos x="33" y="47"/>
                </a:cxn>
                <a:cxn ang="0">
                  <a:pos x="74" y="8"/>
                </a:cxn>
                <a:cxn ang="0">
                  <a:pos x="117" y="0"/>
                </a:cxn>
              </a:cxnLst>
              <a:rect l="0" t="0" r="r" b="b"/>
              <a:pathLst>
                <a:path w="508" h="909">
                  <a:moveTo>
                    <a:pt x="117" y="0"/>
                  </a:moveTo>
                  <a:lnTo>
                    <a:pt x="189" y="0"/>
                  </a:lnTo>
                  <a:lnTo>
                    <a:pt x="243" y="0"/>
                  </a:lnTo>
                  <a:lnTo>
                    <a:pt x="311" y="24"/>
                  </a:lnTo>
                  <a:lnTo>
                    <a:pt x="347" y="60"/>
                  </a:lnTo>
                  <a:lnTo>
                    <a:pt x="395" y="115"/>
                  </a:lnTo>
                  <a:lnTo>
                    <a:pt x="431" y="179"/>
                  </a:lnTo>
                  <a:lnTo>
                    <a:pt x="459" y="267"/>
                  </a:lnTo>
                  <a:lnTo>
                    <a:pt x="491" y="361"/>
                  </a:lnTo>
                  <a:lnTo>
                    <a:pt x="508" y="484"/>
                  </a:lnTo>
                  <a:lnTo>
                    <a:pt x="508" y="603"/>
                  </a:lnTo>
                  <a:lnTo>
                    <a:pt x="496" y="718"/>
                  </a:lnTo>
                  <a:lnTo>
                    <a:pt x="459" y="813"/>
                  </a:lnTo>
                  <a:lnTo>
                    <a:pt x="420" y="862"/>
                  </a:lnTo>
                  <a:lnTo>
                    <a:pt x="363" y="901"/>
                  </a:lnTo>
                  <a:lnTo>
                    <a:pt x="298" y="909"/>
                  </a:lnTo>
                  <a:lnTo>
                    <a:pt x="226" y="897"/>
                  </a:lnTo>
                  <a:lnTo>
                    <a:pt x="158" y="873"/>
                  </a:lnTo>
                  <a:lnTo>
                    <a:pt x="117" y="837"/>
                  </a:lnTo>
                  <a:lnTo>
                    <a:pt x="93" y="766"/>
                  </a:lnTo>
                  <a:lnTo>
                    <a:pt x="74" y="718"/>
                  </a:lnTo>
                  <a:lnTo>
                    <a:pt x="82" y="658"/>
                  </a:lnTo>
                  <a:lnTo>
                    <a:pt x="93" y="587"/>
                  </a:lnTo>
                  <a:lnTo>
                    <a:pt x="109" y="515"/>
                  </a:lnTo>
                  <a:lnTo>
                    <a:pt x="121" y="457"/>
                  </a:lnTo>
                  <a:lnTo>
                    <a:pt x="104" y="401"/>
                  </a:lnTo>
                  <a:lnTo>
                    <a:pt x="74" y="341"/>
                  </a:lnTo>
                  <a:lnTo>
                    <a:pt x="33" y="281"/>
                  </a:lnTo>
                  <a:lnTo>
                    <a:pt x="0" y="198"/>
                  </a:lnTo>
                  <a:lnTo>
                    <a:pt x="0" y="102"/>
                  </a:lnTo>
                  <a:lnTo>
                    <a:pt x="33" y="47"/>
                  </a:lnTo>
                  <a:lnTo>
                    <a:pt x="74" y="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4920" name="Freeform 8"/>
            <p:cNvSpPr>
              <a:spLocks/>
            </p:cNvSpPr>
            <p:nvPr/>
          </p:nvSpPr>
          <p:spPr bwMode="auto">
            <a:xfrm rot="19262989">
              <a:off x="1478563" y="4368135"/>
              <a:ext cx="713425" cy="638111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47" y="107"/>
                </a:cxn>
                <a:cxn ang="0">
                  <a:pos x="115" y="132"/>
                </a:cxn>
                <a:cxn ang="0">
                  <a:pos x="200" y="208"/>
                </a:cxn>
                <a:cxn ang="0">
                  <a:pos x="271" y="354"/>
                </a:cxn>
                <a:cxn ang="0">
                  <a:pos x="359" y="466"/>
                </a:cxn>
                <a:cxn ang="0">
                  <a:pos x="417" y="535"/>
                </a:cxn>
                <a:cxn ang="0">
                  <a:pos x="522" y="571"/>
                </a:cxn>
                <a:cxn ang="0">
                  <a:pos x="562" y="571"/>
                </a:cxn>
                <a:cxn ang="0">
                  <a:pos x="574" y="475"/>
                </a:cxn>
                <a:cxn ang="0">
                  <a:pos x="570" y="283"/>
                </a:cxn>
                <a:cxn ang="0">
                  <a:pos x="549" y="167"/>
                </a:cxn>
                <a:cxn ang="0">
                  <a:pos x="538" y="60"/>
                </a:cxn>
                <a:cxn ang="0">
                  <a:pos x="562" y="0"/>
                </a:cxn>
                <a:cxn ang="0">
                  <a:pos x="629" y="0"/>
                </a:cxn>
                <a:cxn ang="0">
                  <a:pos x="642" y="71"/>
                </a:cxn>
                <a:cxn ang="0">
                  <a:pos x="598" y="143"/>
                </a:cxn>
                <a:cxn ang="0">
                  <a:pos x="629" y="192"/>
                </a:cxn>
                <a:cxn ang="0">
                  <a:pos x="689" y="195"/>
                </a:cxn>
                <a:cxn ang="0">
                  <a:pos x="736" y="208"/>
                </a:cxn>
                <a:cxn ang="0">
                  <a:pos x="761" y="239"/>
                </a:cxn>
                <a:cxn ang="0">
                  <a:pos x="777" y="310"/>
                </a:cxn>
                <a:cxn ang="0">
                  <a:pos x="736" y="335"/>
                </a:cxn>
                <a:cxn ang="0">
                  <a:pos x="700" y="332"/>
                </a:cxn>
                <a:cxn ang="0">
                  <a:pos x="678" y="288"/>
                </a:cxn>
                <a:cxn ang="0">
                  <a:pos x="621" y="288"/>
                </a:cxn>
                <a:cxn ang="0">
                  <a:pos x="617" y="332"/>
                </a:cxn>
                <a:cxn ang="0">
                  <a:pos x="645" y="502"/>
                </a:cxn>
                <a:cxn ang="0">
                  <a:pos x="642" y="618"/>
                </a:cxn>
                <a:cxn ang="0">
                  <a:pos x="606" y="694"/>
                </a:cxn>
                <a:cxn ang="0">
                  <a:pos x="522" y="694"/>
                </a:cxn>
                <a:cxn ang="0">
                  <a:pos x="382" y="631"/>
                </a:cxn>
                <a:cxn ang="0">
                  <a:pos x="263" y="546"/>
                </a:cxn>
                <a:cxn ang="0">
                  <a:pos x="164" y="450"/>
                </a:cxn>
                <a:cxn ang="0">
                  <a:pos x="83" y="354"/>
                </a:cxn>
                <a:cxn ang="0">
                  <a:pos x="11" y="263"/>
                </a:cxn>
                <a:cxn ang="0">
                  <a:pos x="0" y="167"/>
                </a:cxn>
              </a:cxnLst>
              <a:rect l="0" t="0" r="r" b="b"/>
              <a:pathLst>
                <a:path w="777" h="694">
                  <a:moveTo>
                    <a:pt x="0" y="167"/>
                  </a:moveTo>
                  <a:lnTo>
                    <a:pt x="47" y="107"/>
                  </a:lnTo>
                  <a:lnTo>
                    <a:pt x="115" y="132"/>
                  </a:lnTo>
                  <a:lnTo>
                    <a:pt x="200" y="208"/>
                  </a:lnTo>
                  <a:lnTo>
                    <a:pt x="271" y="354"/>
                  </a:lnTo>
                  <a:lnTo>
                    <a:pt x="359" y="466"/>
                  </a:lnTo>
                  <a:lnTo>
                    <a:pt x="417" y="535"/>
                  </a:lnTo>
                  <a:lnTo>
                    <a:pt x="522" y="571"/>
                  </a:lnTo>
                  <a:lnTo>
                    <a:pt x="562" y="571"/>
                  </a:lnTo>
                  <a:lnTo>
                    <a:pt x="574" y="475"/>
                  </a:lnTo>
                  <a:lnTo>
                    <a:pt x="570" y="283"/>
                  </a:lnTo>
                  <a:lnTo>
                    <a:pt x="549" y="167"/>
                  </a:lnTo>
                  <a:lnTo>
                    <a:pt x="538" y="60"/>
                  </a:lnTo>
                  <a:lnTo>
                    <a:pt x="562" y="0"/>
                  </a:lnTo>
                  <a:lnTo>
                    <a:pt x="629" y="0"/>
                  </a:lnTo>
                  <a:lnTo>
                    <a:pt x="642" y="71"/>
                  </a:lnTo>
                  <a:lnTo>
                    <a:pt x="598" y="143"/>
                  </a:lnTo>
                  <a:lnTo>
                    <a:pt x="629" y="192"/>
                  </a:lnTo>
                  <a:lnTo>
                    <a:pt x="689" y="195"/>
                  </a:lnTo>
                  <a:lnTo>
                    <a:pt x="736" y="208"/>
                  </a:lnTo>
                  <a:lnTo>
                    <a:pt x="761" y="239"/>
                  </a:lnTo>
                  <a:lnTo>
                    <a:pt x="777" y="310"/>
                  </a:lnTo>
                  <a:lnTo>
                    <a:pt x="736" y="335"/>
                  </a:lnTo>
                  <a:lnTo>
                    <a:pt x="700" y="332"/>
                  </a:lnTo>
                  <a:lnTo>
                    <a:pt x="678" y="288"/>
                  </a:lnTo>
                  <a:lnTo>
                    <a:pt x="621" y="288"/>
                  </a:lnTo>
                  <a:lnTo>
                    <a:pt x="617" y="332"/>
                  </a:lnTo>
                  <a:lnTo>
                    <a:pt x="645" y="502"/>
                  </a:lnTo>
                  <a:lnTo>
                    <a:pt x="642" y="618"/>
                  </a:lnTo>
                  <a:lnTo>
                    <a:pt x="606" y="694"/>
                  </a:lnTo>
                  <a:lnTo>
                    <a:pt x="522" y="694"/>
                  </a:lnTo>
                  <a:lnTo>
                    <a:pt x="382" y="631"/>
                  </a:lnTo>
                  <a:lnTo>
                    <a:pt x="263" y="546"/>
                  </a:lnTo>
                  <a:lnTo>
                    <a:pt x="164" y="450"/>
                  </a:lnTo>
                  <a:lnTo>
                    <a:pt x="83" y="354"/>
                  </a:lnTo>
                  <a:lnTo>
                    <a:pt x="11" y="263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4921" name="Freeform 9"/>
            <p:cNvSpPr>
              <a:spLocks/>
            </p:cNvSpPr>
            <p:nvPr/>
          </p:nvSpPr>
          <p:spPr bwMode="auto">
            <a:xfrm rot="18024916">
              <a:off x="1901612" y="5026663"/>
              <a:ext cx="495180" cy="1048849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56" y="60"/>
                </a:cxn>
                <a:cxn ang="0">
                  <a:pos x="205" y="155"/>
                </a:cxn>
                <a:cxn ang="0">
                  <a:pos x="241" y="262"/>
                </a:cxn>
                <a:cxn ang="0">
                  <a:pos x="269" y="419"/>
                </a:cxn>
                <a:cxn ang="0">
                  <a:pos x="269" y="535"/>
                </a:cxn>
                <a:cxn ang="0">
                  <a:pos x="244" y="689"/>
                </a:cxn>
                <a:cxn ang="0">
                  <a:pos x="197" y="819"/>
                </a:cxn>
                <a:cxn ang="0">
                  <a:pos x="197" y="938"/>
                </a:cxn>
                <a:cxn ang="0">
                  <a:pos x="217" y="998"/>
                </a:cxn>
                <a:cxn ang="0">
                  <a:pos x="252" y="998"/>
                </a:cxn>
                <a:cxn ang="0">
                  <a:pos x="326" y="990"/>
                </a:cxn>
                <a:cxn ang="0">
                  <a:pos x="421" y="1010"/>
                </a:cxn>
                <a:cxn ang="0">
                  <a:pos x="506" y="1050"/>
                </a:cxn>
                <a:cxn ang="0">
                  <a:pos x="534" y="1070"/>
                </a:cxn>
                <a:cxn ang="0">
                  <a:pos x="542" y="1105"/>
                </a:cxn>
                <a:cxn ang="0">
                  <a:pos x="473" y="1141"/>
                </a:cxn>
                <a:cxn ang="0">
                  <a:pos x="421" y="1144"/>
                </a:cxn>
                <a:cxn ang="0">
                  <a:pos x="378" y="1120"/>
                </a:cxn>
                <a:cxn ang="0">
                  <a:pos x="304" y="1073"/>
                </a:cxn>
                <a:cxn ang="0">
                  <a:pos x="221" y="1070"/>
                </a:cxn>
                <a:cxn ang="0">
                  <a:pos x="156" y="1109"/>
                </a:cxn>
                <a:cxn ang="0">
                  <a:pos x="113" y="1097"/>
                </a:cxn>
                <a:cxn ang="0">
                  <a:pos x="96" y="1050"/>
                </a:cxn>
                <a:cxn ang="0">
                  <a:pos x="121" y="974"/>
                </a:cxn>
                <a:cxn ang="0">
                  <a:pos x="132" y="844"/>
                </a:cxn>
                <a:cxn ang="0">
                  <a:pos x="145" y="712"/>
                </a:cxn>
                <a:cxn ang="0">
                  <a:pos x="161" y="524"/>
                </a:cxn>
                <a:cxn ang="0">
                  <a:pos x="156" y="428"/>
                </a:cxn>
                <a:cxn ang="0">
                  <a:pos x="121" y="312"/>
                </a:cxn>
                <a:cxn ang="0">
                  <a:pos x="72" y="229"/>
                </a:cxn>
                <a:cxn ang="0">
                  <a:pos x="28" y="146"/>
                </a:cxn>
                <a:cxn ang="0">
                  <a:pos x="0" y="63"/>
                </a:cxn>
                <a:cxn ang="0">
                  <a:pos x="17" y="3"/>
                </a:cxn>
                <a:cxn ang="0">
                  <a:pos x="61" y="0"/>
                </a:cxn>
              </a:cxnLst>
              <a:rect l="0" t="0" r="r" b="b"/>
              <a:pathLst>
                <a:path w="542" h="1144">
                  <a:moveTo>
                    <a:pt x="61" y="0"/>
                  </a:moveTo>
                  <a:lnTo>
                    <a:pt x="156" y="60"/>
                  </a:lnTo>
                  <a:lnTo>
                    <a:pt x="205" y="155"/>
                  </a:lnTo>
                  <a:lnTo>
                    <a:pt x="241" y="262"/>
                  </a:lnTo>
                  <a:lnTo>
                    <a:pt x="269" y="419"/>
                  </a:lnTo>
                  <a:lnTo>
                    <a:pt x="269" y="535"/>
                  </a:lnTo>
                  <a:lnTo>
                    <a:pt x="244" y="689"/>
                  </a:lnTo>
                  <a:lnTo>
                    <a:pt x="197" y="819"/>
                  </a:lnTo>
                  <a:lnTo>
                    <a:pt x="197" y="938"/>
                  </a:lnTo>
                  <a:lnTo>
                    <a:pt x="217" y="998"/>
                  </a:lnTo>
                  <a:lnTo>
                    <a:pt x="252" y="998"/>
                  </a:lnTo>
                  <a:lnTo>
                    <a:pt x="326" y="990"/>
                  </a:lnTo>
                  <a:lnTo>
                    <a:pt x="421" y="1010"/>
                  </a:lnTo>
                  <a:lnTo>
                    <a:pt x="506" y="1050"/>
                  </a:lnTo>
                  <a:lnTo>
                    <a:pt x="534" y="1070"/>
                  </a:lnTo>
                  <a:lnTo>
                    <a:pt x="542" y="1105"/>
                  </a:lnTo>
                  <a:lnTo>
                    <a:pt x="473" y="1141"/>
                  </a:lnTo>
                  <a:lnTo>
                    <a:pt x="421" y="1144"/>
                  </a:lnTo>
                  <a:lnTo>
                    <a:pt x="378" y="1120"/>
                  </a:lnTo>
                  <a:lnTo>
                    <a:pt x="304" y="1073"/>
                  </a:lnTo>
                  <a:lnTo>
                    <a:pt x="221" y="1070"/>
                  </a:lnTo>
                  <a:lnTo>
                    <a:pt x="156" y="1109"/>
                  </a:lnTo>
                  <a:lnTo>
                    <a:pt x="113" y="1097"/>
                  </a:lnTo>
                  <a:lnTo>
                    <a:pt x="96" y="1050"/>
                  </a:lnTo>
                  <a:lnTo>
                    <a:pt x="121" y="974"/>
                  </a:lnTo>
                  <a:lnTo>
                    <a:pt x="132" y="844"/>
                  </a:lnTo>
                  <a:lnTo>
                    <a:pt x="145" y="712"/>
                  </a:lnTo>
                  <a:lnTo>
                    <a:pt x="161" y="524"/>
                  </a:lnTo>
                  <a:lnTo>
                    <a:pt x="156" y="428"/>
                  </a:lnTo>
                  <a:lnTo>
                    <a:pt x="121" y="312"/>
                  </a:lnTo>
                  <a:lnTo>
                    <a:pt x="72" y="229"/>
                  </a:lnTo>
                  <a:lnTo>
                    <a:pt x="28" y="146"/>
                  </a:lnTo>
                  <a:lnTo>
                    <a:pt x="0" y="63"/>
                  </a:lnTo>
                  <a:lnTo>
                    <a:pt x="1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4922" name="Freeform 10"/>
            <p:cNvSpPr>
              <a:spLocks/>
            </p:cNvSpPr>
            <p:nvPr/>
          </p:nvSpPr>
          <p:spPr bwMode="auto">
            <a:xfrm>
              <a:off x="1126123" y="5341920"/>
              <a:ext cx="304444" cy="1182705"/>
            </a:xfrm>
            <a:custGeom>
              <a:avLst/>
              <a:gdLst/>
              <a:ahLst/>
              <a:cxnLst>
                <a:cxn ang="0">
                  <a:pos x="106" y="293"/>
                </a:cxn>
                <a:cxn ang="0">
                  <a:pos x="146" y="94"/>
                </a:cxn>
                <a:cxn ang="0">
                  <a:pos x="232" y="0"/>
                </a:cxn>
                <a:cxn ang="0">
                  <a:pos x="330" y="36"/>
                </a:cxn>
                <a:cxn ang="0">
                  <a:pos x="325" y="143"/>
                </a:cxn>
                <a:cxn ang="0">
                  <a:pos x="265" y="249"/>
                </a:cxn>
                <a:cxn ang="0">
                  <a:pos x="208" y="400"/>
                </a:cxn>
                <a:cxn ang="0">
                  <a:pos x="179" y="530"/>
                </a:cxn>
                <a:cxn ang="0">
                  <a:pos x="159" y="629"/>
                </a:cxn>
                <a:cxn ang="0">
                  <a:pos x="159" y="743"/>
                </a:cxn>
                <a:cxn ang="0">
                  <a:pos x="171" y="853"/>
                </a:cxn>
                <a:cxn ang="0">
                  <a:pos x="203" y="969"/>
                </a:cxn>
                <a:cxn ang="0">
                  <a:pos x="232" y="1044"/>
                </a:cxn>
                <a:cxn ang="0">
                  <a:pos x="244" y="1091"/>
                </a:cxn>
                <a:cxn ang="0">
                  <a:pos x="244" y="1135"/>
                </a:cxn>
                <a:cxn ang="0">
                  <a:pos x="203" y="1159"/>
                </a:cxn>
                <a:cxn ang="0">
                  <a:pos x="143" y="1198"/>
                </a:cxn>
                <a:cxn ang="0">
                  <a:pos x="106" y="1278"/>
                </a:cxn>
                <a:cxn ang="0">
                  <a:pos x="70" y="1289"/>
                </a:cxn>
                <a:cxn ang="0">
                  <a:pos x="24" y="1278"/>
                </a:cxn>
                <a:cxn ang="0">
                  <a:pos x="0" y="1217"/>
                </a:cxn>
                <a:cxn ang="0">
                  <a:pos x="24" y="1174"/>
                </a:cxn>
                <a:cxn ang="0">
                  <a:pos x="81" y="1146"/>
                </a:cxn>
                <a:cxn ang="0">
                  <a:pos x="130" y="1112"/>
                </a:cxn>
                <a:cxn ang="0">
                  <a:pos x="154" y="1040"/>
                </a:cxn>
                <a:cxn ang="0">
                  <a:pos x="146" y="961"/>
                </a:cxn>
                <a:cxn ang="0">
                  <a:pos x="119" y="853"/>
                </a:cxn>
                <a:cxn ang="0">
                  <a:pos x="94" y="748"/>
                </a:cxn>
                <a:cxn ang="0">
                  <a:pos x="81" y="624"/>
                </a:cxn>
                <a:cxn ang="0">
                  <a:pos x="73" y="519"/>
                </a:cxn>
                <a:cxn ang="0">
                  <a:pos x="86" y="427"/>
                </a:cxn>
                <a:cxn ang="0">
                  <a:pos x="86" y="351"/>
                </a:cxn>
                <a:cxn ang="0">
                  <a:pos x="106" y="293"/>
                </a:cxn>
              </a:cxnLst>
              <a:rect l="0" t="0" r="r" b="b"/>
              <a:pathLst>
                <a:path w="330" h="1289">
                  <a:moveTo>
                    <a:pt x="106" y="293"/>
                  </a:moveTo>
                  <a:lnTo>
                    <a:pt x="146" y="94"/>
                  </a:lnTo>
                  <a:lnTo>
                    <a:pt x="232" y="0"/>
                  </a:lnTo>
                  <a:lnTo>
                    <a:pt x="330" y="36"/>
                  </a:lnTo>
                  <a:lnTo>
                    <a:pt x="325" y="143"/>
                  </a:lnTo>
                  <a:lnTo>
                    <a:pt x="265" y="249"/>
                  </a:lnTo>
                  <a:lnTo>
                    <a:pt x="208" y="400"/>
                  </a:lnTo>
                  <a:lnTo>
                    <a:pt x="179" y="530"/>
                  </a:lnTo>
                  <a:lnTo>
                    <a:pt x="159" y="629"/>
                  </a:lnTo>
                  <a:lnTo>
                    <a:pt x="159" y="743"/>
                  </a:lnTo>
                  <a:lnTo>
                    <a:pt x="171" y="853"/>
                  </a:lnTo>
                  <a:lnTo>
                    <a:pt x="203" y="969"/>
                  </a:lnTo>
                  <a:lnTo>
                    <a:pt x="232" y="1044"/>
                  </a:lnTo>
                  <a:lnTo>
                    <a:pt x="244" y="1091"/>
                  </a:lnTo>
                  <a:lnTo>
                    <a:pt x="244" y="1135"/>
                  </a:lnTo>
                  <a:lnTo>
                    <a:pt x="203" y="1159"/>
                  </a:lnTo>
                  <a:lnTo>
                    <a:pt x="143" y="1198"/>
                  </a:lnTo>
                  <a:lnTo>
                    <a:pt x="106" y="1278"/>
                  </a:lnTo>
                  <a:lnTo>
                    <a:pt x="70" y="1289"/>
                  </a:lnTo>
                  <a:lnTo>
                    <a:pt x="24" y="1278"/>
                  </a:lnTo>
                  <a:lnTo>
                    <a:pt x="0" y="1217"/>
                  </a:lnTo>
                  <a:lnTo>
                    <a:pt x="24" y="1174"/>
                  </a:lnTo>
                  <a:lnTo>
                    <a:pt x="81" y="1146"/>
                  </a:lnTo>
                  <a:lnTo>
                    <a:pt x="130" y="1112"/>
                  </a:lnTo>
                  <a:lnTo>
                    <a:pt x="154" y="1040"/>
                  </a:lnTo>
                  <a:lnTo>
                    <a:pt x="146" y="961"/>
                  </a:lnTo>
                  <a:lnTo>
                    <a:pt x="119" y="853"/>
                  </a:lnTo>
                  <a:lnTo>
                    <a:pt x="94" y="748"/>
                  </a:lnTo>
                  <a:lnTo>
                    <a:pt x="81" y="624"/>
                  </a:lnTo>
                  <a:lnTo>
                    <a:pt x="73" y="519"/>
                  </a:lnTo>
                  <a:lnTo>
                    <a:pt x="86" y="427"/>
                  </a:lnTo>
                  <a:lnTo>
                    <a:pt x="86" y="351"/>
                  </a:lnTo>
                  <a:lnTo>
                    <a:pt x="106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285" t="8789" r="24065" b="1122"/>
          <a:stretch>
            <a:fillRect/>
          </a:stretch>
        </p:blipFill>
        <p:spPr bwMode="auto">
          <a:xfrm>
            <a:off x="4929190" y="1643050"/>
            <a:ext cx="2863345" cy="414342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000100" y="2428868"/>
            <a:ext cx="3357586" cy="1449380"/>
          </a:xfrm>
          <a:prstGeom prst="cloudCallout">
            <a:avLst>
              <a:gd name="adj1" fmla="val -43949"/>
              <a:gd name="adj2" fmla="val 5810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ja-JP" altLang="en-US" sz="3200" b="0" dirty="0" smtClean="0">
                <a:ln w="3175">
                  <a:solidFill>
                    <a:schemeClr val="tx1"/>
                  </a:solidFill>
                  <a:prstDash val="solid"/>
                </a:ln>
                <a:latin typeface="HGPｺﾞｼｯｸE" pitchFamily="50" charset="-128"/>
                <a:ea typeface="HGPｺﾞｼｯｸE" pitchFamily="50" charset="-128"/>
              </a:rPr>
              <a:t>このハサミが欲しい！</a:t>
            </a:r>
            <a:endParaRPr lang="ja-JP" altLang="en-US" sz="3200" b="0" dirty="0">
              <a:ln w="3175">
                <a:solidFill>
                  <a:schemeClr val="tx1"/>
                </a:solidFill>
                <a:prstDash val="solid"/>
              </a:ln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000892" y="2928934"/>
            <a:ext cx="428628" cy="78581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転置インデックス</a:t>
            </a:r>
            <a:endParaRPr kumimoji="1" lang="ja-JP" altLang="en-US" dirty="0"/>
          </a:p>
        </p:txBody>
      </p:sp>
      <p:sp>
        <p:nvSpPr>
          <p:cNvPr id="51" name="スライド番号プレースホルダ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80039" y="2877346"/>
            <a:ext cx="361731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</a:t>
            </a:r>
          </a:p>
          <a:p>
            <a:endParaRPr lang="en-US" altLang="ja-JP" sz="1000" dirty="0" smtClean="0"/>
          </a:p>
          <a:p>
            <a:r>
              <a:rPr kumimoji="1"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2</a:t>
            </a:r>
          </a:p>
          <a:p>
            <a:endParaRPr kumimoji="1" lang="en-US" altLang="ja-JP" sz="1000" dirty="0" smtClean="0"/>
          </a:p>
          <a:p>
            <a:r>
              <a:rPr kumimoji="1"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1</a:t>
            </a:r>
            <a:endParaRPr kumimoji="1" lang="en-US" altLang="ja-JP" sz="2400" dirty="0" smtClean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199942" y="2224479"/>
            <a:ext cx="494192" cy="48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w</a:t>
            </a:r>
            <a:r>
              <a:rPr kumimoji="1" lang="en-US" altLang="ja-JP" sz="2400" baseline="-25000" dirty="0" smtClean="0"/>
              <a:t>1</a:t>
            </a:r>
            <a:endParaRPr kumimoji="1" lang="ja-JP" altLang="en-US" sz="2400" baseline="-250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675880" y="2224479"/>
            <a:ext cx="494192" cy="48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endParaRPr kumimoji="1" lang="ja-JP" altLang="en-US" sz="2400" baseline="-250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46274" y="2861123"/>
            <a:ext cx="441862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1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2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3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4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5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6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55977" y="2877346"/>
            <a:ext cx="361731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</a:t>
            </a:r>
          </a:p>
          <a:p>
            <a:endParaRPr lang="en-US" altLang="ja-JP" sz="1000" dirty="0" smtClean="0"/>
          </a:p>
          <a:p>
            <a:r>
              <a:rPr kumimoji="1" lang="en-US" altLang="ja-JP" sz="2400" dirty="0" smtClean="0"/>
              <a:t>3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1</a:t>
            </a:r>
          </a:p>
          <a:p>
            <a:endParaRPr kumimoji="1" lang="en-US" altLang="ja-JP" sz="1000" dirty="0" smtClean="0"/>
          </a:p>
          <a:p>
            <a:r>
              <a:rPr kumimoji="1" lang="en-US" altLang="ja-JP" sz="2400" dirty="0" smtClean="0"/>
              <a:t>1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  <a:endParaRPr kumimoji="1" lang="en-US" altLang="ja-JP" sz="2400" dirty="0" smtClean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197694" y="2757983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197694" y="5861877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673632" y="5861877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673632" y="2757983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endParaRPr kumimoji="1" lang="ja-JP" altLang="en-US" sz="24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50745" y="1571612"/>
            <a:ext cx="817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DB</a:t>
            </a:r>
          </a:p>
          <a:p>
            <a:pPr algn="ctr"/>
            <a:r>
              <a:rPr kumimoji="1" lang="en-US" altLang="ja-JP" sz="2000" dirty="0" smtClean="0"/>
              <a:t>image</a:t>
            </a:r>
            <a:endParaRPr kumimoji="1" lang="ja-JP" altLang="en-US" sz="20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4357686" y="1857364"/>
            <a:ext cx="2326543" cy="4260475"/>
            <a:chOff x="4357686" y="1857364"/>
            <a:chExt cx="2326543" cy="4260475"/>
          </a:xfrm>
        </p:grpSpPr>
        <p:cxnSp>
          <p:nvCxnSpPr>
            <p:cNvPr id="57" name="直線コネクタ 56"/>
            <p:cNvCxnSpPr/>
            <p:nvPr/>
          </p:nvCxnSpPr>
          <p:spPr>
            <a:xfrm rot="10800000">
              <a:off x="4796711" y="5213491"/>
              <a:ext cx="129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rot="10800000">
              <a:off x="4796711" y="5773089"/>
              <a:ext cx="8133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10800000">
              <a:off x="4796711" y="3721225"/>
              <a:ext cx="1222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10800000">
              <a:off x="4796713" y="4747157"/>
              <a:ext cx="17942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10800000">
              <a:off x="4796713" y="3161626"/>
              <a:ext cx="17228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4990265" y="2881824"/>
              <a:ext cx="736218" cy="48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w</a:t>
              </a:r>
              <a:r>
                <a:rPr kumimoji="1" lang="en-US" altLang="ja-JP" sz="2400" baseline="-25000" dirty="0" smtClean="0"/>
                <a:t>1</a:t>
              </a:r>
              <a:r>
                <a:rPr kumimoji="1" lang="en-US" altLang="ja-JP" sz="2400" dirty="0" smtClean="0"/>
                <a:t>:1</a:t>
              </a:r>
              <a:endParaRPr kumimoji="1" lang="ja-JP" altLang="en-US" sz="2400" baseline="-250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925513" y="2881824"/>
              <a:ext cx="736218" cy="48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w</a:t>
              </a:r>
              <a:r>
                <a:rPr kumimoji="1" lang="en-US" altLang="ja-JP" sz="2400" baseline="-25000" dirty="0" smtClean="0"/>
                <a:t>2</a:t>
              </a:r>
              <a:r>
                <a:rPr kumimoji="1" lang="en-US" altLang="ja-JP" sz="2400" dirty="0" smtClean="0"/>
                <a:t>:2</a:t>
              </a:r>
              <a:endParaRPr kumimoji="1" lang="ja-JP" altLang="en-US" sz="2400" baseline="-250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4357686" y="2877346"/>
              <a:ext cx="441862" cy="3240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smtClean="0"/>
                <a:t>v</a:t>
              </a:r>
              <a:r>
                <a:rPr lang="en-US" altLang="ja-JP" sz="2400" baseline="-25000" dirty="0" smtClean="0"/>
                <a:t>1</a:t>
              </a:r>
            </a:p>
            <a:p>
              <a:endParaRPr lang="en-US" altLang="ja-JP" sz="1000" i="1" dirty="0" smtClean="0"/>
            </a:p>
            <a:p>
              <a:r>
                <a:rPr lang="en-US" altLang="ja-JP" sz="2400" i="1" dirty="0" smtClean="0"/>
                <a:t>v</a:t>
              </a:r>
              <a:r>
                <a:rPr lang="en-US" altLang="ja-JP" sz="2400" baseline="-25000" dirty="0" smtClean="0"/>
                <a:t>2</a:t>
              </a:r>
            </a:p>
            <a:p>
              <a:endParaRPr lang="en-US" altLang="ja-JP" sz="1000" i="1" dirty="0" smtClean="0"/>
            </a:p>
            <a:p>
              <a:r>
                <a:rPr lang="en-US" altLang="ja-JP" sz="2400" i="1" dirty="0" smtClean="0"/>
                <a:t>v</a:t>
              </a:r>
              <a:r>
                <a:rPr lang="en-US" altLang="ja-JP" sz="2400" baseline="-25000" dirty="0" smtClean="0"/>
                <a:t>3</a:t>
              </a:r>
            </a:p>
            <a:p>
              <a:endParaRPr lang="en-US" altLang="ja-JP" sz="1000" i="1" dirty="0" smtClean="0"/>
            </a:p>
            <a:p>
              <a:r>
                <a:rPr lang="en-US" altLang="ja-JP" sz="2400" i="1" dirty="0" smtClean="0"/>
                <a:t>v</a:t>
              </a:r>
              <a:r>
                <a:rPr lang="en-US" altLang="ja-JP" sz="2400" baseline="-25000" dirty="0" smtClean="0"/>
                <a:t>4</a:t>
              </a:r>
            </a:p>
            <a:p>
              <a:endParaRPr lang="en-US" altLang="ja-JP" sz="1000" i="1" dirty="0" smtClean="0"/>
            </a:p>
            <a:p>
              <a:r>
                <a:rPr lang="en-US" altLang="ja-JP" sz="2400" i="1" dirty="0" smtClean="0"/>
                <a:t>v</a:t>
              </a:r>
              <a:r>
                <a:rPr lang="en-US" altLang="ja-JP" sz="2400" baseline="-25000" dirty="0" smtClean="0"/>
                <a:t>5</a:t>
              </a:r>
            </a:p>
            <a:p>
              <a:endParaRPr lang="en-US" altLang="ja-JP" sz="1000" i="1" dirty="0" smtClean="0"/>
            </a:p>
            <a:p>
              <a:r>
                <a:rPr lang="en-US" altLang="ja-JP" sz="2400" i="1" dirty="0" smtClean="0"/>
                <a:t>v</a:t>
              </a:r>
              <a:r>
                <a:rPr lang="en-US" altLang="ja-JP" sz="2400" baseline="-25000" dirty="0" smtClean="0"/>
                <a:t>6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5948011" y="3441425"/>
              <a:ext cx="736218" cy="48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w</a:t>
              </a:r>
              <a:r>
                <a:rPr kumimoji="1" lang="en-US" altLang="ja-JP" sz="2400" baseline="-25000" dirty="0" smtClean="0"/>
                <a:t>2</a:t>
              </a:r>
              <a:r>
                <a:rPr kumimoji="1" lang="en-US" altLang="ja-JP" sz="2400" dirty="0" smtClean="0"/>
                <a:t>:3</a:t>
              </a:r>
              <a:endParaRPr kumimoji="1" lang="ja-JP" altLang="en-US" sz="2400" baseline="-250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5925513" y="4451504"/>
              <a:ext cx="736218" cy="48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w</a:t>
              </a:r>
              <a:r>
                <a:rPr kumimoji="1" lang="en-US" altLang="ja-JP" sz="2400" baseline="-25000" dirty="0" smtClean="0"/>
                <a:t>2</a:t>
              </a:r>
              <a:r>
                <a:rPr kumimoji="1" lang="en-US" altLang="ja-JP" sz="2400" dirty="0" smtClean="0"/>
                <a:t>:1</a:t>
              </a:r>
              <a:endParaRPr kumimoji="1" lang="ja-JP" altLang="en-US" sz="2400" baseline="-25000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990265" y="4451504"/>
              <a:ext cx="736218" cy="48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w</a:t>
              </a:r>
              <a:r>
                <a:rPr kumimoji="1" lang="en-US" altLang="ja-JP" sz="2400" baseline="-25000" dirty="0" smtClean="0"/>
                <a:t>1</a:t>
              </a:r>
              <a:r>
                <a:rPr kumimoji="1" lang="en-US" altLang="ja-JP" sz="2400" dirty="0" smtClean="0"/>
                <a:t>:2</a:t>
              </a:r>
              <a:endParaRPr kumimoji="1" lang="ja-JP" altLang="en-US" sz="2400" baseline="-25000" dirty="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5948011" y="5011105"/>
              <a:ext cx="736218" cy="48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w</a:t>
              </a:r>
              <a:r>
                <a:rPr kumimoji="1" lang="en-US" altLang="ja-JP" sz="2400" baseline="-25000" dirty="0" smtClean="0"/>
                <a:t>2</a:t>
              </a:r>
              <a:r>
                <a:rPr kumimoji="1" lang="en-US" altLang="ja-JP" sz="2400" dirty="0" smtClean="0"/>
                <a:t>:1</a:t>
              </a:r>
              <a:endParaRPr kumimoji="1" lang="ja-JP" altLang="en-US" sz="2400" baseline="-25000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4990265" y="5570704"/>
              <a:ext cx="736218" cy="48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w</a:t>
              </a:r>
              <a:r>
                <a:rPr kumimoji="1" lang="en-US" altLang="ja-JP" sz="2400" baseline="-25000" dirty="0" smtClean="0"/>
                <a:t>1</a:t>
              </a:r>
              <a:r>
                <a:rPr kumimoji="1" lang="en-US" altLang="ja-JP" sz="2400" dirty="0" smtClean="0"/>
                <a:t>:1</a:t>
              </a:r>
              <a:endParaRPr kumimoji="1" lang="ja-JP" altLang="en-US" sz="2400" baseline="-25000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789669" y="1857364"/>
              <a:ext cx="1645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inverted index</a:t>
              </a:r>
              <a:endParaRPr kumimoji="1" lang="ja-JP" altLang="en-US" sz="2000" dirty="0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7143768" y="2285992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画像</a:t>
            </a:r>
            <a:r>
              <a:rPr kumimoji="1" lang="en-US" altLang="ja-JP" sz="2400" dirty="0" smtClean="0"/>
              <a:t>ID</a:t>
            </a:r>
            <a:r>
              <a:rPr kumimoji="1" lang="ja-JP" altLang="en-US" sz="2400" dirty="0" smtClean="0"/>
              <a:t>をキー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643834" y="17144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転置</a:t>
            </a:r>
            <a:endParaRPr kumimoji="1" lang="ja-JP" altLang="en-US" sz="2400" dirty="0"/>
          </a:p>
        </p:txBody>
      </p:sp>
      <p:sp>
        <p:nvSpPr>
          <p:cNvPr id="40" name="下矢印 39"/>
          <p:cNvSpPr/>
          <p:nvPr/>
        </p:nvSpPr>
        <p:spPr>
          <a:xfrm>
            <a:off x="7929586" y="285749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162840" y="3429000"/>
            <a:ext cx="190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visual word ID</a:t>
            </a:r>
          </a:p>
          <a:p>
            <a:r>
              <a:rPr kumimoji="1" lang="ja-JP" altLang="en-US" sz="2400" dirty="0" smtClean="0"/>
              <a:t>をキー</a:t>
            </a:r>
            <a:endParaRPr kumimoji="1" lang="ja-JP" altLang="en-US" sz="2400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4973194" y="2214554"/>
            <a:ext cx="1599070" cy="3676375"/>
            <a:chOff x="4973194" y="2214554"/>
            <a:chExt cx="1599070" cy="3676375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5044632" y="2214554"/>
              <a:ext cx="494192" cy="486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smtClean="0"/>
                <a:t>w</a:t>
              </a:r>
              <a:r>
                <a:rPr kumimoji="1" lang="en-US" altLang="ja-JP" sz="2400" baseline="-25000" dirty="0" smtClean="0"/>
                <a:t>1</a:t>
              </a:r>
              <a:endParaRPr kumimoji="1" lang="ja-JP" altLang="en-US" sz="2400" baseline="-25000" dirty="0"/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4973194" y="2700625"/>
              <a:ext cx="670376" cy="3190304"/>
              <a:chOff x="4973194" y="2700625"/>
              <a:chExt cx="670376" cy="3190304"/>
            </a:xfrm>
          </p:grpSpPr>
          <p:cxnSp>
            <p:nvCxnSpPr>
              <p:cNvPr id="34" name="直線コネクタ 33"/>
              <p:cNvCxnSpPr>
                <a:stCxn id="32" idx="2"/>
                <a:endCxn id="36" idx="2"/>
              </p:cNvCxnSpPr>
              <p:nvPr/>
            </p:nvCxnSpPr>
            <p:spPr>
              <a:xfrm rot="16200000" flipH="1">
                <a:off x="3704904" y="4287450"/>
                <a:ext cx="3190303" cy="166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4973194" y="4500570"/>
                <a:ext cx="67037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 smtClean="0"/>
                  <a:t>v</a:t>
                </a:r>
                <a:r>
                  <a:rPr kumimoji="1" lang="en-US" altLang="ja-JP" sz="2400" baseline="-25000" dirty="0" smtClean="0"/>
                  <a:t>4</a:t>
                </a:r>
                <a:r>
                  <a:rPr kumimoji="1" lang="en-US" altLang="ja-JP" sz="2400" dirty="0" smtClean="0"/>
                  <a:t>:2</a:t>
                </a:r>
                <a:endParaRPr kumimoji="1" lang="ja-JP" altLang="en-US" sz="2400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4973194" y="5429264"/>
                <a:ext cx="67037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 smtClean="0"/>
                  <a:t>v</a:t>
                </a:r>
                <a:r>
                  <a:rPr kumimoji="1" lang="en-US" altLang="ja-JP" sz="2400" baseline="-25000" dirty="0" smtClean="0"/>
                  <a:t>6</a:t>
                </a:r>
                <a:r>
                  <a:rPr kumimoji="1" lang="en-US" altLang="ja-JP" sz="2400" dirty="0" smtClean="0"/>
                  <a:t>:1</a:t>
                </a:r>
                <a:endParaRPr kumimoji="1" lang="ja-JP" altLang="en-US" sz="2400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4973194" y="2857496"/>
                <a:ext cx="67037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i="1" dirty="0"/>
                  <a:t>v</a:t>
                </a:r>
                <a:r>
                  <a:rPr lang="en-US" altLang="ja-JP" sz="2400" baseline="-25000" dirty="0"/>
                  <a:t>1</a:t>
                </a:r>
                <a:r>
                  <a:rPr lang="en-US" altLang="ja-JP" sz="2400" dirty="0"/>
                  <a:t>:1</a:t>
                </a:r>
                <a:endParaRPr lang="ja-JP" altLang="en-US" sz="2400" dirty="0"/>
              </a:p>
            </p:txBody>
          </p:sp>
        </p:grpSp>
        <p:sp>
          <p:nvSpPr>
            <p:cNvPr id="42" name="テキスト ボックス 41"/>
            <p:cNvSpPr txBox="1"/>
            <p:nvPr/>
          </p:nvSpPr>
          <p:spPr>
            <a:xfrm>
              <a:off x="5973326" y="2214554"/>
              <a:ext cx="494192" cy="486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smtClean="0"/>
                <a:t>w</a:t>
              </a:r>
              <a:r>
                <a:rPr kumimoji="1" lang="en-US" altLang="ja-JP" sz="2400" baseline="-25000" dirty="0" smtClean="0"/>
                <a:t>2</a:t>
              </a:r>
              <a:endParaRPr kumimoji="1" lang="ja-JP" altLang="en-US" sz="2400" baseline="-25000" dirty="0"/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5901888" y="2700625"/>
              <a:ext cx="670376" cy="2761676"/>
              <a:chOff x="5901888" y="2700625"/>
              <a:chExt cx="670376" cy="2761676"/>
            </a:xfrm>
          </p:grpSpPr>
          <p:cxnSp>
            <p:nvCxnSpPr>
              <p:cNvPr id="44" name="直線コネクタ 43"/>
              <p:cNvCxnSpPr>
                <a:stCxn id="42" idx="2"/>
                <a:endCxn id="48" idx="2"/>
              </p:cNvCxnSpPr>
              <p:nvPr/>
            </p:nvCxnSpPr>
            <p:spPr>
              <a:xfrm rot="16200000" flipH="1">
                <a:off x="4847912" y="4073136"/>
                <a:ext cx="2761675" cy="166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5901888" y="2857496"/>
                <a:ext cx="67037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i="1" dirty="0" smtClean="0"/>
                  <a:t>v</a:t>
                </a:r>
                <a:r>
                  <a:rPr lang="en-US" altLang="ja-JP" sz="2400" baseline="-25000" dirty="0" smtClean="0"/>
                  <a:t>1</a:t>
                </a:r>
                <a:r>
                  <a:rPr lang="en-US" altLang="ja-JP" sz="2400" dirty="0" smtClean="0"/>
                  <a:t>:2</a:t>
                </a:r>
                <a:endParaRPr lang="ja-JP" altLang="en-US" sz="2400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5901888" y="3357562"/>
                <a:ext cx="67037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i="1" dirty="0" smtClean="0"/>
                  <a:t>v</a:t>
                </a:r>
                <a:r>
                  <a:rPr lang="en-US" altLang="ja-JP" sz="2400" baseline="-25000" dirty="0" smtClean="0"/>
                  <a:t>2</a:t>
                </a:r>
                <a:r>
                  <a:rPr lang="en-US" altLang="ja-JP" sz="2400" dirty="0" smtClean="0"/>
                  <a:t>:3</a:t>
                </a:r>
                <a:endParaRPr lang="ja-JP" altLang="en-US" sz="2400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901888" y="4467533"/>
                <a:ext cx="67037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 smtClean="0"/>
                  <a:t>v</a:t>
                </a:r>
                <a:r>
                  <a:rPr kumimoji="1" lang="en-US" altLang="ja-JP" sz="2400" baseline="-25000" dirty="0" smtClean="0"/>
                  <a:t>4</a:t>
                </a:r>
                <a:r>
                  <a:rPr kumimoji="1" lang="en-US" altLang="ja-JP" sz="2400" dirty="0" smtClean="0"/>
                  <a:t>:1</a:t>
                </a:r>
                <a:endParaRPr kumimoji="1" lang="ja-JP" altLang="en-US" sz="2400" dirty="0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901888" y="5000636"/>
                <a:ext cx="67037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 smtClean="0"/>
                  <a:t>v</a:t>
                </a:r>
                <a:r>
                  <a:rPr kumimoji="1" lang="en-US" altLang="ja-JP" sz="2400" baseline="-25000" dirty="0" smtClean="0"/>
                  <a:t>5</a:t>
                </a:r>
                <a:r>
                  <a:rPr kumimoji="1" lang="en-US" altLang="ja-JP" sz="2400" dirty="0" smtClean="0"/>
                  <a:t>:1</a:t>
                </a:r>
                <a:endParaRPr kumimoji="1" lang="ja-JP" altLang="en-US" sz="2400" dirty="0"/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BOF</a:t>
            </a:r>
            <a:r>
              <a:rPr kumimoji="1" lang="ja-JP" altLang="en-US" dirty="0" smtClean="0"/>
              <a:t>表現の照合</a:t>
            </a:r>
            <a:endParaRPr kumimoji="1" lang="ja-JP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内積が基本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71802" y="2000240"/>
            <a:ext cx="18520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i="1" dirty="0" err="1" smtClean="0"/>
              <a:t>w</a:t>
            </a:r>
            <a:r>
              <a:rPr kumimoji="1" lang="en-US" altLang="ja-JP" sz="6600" i="1" baseline="-25000" dirty="0" err="1" smtClean="0"/>
              <a:t>q</a:t>
            </a:r>
            <a:r>
              <a:rPr lang="ja-JP" altLang="en-US" sz="3600" dirty="0" smtClean="0"/>
              <a:t>・</a:t>
            </a:r>
            <a:r>
              <a:rPr lang="en-US" altLang="ja-JP" sz="6600" i="1" dirty="0" err="1" smtClean="0"/>
              <a:t>w</a:t>
            </a:r>
            <a:r>
              <a:rPr lang="en-US" altLang="ja-JP" sz="6600" i="1" baseline="-25000" dirty="0" err="1" smtClean="0"/>
              <a:t>i</a:t>
            </a:r>
            <a:endParaRPr kumimoji="1" lang="ja-JP" altLang="en-US" sz="6600" i="1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7290" y="3643314"/>
            <a:ext cx="2122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ja-JP" altLang="en-US" sz="2800" dirty="0" smtClean="0"/>
              <a:t>クエリ画像の</a:t>
            </a:r>
            <a:endParaRPr lang="en-US" altLang="ja-JP" sz="2800" dirty="0" smtClean="0"/>
          </a:p>
          <a:p>
            <a:pPr marL="0" lvl="1"/>
            <a:r>
              <a:rPr lang="en-US" altLang="ja-JP" sz="2800" dirty="0" smtClean="0"/>
              <a:t>BOF</a:t>
            </a:r>
            <a:r>
              <a:rPr lang="ja-JP" altLang="en-US" sz="2800" dirty="0" smtClean="0"/>
              <a:t>表現</a:t>
            </a:r>
            <a:endParaRPr lang="en-US" altLang="ja-JP" sz="2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6314" y="3643314"/>
            <a:ext cx="1648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800" dirty="0" smtClean="0"/>
              <a:t>DB</a:t>
            </a:r>
            <a:r>
              <a:rPr lang="ja-JP" altLang="en-US" sz="2800" dirty="0" smtClean="0"/>
              <a:t>画像の</a:t>
            </a:r>
            <a:endParaRPr lang="en-US" altLang="ja-JP" sz="2800" dirty="0" smtClean="0"/>
          </a:p>
          <a:p>
            <a:pPr marL="0" lvl="1"/>
            <a:r>
              <a:rPr lang="en-US" altLang="ja-JP" sz="2800" dirty="0" smtClean="0"/>
              <a:t>BOF</a:t>
            </a:r>
            <a:r>
              <a:rPr lang="ja-JP" altLang="en-US" sz="2800" dirty="0" smtClean="0"/>
              <a:t>表現</a:t>
            </a:r>
            <a:endParaRPr lang="en-US" altLang="ja-JP" sz="2800" dirty="0" smtClean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428860" y="3000372"/>
            <a:ext cx="928694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0800000">
            <a:off x="4714876" y="3143248"/>
            <a:ext cx="857256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正方形/長方形 108"/>
          <p:cNvSpPr/>
          <p:nvPr/>
        </p:nvSpPr>
        <p:spPr>
          <a:xfrm>
            <a:off x="1785918" y="4484693"/>
            <a:ext cx="2357454" cy="373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内積計算</a:t>
            </a:r>
            <a:endParaRPr kumimoji="1" lang="ja-JP" altLang="en-US" dirty="0"/>
          </a:p>
        </p:txBody>
      </p:sp>
      <p:sp>
        <p:nvSpPr>
          <p:cNvPr id="51" name="スライド番号プレースホルダ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1823327" y="4484693"/>
            <a:ext cx="1891417" cy="373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6" name="正方形/長方形 55"/>
          <p:cNvSpPr/>
          <p:nvPr/>
        </p:nvSpPr>
        <p:spPr>
          <a:xfrm>
            <a:off x="1823327" y="3429000"/>
            <a:ext cx="2349580" cy="373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80039" y="2877346"/>
            <a:ext cx="361731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</a:t>
            </a:r>
          </a:p>
          <a:p>
            <a:endParaRPr lang="en-US" altLang="ja-JP" sz="1000" dirty="0" smtClean="0"/>
          </a:p>
          <a:p>
            <a:r>
              <a:rPr kumimoji="1"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2</a:t>
            </a:r>
          </a:p>
          <a:p>
            <a:endParaRPr kumimoji="1" lang="en-US" altLang="ja-JP" sz="1000" dirty="0" smtClean="0"/>
          </a:p>
          <a:p>
            <a:r>
              <a:rPr kumimoji="1"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1</a:t>
            </a:r>
            <a:endParaRPr kumimoji="1" lang="en-US" altLang="ja-JP" sz="2400" dirty="0" smtClean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199942" y="2224479"/>
            <a:ext cx="494192" cy="48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w</a:t>
            </a:r>
            <a:r>
              <a:rPr kumimoji="1" lang="en-US" altLang="ja-JP" sz="2400" baseline="-25000" dirty="0" smtClean="0"/>
              <a:t>1</a:t>
            </a:r>
            <a:endParaRPr kumimoji="1" lang="ja-JP" altLang="en-US" sz="2400" baseline="-250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675880" y="2224479"/>
            <a:ext cx="494192" cy="48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endParaRPr kumimoji="1" lang="ja-JP" altLang="en-US" sz="2400" baseline="-250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46274" y="2861123"/>
            <a:ext cx="441862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1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2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3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4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5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6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55977" y="2877346"/>
            <a:ext cx="361731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</a:t>
            </a:r>
          </a:p>
          <a:p>
            <a:endParaRPr lang="en-US" altLang="ja-JP" sz="1000" dirty="0" smtClean="0"/>
          </a:p>
          <a:p>
            <a:r>
              <a:rPr kumimoji="1" lang="en-US" altLang="ja-JP" sz="2400" dirty="0" smtClean="0"/>
              <a:t>3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1</a:t>
            </a:r>
          </a:p>
          <a:p>
            <a:endParaRPr kumimoji="1" lang="en-US" altLang="ja-JP" sz="1000" dirty="0" smtClean="0"/>
          </a:p>
          <a:p>
            <a:r>
              <a:rPr kumimoji="1" lang="en-US" altLang="ja-JP" sz="2400" dirty="0" smtClean="0"/>
              <a:t>1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  <a:endParaRPr kumimoji="1" lang="en-US" altLang="ja-JP" sz="2400" dirty="0" smtClean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197694" y="2757983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197694" y="5861877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673632" y="5861877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673632" y="2757983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endParaRPr kumimoji="1" lang="ja-JP" altLang="en-US" sz="24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852334" y="2224479"/>
            <a:ext cx="485819" cy="48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err="1" smtClean="0"/>
              <a:t>w</a:t>
            </a:r>
            <a:r>
              <a:rPr lang="en-US" altLang="ja-JP" sz="2400" i="1" baseline="-25000" dirty="0" err="1" smtClean="0"/>
              <a:t>q</a:t>
            </a:r>
            <a:endParaRPr kumimoji="1" lang="ja-JP" altLang="en-US" sz="2400" baseline="-250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932430" y="2877346"/>
            <a:ext cx="361731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kumimoji="1" lang="en-US" altLang="ja-JP" sz="2400" dirty="0" smtClean="0"/>
              <a:t>1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1</a:t>
            </a:r>
          </a:p>
          <a:p>
            <a:endParaRPr kumimoji="1" lang="en-US" altLang="ja-JP" sz="1000" dirty="0" smtClean="0"/>
          </a:p>
          <a:p>
            <a:r>
              <a:rPr kumimoji="1" lang="en-US" altLang="ja-JP" sz="2400" dirty="0" smtClean="0"/>
              <a:t>0</a:t>
            </a:r>
          </a:p>
          <a:p>
            <a:endParaRPr lang="en-US" altLang="ja-JP" sz="1000" dirty="0" smtClean="0"/>
          </a:p>
          <a:p>
            <a:r>
              <a:rPr lang="en-US" altLang="ja-JP" sz="2400" dirty="0" smtClean="0"/>
              <a:t>0</a:t>
            </a:r>
            <a:endParaRPr kumimoji="1" lang="en-US" altLang="ja-JP" sz="2400" dirty="0" smtClean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850085" y="2757983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endParaRPr kumimoji="1" lang="ja-JP" altLang="en-US" sz="24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850085" y="5861877"/>
            <a:ext cx="565164" cy="1849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714480" y="1571612"/>
            <a:ext cx="817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query</a:t>
            </a:r>
          </a:p>
          <a:p>
            <a:pPr algn="ctr"/>
            <a:r>
              <a:rPr lang="en-US" altLang="ja-JP" sz="2000" dirty="0" smtClean="0"/>
              <a:t>image</a:t>
            </a:r>
            <a:endParaRPr kumimoji="1" lang="ja-JP" altLang="en-US" sz="20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50745" y="1571612"/>
            <a:ext cx="817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DB</a:t>
            </a:r>
          </a:p>
          <a:p>
            <a:pPr algn="ctr"/>
            <a:r>
              <a:rPr kumimoji="1" lang="en-US" altLang="ja-JP" sz="2000" dirty="0" smtClean="0"/>
              <a:t>image</a:t>
            </a:r>
            <a:endParaRPr kumimoji="1" lang="ja-JP" altLang="en-US" sz="2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8596" y="22145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内積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5720" y="3000372"/>
            <a:ext cx="949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/>
              <a:t>w</a:t>
            </a:r>
            <a:r>
              <a:rPr kumimoji="1" lang="en-US" altLang="ja-JP" sz="2800" i="1" baseline="-25000" dirty="0" err="1" smtClean="0"/>
              <a:t>q</a:t>
            </a:r>
            <a:r>
              <a:rPr lang="ja-JP" altLang="en-US" sz="1200" dirty="0" smtClean="0"/>
              <a:t>・</a:t>
            </a:r>
            <a:r>
              <a:rPr lang="en-US" altLang="ja-JP" sz="2800" i="1" dirty="0" smtClean="0"/>
              <a:t>w</a:t>
            </a:r>
            <a:r>
              <a:rPr lang="en-US" altLang="ja-JP" sz="2800" i="1" baseline="-25000" dirty="0" smtClean="0"/>
              <a:t>1</a:t>
            </a:r>
          </a:p>
          <a:p>
            <a:r>
              <a:rPr lang="en-US" altLang="ja-JP" sz="2800" i="1" dirty="0" smtClean="0"/>
              <a:t>=2</a:t>
            </a:r>
            <a:endParaRPr kumimoji="1" lang="ja-JP" altLang="en-US" sz="2800" i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5720" y="4214818"/>
            <a:ext cx="1059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/>
              <a:t>w</a:t>
            </a:r>
            <a:r>
              <a:rPr kumimoji="1" lang="en-US" altLang="ja-JP" sz="2800" i="1" baseline="-25000" dirty="0" err="1" smtClean="0"/>
              <a:t>q</a:t>
            </a:r>
            <a:r>
              <a:rPr lang="ja-JP" altLang="en-US" sz="1200" dirty="0" smtClean="0"/>
              <a:t>・</a:t>
            </a:r>
            <a:r>
              <a:rPr lang="en-US" altLang="ja-JP" sz="2800" i="1" dirty="0" smtClean="0"/>
              <a:t>w</a:t>
            </a:r>
            <a:r>
              <a:rPr lang="en-US" altLang="ja-JP" sz="2800" i="1" baseline="-25000" dirty="0" smtClean="0"/>
              <a:t>2</a:t>
            </a:r>
          </a:p>
          <a:p>
            <a:r>
              <a:rPr lang="en-US" altLang="ja-JP" sz="2800" i="1" dirty="0" smtClean="0"/>
              <a:t>=3+1</a:t>
            </a:r>
            <a:endParaRPr kumimoji="1" lang="ja-JP" altLang="en-US" sz="2800" i="1" dirty="0"/>
          </a:p>
        </p:txBody>
      </p:sp>
      <p:cxnSp>
        <p:nvCxnSpPr>
          <p:cNvPr id="92" name="直線コネクタ 91"/>
          <p:cNvCxnSpPr/>
          <p:nvPr/>
        </p:nvCxnSpPr>
        <p:spPr>
          <a:xfrm rot="10800000">
            <a:off x="4796711" y="5213491"/>
            <a:ext cx="129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rot="10800000">
            <a:off x="4796711" y="5773089"/>
            <a:ext cx="813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rot="10800000">
            <a:off x="4796711" y="3721225"/>
            <a:ext cx="12227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rot="10800000">
            <a:off x="4796713" y="4747157"/>
            <a:ext cx="1794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rot="10800000">
            <a:off x="4796713" y="3161626"/>
            <a:ext cx="1722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4990265" y="2881824"/>
            <a:ext cx="736218" cy="486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:1</a:t>
            </a:r>
            <a:endParaRPr kumimoji="1" lang="ja-JP" altLang="en-US" sz="2400" baseline="-250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925513" y="2881824"/>
            <a:ext cx="736218" cy="486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:2</a:t>
            </a:r>
            <a:endParaRPr kumimoji="1" lang="ja-JP" altLang="en-US" sz="2400" baseline="-250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357686" y="2857496"/>
            <a:ext cx="441862" cy="324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1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2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3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4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5</a:t>
            </a:r>
          </a:p>
          <a:p>
            <a:endParaRPr lang="en-US" altLang="ja-JP" sz="1000" i="1" dirty="0" smtClean="0"/>
          </a:p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6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948011" y="3441425"/>
            <a:ext cx="736218" cy="486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:3</a:t>
            </a:r>
            <a:endParaRPr kumimoji="1" lang="ja-JP" altLang="en-US" sz="2400" baseline="-250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925513" y="4451504"/>
            <a:ext cx="736218" cy="486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:1</a:t>
            </a:r>
            <a:endParaRPr kumimoji="1" lang="ja-JP" altLang="en-US" sz="2400" baseline="-250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990265" y="4451504"/>
            <a:ext cx="736218" cy="486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:2</a:t>
            </a:r>
            <a:endParaRPr kumimoji="1" lang="ja-JP" altLang="en-US" sz="2400" baseline="-250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948011" y="5011105"/>
            <a:ext cx="736218" cy="486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:1</a:t>
            </a:r>
            <a:endParaRPr kumimoji="1" lang="ja-JP" altLang="en-US" sz="2400" baseline="-250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990265" y="5570704"/>
            <a:ext cx="736218" cy="486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:1</a:t>
            </a:r>
            <a:endParaRPr kumimoji="1" lang="ja-JP" altLang="en-US" sz="2400" baseline="-250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789669" y="1857364"/>
            <a:ext cx="1645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inverted index</a:t>
            </a:r>
            <a:endParaRPr kumimoji="1" lang="ja-JP" altLang="en-US" sz="20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4978790" y="4429132"/>
            <a:ext cx="736218" cy="486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:2</a:t>
            </a:r>
            <a:endParaRPr kumimoji="1" lang="ja-JP" altLang="en-US" sz="2400" baseline="-250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929322" y="3429000"/>
            <a:ext cx="736218" cy="486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:3</a:t>
            </a:r>
            <a:endParaRPr kumimoji="1" lang="ja-JP" altLang="en-US" sz="2400" baseline="-250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929322" y="4443126"/>
            <a:ext cx="736218" cy="486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:1</a:t>
            </a:r>
            <a:endParaRPr kumimoji="1" lang="ja-JP" altLang="en-US" sz="2400" baseline="-250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54" grpId="0" animBg="1"/>
      <p:bldP spid="54" grpId="1" animBg="1"/>
      <p:bldP spid="56" grpId="0" animBg="1"/>
      <p:bldP spid="79" grpId="0"/>
      <p:bldP spid="80" grpId="0"/>
      <p:bldP spid="81" grpId="0"/>
      <p:bldP spid="82" grpId="0"/>
      <p:bldP spid="83" grpId="0"/>
      <p:bldP spid="39" grpId="0"/>
      <p:bldP spid="40" grpId="0"/>
      <p:bldP spid="106" grpId="0" animBg="1"/>
      <p:bldP spid="106" grpId="1" animBg="1"/>
      <p:bldP spid="107" grpId="0" animBg="1"/>
      <p:bldP spid="10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残る問題と解決策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BOF</a:t>
            </a:r>
            <a:r>
              <a:rPr kumimoji="1" lang="ja-JP" altLang="en-US" dirty="0" smtClean="0"/>
              <a:t>表現の照合</a:t>
            </a:r>
            <a:r>
              <a:rPr lang="ja-JP" altLang="en-US" dirty="0" smtClean="0"/>
              <a:t>，メモリ量の問題は解決</a:t>
            </a:r>
            <a:endParaRPr kumimoji="1" lang="en-US" altLang="ja-JP" dirty="0" smtClean="0"/>
          </a:p>
          <a:p>
            <a:r>
              <a:rPr kumimoji="1" lang="ja-JP" altLang="en-US" dirty="0" smtClean="0"/>
              <a:t>クエリの局所</a:t>
            </a:r>
            <a:r>
              <a:rPr kumimoji="1" lang="ja-JP" altLang="en-US" dirty="0" smtClean="0"/>
              <a:t>特徴量と</a:t>
            </a:r>
            <a:r>
              <a:rPr lang="en-US" altLang="ja-JP" dirty="0" smtClean="0"/>
              <a:t>visual word</a:t>
            </a:r>
            <a:r>
              <a:rPr lang="ja-JP" altLang="en-US" dirty="0" smtClean="0"/>
              <a:t>の照合が残る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高速化できない（</a:t>
            </a:r>
            <a:r>
              <a:rPr kumimoji="1" lang="en-US" altLang="ja-JP" dirty="0" smtClean="0"/>
              <a:t>dense</a:t>
            </a:r>
            <a:r>
              <a:rPr kumimoji="1" lang="ja-JP" altLang="en-US" dirty="0" smtClean="0"/>
              <a:t>だから）</a:t>
            </a:r>
            <a:endParaRPr kumimoji="1" lang="en-US" altLang="ja-JP" dirty="0" smtClean="0"/>
          </a:p>
          <a:p>
            <a:r>
              <a:rPr lang="ja-JP" altLang="en-US" dirty="0" smtClean="0"/>
              <a:t>正確</a:t>
            </a:r>
            <a:r>
              <a:rPr lang="ja-JP" altLang="en-US" dirty="0" smtClean="0"/>
              <a:t>な最近傍を諦め，近似する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近似</a:t>
            </a:r>
            <a:r>
              <a:rPr lang="ja-JP" altLang="en-US" dirty="0" smtClean="0"/>
              <a:t>最近傍探索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ANN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処理の流れ</a:t>
            </a:r>
            <a:endParaRPr kumimoji="1" lang="ja-JP" altLang="en-US" dirty="0"/>
          </a:p>
        </p:txBody>
      </p:sp>
      <p:sp>
        <p:nvSpPr>
          <p:cNvPr id="85" name="スライド番号プレースホルダ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5000628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 rot="16200000">
            <a:off x="1248347" y="2752125"/>
            <a:ext cx="192882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特徴抽出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97050" y="2071679"/>
            <a:ext cx="807282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照合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36564" y="2071677"/>
            <a:ext cx="85725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検証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28596" y="1928802"/>
            <a:ext cx="100013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クエリ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画像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718844" y="2000240"/>
            <a:ext cx="92872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出力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16200000">
            <a:off x="3537935" y="2823564"/>
            <a:ext cx="1928826" cy="42505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画像表現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75380" y="2928935"/>
            <a:ext cx="982240" cy="10001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word</a:t>
            </a:r>
          </a:p>
          <a:p>
            <a:pPr algn="ctr"/>
            <a:r>
              <a:rPr kumimoji="1" lang="ja-JP" altLang="en-US" dirty="0" err="1" smtClean="0">
                <a:solidFill>
                  <a:schemeClr val="tx1"/>
                </a:solidFill>
              </a:rPr>
              <a:t>の抽</a:t>
            </a:r>
            <a:r>
              <a:rPr kumimoji="1" lang="ja-JP" altLang="en-US" dirty="0" smtClean="0">
                <a:solidFill>
                  <a:schemeClr val="tx1"/>
                </a:solidFill>
              </a:rPr>
              <a:t>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フローチャート : 磁気ディスク 26"/>
          <p:cNvSpPr/>
          <p:nvPr/>
        </p:nvSpPr>
        <p:spPr>
          <a:xfrm>
            <a:off x="3000364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words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グループ化 33"/>
          <p:cNvGrpSpPr/>
          <p:nvPr/>
        </p:nvGrpSpPr>
        <p:grpSpPr>
          <a:xfrm>
            <a:off x="357158" y="3143248"/>
            <a:ext cx="1143008" cy="785818"/>
            <a:chOff x="357158" y="4143380"/>
            <a:chExt cx="1285884" cy="785818"/>
          </a:xfrm>
        </p:grpSpPr>
        <p:sp>
          <p:nvSpPr>
            <p:cNvPr id="14" name="角丸四角形 13"/>
            <p:cNvSpPr/>
            <p:nvPr/>
          </p:nvSpPr>
          <p:spPr>
            <a:xfrm>
              <a:off x="500034" y="4143380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428596" y="4214818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357158" y="4286256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直線矢印コネクタ 35"/>
          <p:cNvCxnSpPr/>
          <p:nvPr/>
        </p:nvCxnSpPr>
        <p:spPr>
          <a:xfrm>
            <a:off x="1571604" y="3500438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446720" y="3498850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857620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714876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696984" y="2285993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004332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1571604" y="2284404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446720" y="2285992"/>
            <a:ext cx="18395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>
            <a:off x="2982537" y="4536290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カギ線コネクタ 67"/>
          <p:cNvCxnSpPr>
            <a:endCxn id="21" idx="1"/>
          </p:cNvCxnSpPr>
          <p:nvPr/>
        </p:nvCxnSpPr>
        <p:spPr>
          <a:xfrm rot="5400000" flipH="1" flipV="1">
            <a:off x="3751356" y="4106769"/>
            <a:ext cx="857256" cy="644728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rot="5400000">
            <a:off x="5072066" y="4429133"/>
            <a:ext cx="572298" cy="7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143504" y="3286125"/>
            <a:ext cx="857256" cy="785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索引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付け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81" name="カギ線コネクタ 80"/>
          <p:cNvCxnSpPr>
            <a:endCxn id="7" idx="2"/>
          </p:cNvCxnSpPr>
          <p:nvPr/>
        </p:nvCxnSpPr>
        <p:spPr>
          <a:xfrm rot="16200000" flipV="1">
            <a:off x="4729157" y="3368270"/>
            <a:ext cx="2289587" cy="546517"/>
          </a:xfrm>
          <a:prstGeom prst="bentConnector3">
            <a:avLst>
              <a:gd name="adj1" fmla="val 79953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7286644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Vocabulary Tree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Hierarchical K-Means (HKM)</a:t>
            </a:r>
          </a:p>
          <a:p>
            <a:pPr lvl="1"/>
            <a:r>
              <a:rPr kumimoji="1" lang="en-US" altLang="ja-JP" dirty="0" smtClean="0"/>
              <a:t>visual word</a:t>
            </a:r>
            <a:r>
              <a:rPr kumimoji="1" lang="ja-JP" altLang="en-US" dirty="0" err="1" smtClean="0"/>
              <a:t>を抽</a:t>
            </a:r>
            <a:r>
              <a:rPr kumimoji="1" lang="ja-JP" altLang="en-US" dirty="0" smtClean="0"/>
              <a:t>出するときのクラスタリング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階層的→木が得られる</a:t>
            </a:r>
            <a:endParaRPr lang="en-US" altLang="ja-JP" dirty="0" smtClean="0"/>
          </a:p>
          <a:p>
            <a:r>
              <a:rPr kumimoji="1" lang="ja-JP" altLang="en-US" dirty="0" smtClean="0"/>
              <a:t>この木</a:t>
            </a:r>
            <a:r>
              <a:rPr kumimoji="1" lang="en-US" altLang="ja-JP" dirty="0" smtClean="0"/>
              <a:t>(vocabulary tree)</a:t>
            </a:r>
            <a:r>
              <a:rPr kumimoji="1" lang="ja-JP" altLang="en-US" dirty="0" smtClean="0"/>
              <a:t>を使って照合</a:t>
            </a:r>
            <a:endParaRPr kumimoji="1" lang="ja-JP" altLang="en-US" dirty="0"/>
          </a:p>
        </p:txBody>
      </p:sp>
      <p:grpSp>
        <p:nvGrpSpPr>
          <p:cNvPr id="73" name="グループ化 72"/>
          <p:cNvGrpSpPr/>
          <p:nvPr/>
        </p:nvGrpSpPr>
        <p:grpSpPr>
          <a:xfrm>
            <a:off x="714348" y="4000504"/>
            <a:ext cx="7572428" cy="2286016"/>
            <a:chOff x="714348" y="3786190"/>
            <a:chExt cx="7572428" cy="2286016"/>
          </a:xfrm>
        </p:grpSpPr>
        <p:sp>
          <p:nvSpPr>
            <p:cNvPr id="5" name="円/楕円 4"/>
            <p:cNvSpPr/>
            <p:nvPr/>
          </p:nvSpPr>
          <p:spPr>
            <a:xfrm>
              <a:off x="4500562" y="3786190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428728" y="478632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714348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143108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214414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643042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>
              <a:stCxn id="6" idx="4"/>
              <a:endCxn id="10" idx="0"/>
            </p:cNvCxnSpPr>
            <p:nvPr/>
          </p:nvCxnSpPr>
          <p:spPr>
            <a:xfrm rot="5400000">
              <a:off x="750067" y="5072074"/>
              <a:ext cx="857256" cy="71438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stCxn id="6" idx="4"/>
              <a:endCxn id="12" idx="0"/>
            </p:cNvCxnSpPr>
            <p:nvPr/>
          </p:nvCxnSpPr>
          <p:spPr>
            <a:xfrm rot="5400000">
              <a:off x="1000100" y="5322107"/>
              <a:ext cx="857256" cy="214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6" idx="4"/>
              <a:endCxn id="13" idx="0"/>
            </p:cNvCxnSpPr>
            <p:nvPr/>
          </p:nvCxnSpPr>
          <p:spPr>
            <a:xfrm rot="16200000" flipH="1">
              <a:off x="1214414" y="5322107"/>
              <a:ext cx="857256" cy="214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stCxn id="6" idx="4"/>
              <a:endCxn id="11" idx="0"/>
            </p:cNvCxnSpPr>
            <p:nvPr/>
          </p:nvCxnSpPr>
          <p:spPr>
            <a:xfrm rot="16200000" flipH="1">
              <a:off x="1464447" y="5072074"/>
              <a:ext cx="857256" cy="71438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/楕円 35"/>
            <p:cNvSpPr/>
            <p:nvPr/>
          </p:nvSpPr>
          <p:spPr>
            <a:xfrm>
              <a:off x="3357554" y="478632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2643174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4071934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143240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3571868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/>
            <p:cNvCxnSpPr>
              <a:stCxn id="36" idx="4"/>
              <a:endCxn id="37" idx="0"/>
            </p:cNvCxnSpPr>
            <p:nvPr/>
          </p:nvCxnSpPr>
          <p:spPr>
            <a:xfrm rot="5400000">
              <a:off x="2678893" y="5072074"/>
              <a:ext cx="857256" cy="71438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>
              <a:stCxn id="36" idx="4"/>
              <a:endCxn id="39" idx="0"/>
            </p:cNvCxnSpPr>
            <p:nvPr/>
          </p:nvCxnSpPr>
          <p:spPr>
            <a:xfrm rot="5400000">
              <a:off x="2928926" y="5322107"/>
              <a:ext cx="857256" cy="214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stCxn id="36" idx="4"/>
              <a:endCxn id="40" idx="0"/>
            </p:cNvCxnSpPr>
            <p:nvPr/>
          </p:nvCxnSpPr>
          <p:spPr>
            <a:xfrm rot="16200000" flipH="1">
              <a:off x="3143240" y="5322107"/>
              <a:ext cx="857256" cy="214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stCxn id="36" idx="4"/>
              <a:endCxn id="38" idx="0"/>
            </p:cNvCxnSpPr>
            <p:nvPr/>
          </p:nvCxnSpPr>
          <p:spPr>
            <a:xfrm rot="16200000" flipH="1">
              <a:off x="3393273" y="5072074"/>
              <a:ext cx="857256" cy="71438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円/楕円 44"/>
            <p:cNvSpPr/>
            <p:nvPr/>
          </p:nvSpPr>
          <p:spPr>
            <a:xfrm>
              <a:off x="5357818" y="478632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4643438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6072198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143504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572132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" name="直線コネクタ 49"/>
            <p:cNvCxnSpPr>
              <a:stCxn id="45" idx="4"/>
              <a:endCxn id="46" idx="0"/>
            </p:cNvCxnSpPr>
            <p:nvPr/>
          </p:nvCxnSpPr>
          <p:spPr>
            <a:xfrm rot="5400000">
              <a:off x="4679157" y="5072074"/>
              <a:ext cx="857256" cy="71438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>
              <a:stCxn id="45" idx="4"/>
              <a:endCxn id="48" idx="0"/>
            </p:cNvCxnSpPr>
            <p:nvPr/>
          </p:nvCxnSpPr>
          <p:spPr>
            <a:xfrm rot="5400000">
              <a:off x="4929190" y="5322107"/>
              <a:ext cx="857256" cy="214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>
              <a:stCxn id="45" idx="4"/>
              <a:endCxn id="49" idx="0"/>
            </p:cNvCxnSpPr>
            <p:nvPr/>
          </p:nvCxnSpPr>
          <p:spPr>
            <a:xfrm rot="16200000" flipH="1">
              <a:off x="5143504" y="5322107"/>
              <a:ext cx="857256" cy="214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stCxn id="45" idx="4"/>
              <a:endCxn id="47" idx="0"/>
            </p:cNvCxnSpPr>
            <p:nvPr/>
          </p:nvCxnSpPr>
          <p:spPr>
            <a:xfrm rot="16200000" flipH="1">
              <a:off x="5393537" y="5072074"/>
              <a:ext cx="857256" cy="71438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円/楕円 53"/>
            <p:cNvSpPr/>
            <p:nvPr/>
          </p:nvSpPr>
          <p:spPr>
            <a:xfrm>
              <a:off x="7358082" y="478632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6643702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8072462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7143768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7572396" y="5857892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>
              <a:stCxn id="54" idx="4"/>
              <a:endCxn id="55" idx="0"/>
            </p:cNvCxnSpPr>
            <p:nvPr/>
          </p:nvCxnSpPr>
          <p:spPr>
            <a:xfrm rot="5400000">
              <a:off x="6679421" y="5072074"/>
              <a:ext cx="857256" cy="71438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stCxn id="54" idx="4"/>
              <a:endCxn id="57" idx="0"/>
            </p:cNvCxnSpPr>
            <p:nvPr/>
          </p:nvCxnSpPr>
          <p:spPr>
            <a:xfrm rot="5400000">
              <a:off x="6929454" y="5322107"/>
              <a:ext cx="857256" cy="214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stCxn id="54" idx="4"/>
              <a:endCxn id="58" idx="0"/>
            </p:cNvCxnSpPr>
            <p:nvPr/>
          </p:nvCxnSpPr>
          <p:spPr>
            <a:xfrm rot="16200000" flipH="1">
              <a:off x="7143768" y="5322107"/>
              <a:ext cx="857256" cy="214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stCxn id="54" idx="4"/>
              <a:endCxn id="56" idx="0"/>
            </p:cNvCxnSpPr>
            <p:nvPr/>
          </p:nvCxnSpPr>
          <p:spPr>
            <a:xfrm rot="16200000" flipH="1">
              <a:off x="7393801" y="5072074"/>
              <a:ext cx="857256" cy="71438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stCxn id="5" idx="4"/>
              <a:endCxn id="6" idx="0"/>
            </p:cNvCxnSpPr>
            <p:nvPr/>
          </p:nvCxnSpPr>
          <p:spPr>
            <a:xfrm rot="5400000">
              <a:off x="2678893" y="2857496"/>
              <a:ext cx="785818" cy="307183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5" idx="4"/>
              <a:endCxn id="36" idx="0"/>
            </p:cNvCxnSpPr>
            <p:nvPr/>
          </p:nvCxnSpPr>
          <p:spPr>
            <a:xfrm rot="5400000">
              <a:off x="3643306" y="3821909"/>
              <a:ext cx="785818" cy="114300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stCxn id="5" idx="4"/>
              <a:endCxn id="45" idx="0"/>
            </p:cNvCxnSpPr>
            <p:nvPr/>
          </p:nvCxnSpPr>
          <p:spPr>
            <a:xfrm rot="16200000" flipH="1">
              <a:off x="4643438" y="3964785"/>
              <a:ext cx="785818" cy="857256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5" idx="4"/>
              <a:endCxn id="54" idx="0"/>
            </p:cNvCxnSpPr>
            <p:nvPr/>
          </p:nvCxnSpPr>
          <p:spPr>
            <a:xfrm rot="16200000" flipH="1">
              <a:off x="5643570" y="2964653"/>
              <a:ext cx="785818" cy="285752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46"/>
          <p:cNvSpPr txBox="1">
            <a:spLocks noChangeArrowheads="1"/>
          </p:cNvSpPr>
          <p:nvPr/>
        </p:nvSpPr>
        <p:spPr bwMode="auto">
          <a:xfrm>
            <a:off x="4786314" y="3714752"/>
            <a:ext cx="36503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0" dirty="0"/>
              <a:t>　　</a:t>
            </a:r>
            <a:r>
              <a:rPr lang="ja-JP" altLang="en-US" sz="3200" b="0" dirty="0" smtClean="0"/>
              <a:t>：</a:t>
            </a:r>
            <a:r>
              <a:rPr lang="ja-JP" altLang="en-US" sz="2400" b="0" dirty="0" smtClean="0"/>
              <a:t>クエリの</a:t>
            </a:r>
            <a:r>
              <a:rPr lang="ja-JP" altLang="en-US" sz="2400" b="0" dirty="0"/>
              <a:t>特徴ベクトル</a:t>
            </a:r>
          </a:p>
        </p:txBody>
      </p:sp>
      <p:sp>
        <p:nvSpPr>
          <p:cNvPr id="75" name="AutoShape 109"/>
          <p:cNvSpPr>
            <a:spLocks noChangeArrowheads="1"/>
          </p:cNvSpPr>
          <p:nvPr/>
        </p:nvSpPr>
        <p:spPr bwMode="auto">
          <a:xfrm>
            <a:off x="4857752" y="3786190"/>
            <a:ext cx="503238" cy="477838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7327 0.04792 -0.14636 0.09583 -0.16302 0.14768 C -0.17969 0.19954 -0.11163 0.30509 -0.1 0.31111 " pathEditMode="relative" ptsTypes="aaA">
                                      <p:cBhvr>
                                        <p:cTn id="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  <p:bldP spid="74" grpId="0"/>
      <p:bldP spid="75" grpId="0" animBg="1"/>
      <p:bldP spid="7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残る問題と解決策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BOF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表現の照合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，メモリ量の問題は解決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局所特徴量と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visual word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の照合が残る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高速化できない（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dense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だから）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実は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visual word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を求めるときもこの問題が生じる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正確な最近傍を諦め，近似する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Vocabulary Tree</a:t>
            </a:r>
          </a:p>
          <a:p>
            <a:pPr lvl="1"/>
            <a:r>
              <a:rPr lang="ja-JP" altLang="en-US" dirty="0" smtClean="0"/>
              <a:t>近似</a:t>
            </a:r>
            <a:r>
              <a:rPr lang="ja-JP" altLang="en-US" dirty="0" smtClean="0"/>
              <a:t>最近傍</a:t>
            </a:r>
            <a:r>
              <a:rPr lang="ja-JP" altLang="en-US" dirty="0" smtClean="0"/>
              <a:t>探索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ANN</a:t>
            </a:r>
            <a:endParaRPr lang="en-US" altLang="ja-JP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ANN(1):</a:t>
            </a:r>
            <a:r>
              <a:rPr lang="ja-JP" altLang="en-US" dirty="0" smtClean="0"/>
              <a:t> </a:t>
            </a:r>
            <a:r>
              <a:rPr lang="en-US" altLang="ja-JP" dirty="0" smtClean="0"/>
              <a:t>k-d </a:t>
            </a:r>
            <a:r>
              <a:rPr lang="ja-JP" altLang="en-US" dirty="0" smtClean="0"/>
              <a:t>木</a:t>
            </a:r>
            <a:endParaRPr lang="en-US" altLang="ja-JP" dirty="0"/>
          </a:p>
        </p:txBody>
      </p:sp>
      <p:sp>
        <p:nvSpPr>
          <p:cNvPr id="53" name="スライド番号プレースホルダ 5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  <p:grpSp>
        <p:nvGrpSpPr>
          <p:cNvPr id="2" name="グループ化 43"/>
          <p:cNvGrpSpPr/>
          <p:nvPr/>
        </p:nvGrpSpPr>
        <p:grpSpPr>
          <a:xfrm>
            <a:off x="6875463" y="3306756"/>
            <a:ext cx="288925" cy="288925"/>
            <a:chOff x="6875463" y="3306756"/>
            <a:chExt cx="288925" cy="288925"/>
          </a:xfrm>
        </p:grpSpPr>
        <p:sp>
          <p:nvSpPr>
            <p:cNvPr id="230417" name="Oval 17"/>
            <p:cNvSpPr>
              <a:spLocks noChangeArrowheads="1"/>
            </p:cNvSpPr>
            <p:nvPr/>
          </p:nvSpPr>
          <p:spPr bwMode="auto">
            <a:xfrm>
              <a:off x="6875463" y="3306756"/>
              <a:ext cx="288925" cy="288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0418" name="Line 18"/>
            <p:cNvSpPr>
              <a:spLocks noChangeShapeType="1"/>
            </p:cNvSpPr>
            <p:nvPr/>
          </p:nvSpPr>
          <p:spPr bwMode="auto">
            <a:xfrm>
              <a:off x="7019925" y="3306756"/>
              <a:ext cx="0" cy="2889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グループ化 44"/>
          <p:cNvGrpSpPr/>
          <p:nvPr/>
        </p:nvGrpSpPr>
        <p:grpSpPr>
          <a:xfrm>
            <a:off x="5867400" y="3811581"/>
            <a:ext cx="288925" cy="288925"/>
            <a:chOff x="5867400" y="3811581"/>
            <a:chExt cx="288925" cy="288925"/>
          </a:xfrm>
        </p:grpSpPr>
        <p:sp>
          <p:nvSpPr>
            <p:cNvPr id="230419" name="Oval 19"/>
            <p:cNvSpPr>
              <a:spLocks noChangeArrowheads="1"/>
            </p:cNvSpPr>
            <p:nvPr/>
          </p:nvSpPr>
          <p:spPr bwMode="auto">
            <a:xfrm>
              <a:off x="5867400" y="3811581"/>
              <a:ext cx="288925" cy="288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0420" name="Line 20"/>
            <p:cNvSpPr>
              <a:spLocks noChangeShapeType="1"/>
            </p:cNvSpPr>
            <p:nvPr/>
          </p:nvSpPr>
          <p:spPr bwMode="auto">
            <a:xfrm flipH="1">
              <a:off x="5867400" y="3954456"/>
              <a:ext cx="2889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グループ化 45"/>
          <p:cNvGrpSpPr/>
          <p:nvPr/>
        </p:nvGrpSpPr>
        <p:grpSpPr>
          <a:xfrm>
            <a:off x="7883525" y="3809994"/>
            <a:ext cx="288925" cy="288925"/>
            <a:chOff x="7883525" y="3809994"/>
            <a:chExt cx="288925" cy="288925"/>
          </a:xfrm>
        </p:grpSpPr>
        <p:sp>
          <p:nvSpPr>
            <p:cNvPr id="230421" name="Oval 21"/>
            <p:cNvSpPr>
              <a:spLocks noChangeArrowheads="1"/>
            </p:cNvSpPr>
            <p:nvPr/>
          </p:nvSpPr>
          <p:spPr bwMode="auto">
            <a:xfrm>
              <a:off x="7883525" y="3809994"/>
              <a:ext cx="288925" cy="288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0422" name="Line 22"/>
            <p:cNvSpPr>
              <a:spLocks noChangeShapeType="1"/>
            </p:cNvSpPr>
            <p:nvPr/>
          </p:nvSpPr>
          <p:spPr bwMode="auto">
            <a:xfrm flipH="1">
              <a:off x="7883525" y="3952869"/>
              <a:ext cx="288925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0423" name="Line 23"/>
          <p:cNvSpPr>
            <a:spLocks noChangeShapeType="1"/>
          </p:cNvSpPr>
          <p:nvPr/>
        </p:nvSpPr>
        <p:spPr bwMode="auto">
          <a:xfrm flipH="1">
            <a:off x="6156325" y="3522656"/>
            <a:ext cx="7191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24" name="Line 24"/>
          <p:cNvSpPr>
            <a:spLocks noChangeShapeType="1"/>
          </p:cNvSpPr>
          <p:nvPr/>
        </p:nvSpPr>
        <p:spPr bwMode="auto">
          <a:xfrm>
            <a:off x="7164388" y="3522656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5" name="グループ化 46"/>
          <p:cNvGrpSpPr/>
          <p:nvPr/>
        </p:nvGrpSpPr>
        <p:grpSpPr>
          <a:xfrm>
            <a:off x="5362575" y="4459281"/>
            <a:ext cx="288925" cy="288925"/>
            <a:chOff x="5362575" y="4459281"/>
            <a:chExt cx="288925" cy="288925"/>
          </a:xfrm>
        </p:grpSpPr>
        <p:sp>
          <p:nvSpPr>
            <p:cNvPr id="230425" name="Oval 25"/>
            <p:cNvSpPr>
              <a:spLocks noChangeArrowheads="1"/>
            </p:cNvSpPr>
            <p:nvPr/>
          </p:nvSpPr>
          <p:spPr bwMode="auto">
            <a:xfrm>
              <a:off x="5362575" y="4459281"/>
              <a:ext cx="288925" cy="288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0426" name="Line 26"/>
            <p:cNvSpPr>
              <a:spLocks noChangeShapeType="1"/>
            </p:cNvSpPr>
            <p:nvPr/>
          </p:nvSpPr>
          <p:spPr bwMode="auto">
            <a:xfrm>
              <a:off x="5507038" y="4459281"/>
              <a:ext cx="0" cy="28892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" name="グループ化 47"/>
          <p:cNvGrpSpPr/>
          <p:nvPr/>
        </p:nvGrpSpPr>
        <p:grpSpPr>
          <a:xfrm>
            <a:off x="7378700" y="4459281"/>
            <a:ext cx="288925" cy="288925"/>
            <a:chOff x="7378700" y="4459281"/>
            <a:chExt cx="288925" cy="288925"/>
          </a:xfrm>
        </p:grpSpPr>
        <p:sp>
          <p:nvSpPr>
            <p:cNvPr id="230429" name="Oval 29"/>
            <p:cNvSpPr>
              <a:spLocks noChangeArrowheads="1"/>
            </p:cNvSpPr>
            <p:nvPr/>
          </p:nvSpPr>
          <p:spPr bwMode="auto">
            <a:xfrm>
              <a:off x="7378700" y="4459281"/>
              <a:ext cx="288925" cy="288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0430" name="Line 30"/>
            <p:cNvSpPr>
              <a:spLocks noChangeShapeType="1"/>
            </p:cNvSpPr>
            <p:nvPr/>
          </p:nvSpPr>
          <p:spPr bwMode="auto">
            <a:xfrm>
              <a:off x="7523163" y="4459281"/>
              <a:ext cx="0" cy="28892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0433" name="Line 33"/>
          <p:cNvSpPr>
            <a:spLocks noChangeShapeType="1"/>
          </p:cNvSpPr>
          <p:nvPr/>
        </p:nvSpPr>
        <p:spPr bwMode="auto">
          <a:xfrm flipV="1">
            <a:off x="5507038" y="4027481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34" name="Line 34"/>
          <p:cNvSpPr>
            <a:spLocks noChangeShapeType="1"/>
          </p:cNvSpPr>
          <p:nvPr/>
        </p:nvSpPr>
        <p:spPr bwMode="auto">
          <a:xfrm>
            <a:off x="6156325" y="4027481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35" name="Line 35"/>
          <p:cNvSpPr>
            <a:spLocks noChangeShapeType="1"/>
          </p:cNvSpPr>
          <p:nvPr/>
        </p:nvSpPr>
        <p:spPr bwMode="auto">
          <a:xfrm flipH="1">
            <a:off x="7523163" y="4027481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36" name="Line 36"/>
          <p:cNvSpPr>
            <a:spLocks noChangeShapeType="1"/>
          </p:cNvSpPr>
          <p:nvPr/>
        </p:nvSpPr>
        <p:spPr bwMode="auto">
          <a:xfrm>
            <a:off x="8172450" y="4027481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39" name="Oval 39"/>
          <p:cNvSpPr>
            <a:spLocks noChangeArrowheads="1"/>
          </p:cNvSpPr>
          <p:nvPr/>
        </p:nvSpPr>
        <p:spPr bwMode="auto">
          <a:xfrm>
            <a:off x="8459788" y="438784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42" name="Oval 42"/>
          <p:cNvSpPr>
            <a:spLocks noChangeArrowheads="1"/>
          </p:cNvSpPr>
          <p:nvPr/>
        </p:nvSpPr>
        <p:spPr bwMode="auto">
          <a:xfrm>
            <a:off x="7883525" y="525144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43" name="Oval 43"/>
          <p:cNvSpPr>
            <a:spLocks noChangeArrowheads="1"/>
          </p:cNvSpPr>
          <p:nvPr/>
        </p:nvSpPr>
        <p:spPr bwMode="auto">
          <a:xfrm>
            <a:off x="7019925" y="525144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44" name="Oval 44"/>
          <p:cNvSpPr>
            <a:spLocks noChangeArrowheads="1"/>
          </p:cNvSpPr>
          <p:nvPr/>
        </p:nvSpPr>
        <p:spPr bwMode="auto">
          <a:xfrm>
            <a:off x="6443663" y="4459281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46" name="Oval 46"/>
          <p:cNvSpPr>
            <a:spLocks noChangeArrowheads="1"/>
          </p:cNvSpPr>
          <p:nvPr/>
        </p:nvSpPr>
        <p:spPr bwMode="auto">
          <a:xfrm>
            <a:off x="5794375" y="525144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48" name="Oval 48"/>
          <p:cNvSpPr>
            <a:spLocks noChangeArrowheads="1"/>
          </p:cNvSpPr>
          <p:nvPr/>
        </p:nvSpPr>
        <p:spPr bwMode="auto">
          <a:xfrm>
            <a:off x="4932363" y="525144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49" name="Line 49"/>
          <p:cNvSpPr>
            <a:spLocks noChangeShapeType="1"/>
          </p:cNvSpPr>
          <p:nvPr/>
        </p:nvSpPr>
        <p:spPr bwMode="auto">
          <a:xfrm flipH="1">
            <a:off x="5003800" y="4675181"/>
            <a:ext cx="358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52" name="Line 52"/>
          <p:cNvSpPr>
            <a:spLocks noChangeShapeType="1"/>
          </p:cNvSpPr>
          <p:nvPr/>
        </p:nvSpPr>
        <p:spPr bwMode="auto">
          <a:xfrm>
            <a:off x="5578475" y="4746619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55" name="Line 55"/>
          <p:cNvSpPr>
            <a:spLocks noChangeShapeType="1"/>
          </p:cNvSpPr>
          <p:nvPr/>
        </p:nvSpPr>
        <p:spPr bwMode="auto">
          <a:xfrm flipH="1">
            <a:off x="7164388" y="4675181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56" name="Line 56"/>
          <p:cNvSpPr>
            <a:spLocks noChangeShapeType="1"/>
          </p:cNvSpPr>
          <p:nvPr/>
        </p:nvSpPr>
        <p:spPr bwMode="auto">
          <a:xfrm>
            <a:off x="7667625" y="4675181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67" name="Text Box 67"/>
          <p:cNvSpPr txBox="1">
            <a:spLocks noChangeArrowheads="1"/>
          </p:cNvSpPr>
          <p:nvPr/>
        </p:nvSpPr>
        <p:spPr bwMode="auto">
          <a:xfrm>
            <a:off x="1898650" y="2582856"/>
            <a:ext cx="1809750" cy="579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0" dirty="0"/>
              <a:t>特徴空間</a:t>
            </a:r>
          </a:p>
        </p:txBody>
      </p:sp>
      <p:sp>
        <p:nvSpPr>
          <p:cNvPr id="230486" name="Rectangle 86"/>
          <p:cNvSpPr>
            <a:spLocks noChangeArrowheads="1"/>
          </p:cNvSpPr>
          <p:nvPr/>
        </p:nvSpPr>
        <p:spPr bwMode="auto">
          <a:xfrm>
            <a:off x="684213" y="3235319"/>
            <a:ext cx="40322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87" name="Line 87"/>
          <p:cNvSpPr>
            <a:spLocks noChangeShapeType="1"/>
          </p:cNvSpPr>
          <p:nvPr/>
        </p:nvSpPr>
        <p:spPr bwMode="auto">
          <a:xfrm>
            <a:off x="1331913" y="3235319"/>
            <a:ext cx="0" cy="2303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88" name="Line 88"/>
          <p:cNvSpPr>
            <a:spLocks noChangeShapeType="1"/>
          </p:cNvSpPr>
          <p:nvPr/>
        </p:nvSpPr>
        <p:spPr bwMode="auto">
          <a:xfrm>
            <a:off x="3635375" y="4603744"/>
            <a:ext cx="0" cy="15113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91" name="Oval 91"/>
          <p:cNvSpPr>
            <a:spLocks noChangeArrowheads="1"/>
          </p:cNvSpPr>
          <p:nvPr/>
        </p:nvSpPr>
        <p:spPr bwMode="auto">
          <a:xfrm>
            <a:off x="3276600" y="525144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92" name="Oval 92"/>
          <p:cNvSpPr>
            <a:spLocks noChangeArrowheads="1"/>
          </p:cNvSpPr>
          <p:nvPr/>
        </p:nvSpPr>
        <p:spPr bwMode="auto">
          <a:xfrm>
            <a:off x="3779838" y="337819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93" name="Line 93"/>
          <p:cNvSpPr>
            <a:spLocks noChangeShapeType="1"/>
          </p:cNvSpPr>
          <p:nvPr/>
        </p:nvSpPr>
        <p:spPr bwMode="auto">
          <a:xfrm>
            <a:off x="684213" y="5538781"/>
            <a:ext cx="20875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94" name="Line 94"/>
          <p:cNvSpPr>
            <a:spLocks noChangeShapeType="1"/>
          </p:cNvSpPr>
          <p:nvPr/>
        </p:nvSpPr>
        <p:spPr bwMode="auto">
          <a:xfrm>
            <a:off x="2771775" y="4603744"/>
            <a:ext cx="1944688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95" name="Line 95"/>
          <p:cNvSpPr>
            <a:spLocks noChangeShapeType="1"/>
          </p:cNvSpPr>
          <p:nvPr/>
        </p:nvSpPr>
        <p:spPr bwMode="auto">
          <a:xfrm>
            <a:off x="2771775" y="3235319"/>
            <a:ext cx="0" cy="2879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0496" name="Oval 96"/>
          <p:cNvSpPr>
            <a:spLocks noChangeArrowheads="1"/>
          </p:cNvSpPr>
          <p:nvPr/>
        </p:nvSpPr>
        <p:spPr bwMode="auto">
          <a:xfrm>
            <a:off x="3995738" y="4675181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" name="グループ化 48"/>
          <p:cNvGrpSpPr/>
          <p:nvPr/>
        </p:nvGrpSpPr>
        <p:grpSpPr>
          <a:xfrm>
            <a:off x="3924300" y="2500306"/>
            <a:ext cx="2380796" cy="950913"/>
            <a:chOff x="3924300" y="2500306"/>
            <a:chExt cx="2380796" cy="950913"/>
          </a:xfrm>
        </p:grpSpPr>
        <p:sp>
          <p:nvSpPr>
            <p:cNvPr id="230469" name="Text Box 69"/>
            <p:cNvSpPr txBox="1">
              <a:spLocks noChangeArrowheads="1"/>
            </p:cNvSpPr>
            <p:nvPr/>
          </p:nvSpPr>
          <p:spPr bwMode="auto">
            <a:xfrm>
              <a:off x="4500563" y="2500306"/>
              <a:ext cx="180453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800" b="0" dirty="0" smtClean="0"/>
                <a:t>visual word</a:t>
              </a:r>
              <a:endParaRPr lang="ja-JP" altLang="en-US" sz="2800" b="0" dirty="0"/>
            </a:p>
          </p:txBody>
        </p:sp>
        <p:sp>
          <p:nvSpPr>
            <p:cNvPr id="230468" name="Line 68"/>
            <p:cNvSpPr>
              <a:spLocks noChangeShapeType="1"/>
            </p:cNvSpPr>
            <p:nvPr/>
          </p:nvSpPr>
          <p:spPr bwMode="auto">
            <a:xfrm flipH="1">
              <a:off x="3924300" y="2946394"/>
              <a:ext cx="719138" cy="5048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" name="グループ化 52"/>
          <p:cNvGrpSpPr/>
          <p:nvPr/>
        </p:nvGrpSpPr>
        <p:grpSpPr>
          <a:xfrm>
            <a:off x="714348" y="2334276"/>
            <a:ext cx="1000132" cy="1451914"/>
            <a:chOff x="714348" y="2334276"/>
            <a:chExt cx="1000132" cy="1451914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714348" y="2334276"/>
              <a:ext cx="8723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セル</a:t>
              </a:r>
              <a:endParaRPr kumimoji="1" lang="ja-JP" altLang="en-US" sz="2800" dirty="0"/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 rot="16200000" flipH="1">
              <a:off x="1035819" y="3107529"/>
              <a:ext cx="928694" cy="42862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489" name="Oval 89"/>
          <p:cNvSpPr>
            <a:spLocks noChangeArrowheads="1"/>
          </p:cNvSpPr>
          <p:nvPr/>
        </p:nvSpPr>
        <p:spPr bwMode="auto">
          <a:xfrm>
            <a:off x="1042988" y="345121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90" name="Oval 90"/>
          <p:cNvSpPr>
            <a:spLocks noChangeArrowheads="1"/>
          </p:cNvSpPr>
          <p:nvPr/>
        </p:nvSpPr>
        <p:spPr bwMode="auto">
          <a:xfrm>
            <a:off x="900113" y="5754681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497" name="Oval 97"/>
          <p:cNvSpPr>
            <a:spLocks noChangeArrowheads="1"/>
          </p:cNvSpPr>
          <p:nvPr/>
        </p:nvSpPr>
        <p:spPr bwMode="auto">
          <a:xfrm>
            <a:off x="1619250" y="496251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3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3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3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3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3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3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3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3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3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3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3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2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3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23" grpId="0" animBg="1"/>
      <p:bldP spid="230424" grpId="0" animBg="1"/>
      <p:bldP spid="230433" grpId="0" animBg="1"/>
      <p:bldP spid="230434" grpId="0" animBg="1"/>
      <p:bldP spid="230435" grpId="0" animBg="1"/>
      <p:bldP spid="230436" grpId="0" animBg="1"/>
      <p:bldP spid="230439" grpId="0" animBg="1"/>
      <p:bldP spid="230442" grpId="0" animBg="1"/>
      <p:bldP spid="230443" grpId="0" animBg="1"/>
      <p:bldP spid="230444" grpId="0" animBg="1"/>
      <p:bldP spid="230446" grpId="0" animBg="1"/>
      <p:bldP spid="230448" grpId="0" animBg="1"/>
      <p:bldP spid="230449" grpId="0" animBg="1"/>
      <p:bldP spid="230452" grpId="0" animBg="1"/>
      <p:bldP spid="230455" grpId="0" animBg="1"/>
      <p:bldP spid="230456" grpId="0" animBg="1"/>
      <p:bldP spid="230487" grpId="0" animBg="1"/>
      <p:bldP spid="230487" grpId="1" animBg="1"/>
      <p:bldP spid="230488" grpId="0" animBg="1"/>
      <p:bldP spid="230488" grpId="1" animBg="1"/>
      <p:bldP spid="230491" grpId="0" animBg="1"/>
      <p:bldP spid="230491" grpId="1" animBg="1"/>
      <p:bldP spid="230492" grpId="0" animBg="1"/>
      <p:bldP spid="230492" grpId="1" animBg="1"/>
      <p:bldP spid="230493" grpId="0" animBg="1"/>
      <p:bldP spid="230493" grpId="1" animBg="1"/>
      <p:bldP spid="230494" grpId="0" animBg="1"/>
      <p:bldP spid="230494" grpId="1" animBg="1"/>
      <p:bldP spid="230495" grpId="0" animBg="1"/>
      <p:bldP spid="230495" grpId="1" animBg="1"/>
      <p:bldP spid="230496" grpId="0" animBg="1"/>
      <p:bldP spid="230496" grpId="1" animBg="1"/>
      <p:bldP spid="230489" grpId="0" animBg="1"/>
      <p:bldP spid="230489" grpId="1" animBg="1"/>
      <p:bldP spid="230490" grpId="0" animBg="1"/>
      <p:bldP spid="230490" grpId="1" animBg="1"/>
      <p:bldP spid="230497" grpId="0" animBg="1"/>
      <p:bldP spid="23049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15" name="Rectangle 103"/>
          <p:cNvSpPr>
            <a:spLocks noChangeArrowheads="1"/>
          </p:cNvSpPr>
          <p:nvPr/>
        </p:nvSpPr>
        <p:spPr bwMode="auto">
          <a:xfrm>
            <a:off x="1331913" y="3236908"/>
            <a:ext cx="1439862" cy="23034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614" name="Rectangle 102"/>
          <p:cNvSpPr>
            <a:spLocks noChangeArrowheads="1"/>
          </p:cNvSpPr>
          <p:nvPr/>
        </p:nvSpPr>
        <p:spPr bwMode="auto">
          <a:xfrm>
            <a:off x="684213" y="3236908"/>
            <a:ext cx="2087562" cy="23034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613" name="Rectangle 101"/>
          <p:cNvSpPr>
            <a:spLocks noChangeArrowheads="1"/>
          </p:cNvSpPr>
          <p:nvPr/>
        </p:nvSpPr>
        <p:spPr bwMode="auto">
          <a:xfrm>
            <a:off x="684213" y="3236908"/>
            <a:ext cx="2087562" cy="2879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612" name="Rectangle 100"/>
          <p:cNvSpPr>
            <a:spLocks noChangeArrowheads="1"/>
          </p:cNvSpPr>
          <p:nvPr/>
        </p:nvSpPr>
        <p:spPr bwMode="auto">
          <a:xfrm>
            <a:off x="684213" y="3235320"/>
            <a:ext cx="4032250" cy="2881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ANN(1):</a:t>
            </a:r>
            <a:r>
              <a:rPr lang="ja-JP" altLang="en-US" dirty="0" smtClean="0"/>
              <a:t> </a:t>
            </a:r>
            <a:r>
              <a:rPr lang="en-US" altLang="ja-JP" dirty="0" smtClean="0"/>
              <a:t>k-d </a:t>
            </a:r>
            <a:r>
              <a:rPr lang="ja-JP" altLang="en-US" dirty="0" smtClean="0"/>
              <a:t>木</a:t>
            </a:r>
            <a:endParaRPr lang="en-US" altLang="ja-JP" dirty="0"/>
          </a:p>
        </p:txBody>
      </p:sp>
      <p:sp>
        <p:nvSpPr>
          <p:cNvPr id="53" name="スライド番号プレースホルダ 5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  <p:sp>
        <p:nvSpPr>
          <p:cNvPr id="320519" name="Oval 7"/>
          <p:cNvSpPr>
            <a:spLocks noChangeArrowheads="1"/>
          </p:cNvSpPr>
          <p:nvPr/>
        </p:nvSpPr>
        <p:spPr bwMode="auto">
          <a:xfrm>
            <a:off x="6875463" y="3308345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7019925" y="3308345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21" name="Oval 9"/>
          <p:cNvSpPr>
            <a:spLocks noChangeArrowheads="1"/>
          </p:cNvSpPr>
          <p:nvPr/>
        </p:nvSpPr>
        <p:spPr bwMode="auto">
          <a:xfrm>
            <a:off x="5867400" y="381317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 flipH="1">
            <a:off x="5867400" y="3956045"/>
            <a:ext cx="2889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23" name="Oval 11"/>
          <p:cNvSpPr>
            <a:spLocks noChangeArrowheads="1"/>
          </p:cNvSpPr>
          <p:nvPr/>
        </p:nvSpPr>
        <p:spPr bwMode="auto">
          <a:xfrm>
            <a:off x="7883525" y="381158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24" name="Line 12"/>
          <p:cNvSpPr>
            <a:spLocks noChangeShapeType="1"/>
          </p:cNvSpPr>
          <p:nvPr/>
        </p:nvSpPr>
        <p:spPr bwMode="auto">
          <a:xfrm flipH="1">
            <a:off x="7883525" y="3954458"/>
            <a:ext cx="288925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25" name="Line 13"/>
          <p:cNvSpPr>
            <a:spLocks noChangeShapeType="1"/>
          </p:cNvSpPr>
          <p:nvPr/>
        </p:nvSpPr>
        <p:spPr bwMode="auto">
          <a:xfrm flipH="1">
            <a:off x="6156325" y="3524245"/>
            <a:ext cx="7191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26" name="Line 14"/>
          <p:cNvSpPr>
            <a:spLocks noChangeShapeType="1"/>
          </p:cNvSpPr>
          <p:nvPr/>
        </p:nvSpPr>
        <p:spPr bwMode="auto">
          <a:xfrm>
            <a:off x="7164388" y="3524245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27" name="Oval 15"/>
          <p:cNvSpPr>
            <a:spLocks noChangeArrowheads="1"/>
          </p:cNvSpPr>
          <p:nvPr/>
        </p:nvSpPr>
        <p:spPr bwMode="auto">
          <a:xfrm>
            <a:off x="5362575" y="446087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5507038" y="4460870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29" name="Oval 17"/>
          <p:cNvSpPr>
            <a:spLocks noChangeArrowheads="1"/>
          </p:cNvSpPr>
          <p:nvPr/>
        </p:nvSpPr>
        <p:spPr bwMode="auto">
          <a:xfrm>
            <a:off x="7378700" y="446087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30" name="Line 18"/>
          <p:cNvSpPr>
            <a:spLocks noChangeShapeType="1"/>
          </p:cNvSpPr>
          <p:nvPr/>
        </p:nvSpPr>
        <p:spPr bwMode="auto">
          <a:xfrm>
            <a:off x="7523163" y="4460870"/>
            <a:ext cx="0" cy="288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31" name="Line 19"/>
          <p:cNvSpPr>
            <a:spLocks noChangeShapeType="1"/>
          </p:cNvSpPr>
          <p:nvPr/>
        </p:nvSpPr>
        <p:spPr bwMode="auto">
          <a:xfrm flipV="1">
            <a:off x="5507038" y="402907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32" name="Line 20"/>
          <p:cNvSpPr>
            <a:spLocks noChangeShapeType="1"/>
          </p:cNvSpPr>
          <p:nvPr/>
        </p:nvSpPr>
        <p:spPr bwMode="auto">
          <a:xfrm>
            <a:off x="6156325" y="4029070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33" name="Line 21"/>
          <p:cNvSpPr>
            <a:spLocks noChangeShapeType="1"/>
          </p:cNvSpPr>
          <p:nvPr/>
        </p:nvSpPr>
        <p:spPr bwMode="auto">
          <a:xfrm flipH="1">
            <a:off x="7523163" y="402907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34" name="Line 22"/>
          <p:cNvSpPr>
            <a:spLocks noChangeShapeType="1"/>
          </p:cNvSpPr>
          <p:nvPr/>
        </p:nvSpPr>
        <p:spPr bwMode="auto">
          <a:xfrm>
            <a:off x="8172450" y="402907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35" name="Oval 23"/>
          <p:cNvSpPr>
            <a:spLocks noChangeArrowheads="1"/>
          </p:cNvSpPr>
          <p:nvPr/>
        </p:nvSpPr>
        <p:spPr bwMode="auto">
          <a:xfrm>
            <a:off x="8459788" y="438943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36" name="Oval 24"/>
          <p:cNvSpPr>
            <a:spLocks noChangeArrowheads="1"/>
          </p:cNvSpPr>
          <p:nvPr/>
        </p:nvSpPr>
        <p:spPr bwMode="auto">
          <a:xfrm>
            <a:off x="7883525" y="525303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37" name="Oval 25"/>
          <p:cNvSpPr>
            <a:spLocks noChangeArrowheads="1"/>
          </p:cNvSpPr>
          <p:nvPr/>
        </p:nvSpPr>
        <p:spPr bwMode="auto">
          <a:xfrm>
            <a:off x="7019925" y="525303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38" name="Oval 26"/>
          <p:cNvSpPr>
            <a:spLocks noChangeArrowheads="1"/>
          </p:cNvSpPr>
          <p:nvPr/>
        </p:nvSpPr>
        <p:spPr bwMode="auto">
          <a:xfrm>
            <a:off x="6443663" y="446087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39" name="Oval 27"/>
          <p:cNvSpPr>
            <a:spLocks noChangeArrowheads="1"/>
          </p:cNvSpPr>
          <p:nvPr/>
        </p:nvSpPr>
        <p:spPr bwMode="auto">
          <a:xfrm>
            <a:off x="5794375" y="525303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40" name="Oval 28"/>
          <p:cNvSpPr>
            <a:spLocks noChangeArrowheads="1"/>
          </p:cNvSpPr>
          <p:nvPr/>
        </p:nvSpPr>
        <p:spPr bwMode="auto">
          <a:xfrm>
            <a:off x="4932363" y="525303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41" name="Line 29"/>
          <p:cNvSpPr>
            <a:spLocks noChangeShapeType="1"/>
          </p:cNvSpPr>
          <p:nvPr/>
        </p:nvSpPr>
        <p:spPr bwMode="auto">
          <a:xfrm flipH="1">
            <a:off x="5003800" y="4676770"/>
            <a:ext cx="358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42" name="Line 30"/>
          <p:cNvSpPr>
            <a:spLocks noChangeShapeType="1"/>
          </p:cNvSpPr>
          <p:nvPr/>
        </p:nvSpPr>
        <p:spPr bwMode="auto">
          <a:xfrm>
            <a:off x="5578475" y="4748208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43" name="Line 31"/>
          <p:cNvSpPr>
            <a:spLocks noChangeShapeType="1"/>
          </p:cNvSpPr>
          <p:nvPr/>
        </p:nvSpPr>
        <p:spPr bwMode="auto">
          <a:xfrm flipH="1">
            <a:off x="7164388" y="4676770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44" name="Line 32"/>
          <p:cNvSpPr>
            <a:spLocks noChangeShapeType="1"/>
          </p:cNvSpPr>
          <p:nvPr/>
        </p:nvSpPr>
        <p:spPr bwMode="auto">
          <a:xfrm>
            <a:off x="7667625" y="4676770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58" name="Text Box 46"/>
          <p:cNvSpPr txBox="1">
            <a:spLocks noChangeArrowheads="1"/>
          </p:cNvSpPr>
          <p:nvPr/>
        </p:nvSpPr>
        <p:spPr bwMode="auto">
          <a:xfrm>
            <a:off x="611188" y="1629779"/>
            <a:ext cx="4381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0" dirty="0"/>
              <a:t>　　</a:t>
            </a:r>
            <a:r>
              <a:rPr lang="ja-JP" altLang="en-US" sz="3200" b="0" dirty="0" smtClean="0"/>
              <a:t>：クエリ</a:t>
            </a:r>
            <a:r>
              <a:rPr lang="ja-JP" altLang="en-US" sz="3200" b="0" dirty="0" smtClean="0"/>
              <a:t>の局所特徴量</a:t>
            </a:r>
            <a:endParaRPr lang="ja-JP" altLang="en-US" sz="3200" b="0" dirty="0"/>
          </a:p>
        </p:txBody>
      </p:sp>
      <p:sp>
        <p:nvSpPr>
          <p:cNvPr id="320582" name="Rectangle 70"/>
          <p:cNvSpPr>
            <a:spLocks noChangeArrowheads="1"/>
          </p:cNvSpPr>
          <p:nvPr/>
        </p:nvSpPr>
        <p:spPr bwMode="auto">
          <a:xfrm>
            <a:off x="684213" y="3236908"/>
            <a:ext cx="40322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83" name="Line 71"/>
          <p:cNvSpPr>
            <a:spLocks noChangeShapeType="1"/>
          </p:cNvSpPr>
          <p:nvPr/>
        </p:nvSpPr>
        <p:spPr bwMode="auto">
          <a:xfrm>
            <a:off x="1331913" y="3236908"/>
            <a:ext cx="0" cy="2303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84" name="Line 72"/>
          <p:cNvSpPr>
            <a:spLocks noChangeShapeType="1"/>
          </p:cNvSpPr>
          <p:nvPr/>
        </p:nvSpPr>
        <p:spPr bwMode="auto">
          <a:xfrm>
            <a:off x="3635375" y="4605333"/>
            <a:ext cx="0" cy="15113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85" name="Oval 73"/>
          <p:cNvSpPr>
            <a:spLocks noChangeArrowheads="1"/>
          </p:cNvSpPr>
          <p:nvPr/>
        </p:nvSpPr>
        <p:spPr bwMode="auto">
          <a:xfrm>
            <a:off x="1042988" y="345280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86" name="Oval 74"/>
          <p:cNvSpPr>
            <a:spLocks noChangeArrowheads="1"/>
          </p:cNvSpPr>
          <p:nvPr/>
        </p:nvSpPr>
        <p:spPr bwMode="auto">
          <a:xfrm>
            <a:off x="900113" y="575627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87" name="Oval 75"/>
          <p:cNvSpPr>
            <a:spLocks noChangeArrowheads="1"/>
          </p:cNvSpPr>
          <p:nvPr/>
        </p:nvSpPr>
        <p:spPr bwMode="auto">
          <a:xfrm>
            <a:off x="3276600" y="525303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88" name="Oval 76"/>
          <p:cNvSpPr>
            <a:spLocks noChangeArrowheads="1"/>
          </p:cNvSpPr>
          <p:nvPr/>
        </p:nvSpPr>
        <p:spPr bwMode="auto">
          <a:xfrm>
            <a:off x="3779838" y="337978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89" name="Line 77"/>
          <p:cNvSpPr>
            <a:spLocks noChangeShapeType="1"/>
          </p:cNvSpPr>
          <p:nvPr/>
        </p:nvSpPr>
        <p:spPr bwMode="auto">
          <a:xfrm>
            <a:off x="684213" y="5540370"/>
            <a:ext cx="20875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90" name="Line 78"/>
          <p:cNvSpPr>
            <a:spLocks noChangeShapeType="1"/>
          </p:cNvSpPr>
          <p:nvPr/>
        </p:nvSpPr>
        <p:spPr bwMode="auto">
          <a:xfrm>
            <a:off x="2771775" y="4605333"/>
            <a:ext cx="1944688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91" name="Line 79"/>
          <p:cNvSpPr>
            <a:spLocks noChangeShapeType="1"/>
          </p:cNvSpPr>
          <p:nvPr/>
        </p:nvSpPr>
        <p:spPr bwMode="auto">
          <a:xfrm>
            <a:off x="2771775" y="3236908"/>
            <a:ext cx="0" cy="2879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0592" name="Oval 80"/>
          <p:cNvSpPr>
            <a:spLocks noChangeArrowheads="1"/>
          </p:cNvSpPr>
          <p:nvPr/>
        </p:nvSpPr>
        <p:spPr bwMode="auto">
          <a:xfrm>
            <a:off x="3995738" y="467677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0593" name="Oval 81"/>
          <p:cNvSpPr>
            <a:spLocks noChangeArrowheads="1"/>
          </p:cNvSpPr>
          <p:nvPr/>
        </p:nvSpPr>
        <p:spPr bwMode="auto">
          <a:xfrm>
            <a:off x="1619250" y="496410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2051050" y="3433758"/>
            <a:ext cx="400050" cy="457200"/>
            <a:chOff x="1338" y="1921"/>
            <a:chExt cx="252" cy="288"/>
          </a:xfrm>
        </p:grpSpPr>
        <p:sp>
          <p:nvSpPr>
            <p:cNvPr id="320607" name="Text Box 95"/>
            <p:cNvSpPr txBox="1">
              <a:spLocks noChangeArrowheads="1"/>
            </p:cNvSpPr>
            <p:nvPr/>
          </p:nvSpPr>
          <p:spPr bwMode="auto">
            <a:xfrm>
              <a:off x="1474" y="19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 sz="2400" b="0"/>
            </a:p>
          </p:txBody>
        </p:sp>
        <p:sp>
          <p:nvSpPr>
            <p:cNvPr id="320608" name="AutoShape 96"/>
            <p:cNvSpPr>
              <a:spLocks noChangeArrowheads="1"/>
            </p:cNvSpPr>
            <p:nvPr/>
          </p:nvSpPr>
          <p:spPr bwMode="auto">
            <a:xfrm>
              <a:off x="1338" y="1981"/>
              <a:ext cx="181" cy="172"/>
            </a:xfrm>
            <a:prstGeom prst="star5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6804025" y="2786058"/>
            <a:ext cx="400050" cy="457200"/>
            <a:chOff x="1338" y="1921"/>
            <a:chExt cx="252" cy="288"/>
          </a:xfrm>
        </p:grpSpPr>
        <p:sp>
          <p:nvSpPr>
            <p:cNvPr id="320610" name="Text Box 98"/>
            <p:cNvSpPr txBox="1">
              <a:spLocks noChangeArrowheads="1"/>
            </p:cNvSpPr>
            <p:nvPr/>
          </p:nvSpPr>
          <p:spPr bwMode="auto">
            <a:xfrm>
              <a:off x="1474" y="19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 sz="2400" b="0"/>
            </a:p>
          </p:txBody>
        </p:sp>
        <p:sp>
          <p:nvSpPr>
            <p:cNvPr id="320611" name="AutoShape 99"/>
            <p:cNvSpPr>
              <a:spLocks noChangeArrowheads="1"/>
            </p:cNvSpPr>
            <p:nvPr/>
          </p:nvSpPr>
          <p:spPr bwMode="auto">
            <a:xfrm>
              <a:off x="1338" y="1981"/>
              <a:ext cx="181" cy="172"/>
            </a:xfrm>
            <a:prstGeom prst="star5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20621" name="AutoShape 109"/>
          <p:cNvSpPr>
            <a:spLocks noChangeArrowheads="1"/>
          </p:cNvSpPr>
          <p:nvPr/>
        </p:nvSpPr>
        <p:spPr bwMode="auto">
          <a:xfrm>
            <a:off x="755650" y="1613904"/>
            <a:ext cx="503238" cy="477838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66736E-7 L -0.12603 0.09438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20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09438 L -0.19687 0.19917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20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7 0.19917 L -0.09409 0.33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0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614" grpId="0" animBg="1"/>
      <p:bldP spid="320613" grpId="0" animBg="1"/>
      <p:bldP spid="3206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98" name="Rectangle 62"/>
          <p:cNvSpPr>
            <a:spLocks noChangeArrowheads="1"/>
          </p:cNvSpPr>
          <p:nvPr/>
        </p:nvSpPr>
        <p:spPr bwMode="auto">
          <a:xfrm>
            <a:off x="684213" y="3224204"/>
            <a:ext cx="647700" cy="23034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99" name="Rectangle 63"/>
          <p:cNvSpPr>
            <a:spLocks noChangeArrowheads="1"/>
          </p:cNvSpPr>
          <p:nvPr/>
        </p:nvSpPr>
        <p:spPr bwMode="auto">
          <a:xfrm>
            <a:off x="2771775" y="3224204"/>
            <a:ext cx="1944688" cy="1368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600" name="Rectangle 64"/>
          <p:cNvSpPr>
            <a:spLocks noChangeArrowheads="1"/>
          </p:cNvSpPr>
          <p:nvPr/>
        </p:nvSpPr>
        <p:spPr bwMode="auto">
          <a:xfrm>
            <a:off x="2771775" y="4592629"/>
            <a:ext cx="863600" cy="15113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90" name="Rectangle 54"/>
          <p:cNvSpPr>
            <a:spLocks noChangeArrowheads="1"/>
          </p:cNvSpPr>
          <p:nvPr/>
        </p:nvSpPr>
        <p:spPr bwMode="auto">
          <a:xfrm>
            <a:off x="1331913" y="3224204"/>
            <a:ext cx="1439862" cy="23034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ANN(1):</a:t>
            </a:r>
            <a:r>
              <a:rPr lang="ja-JP" altLang="en-US" dirty="0" smtClean="0"/>
              <a:t> </a:t>
            </a:r>
            <a:r>
              <a:rPr lang="en-US" altLang="ja-JP" dirty="0" smtClean="0"/>
              <a:t>k-d </a:t>
            </a:r>
            <a:r>
              <a:rPr lang="ja-JP" altLang="en-US" dirty="0" smtClean="0"/>
              <a:t>木</a:t>
            </a:r>
            <a:endParaRPr lang="en-US" altLang="ja-JP" dirty="0"/>
          </a:p>
        </p:txBody>
      </p:sp>
      <p:sp>
        <p:nvSpPr>
          <p:cNvPr id="53" name="スライド番号プレースホルダ 5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684213" y="3224204"/>
            <a:ext cx="40322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40" name="Line 4"/>
          <p:cNvSpPr>
            <a:spLocks noChangeShapeType="1"/>
          </p:cNvSpPr>
          <p:nvPr/>
        </p:nvSpPr>
        <p:spPr bwMode="auto">
          <a:xfrm>
            <a:off x="1331913" y="3224204"/>
            <a:ext cx="0" cy="2303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41" name="Line 5"/>
          <p:cNvSpPr>
            <a:spLocks noChangeShapeType="1"/>
          </p:cNvSpPr>
          <p:nvPr/>
        </p:nvSpPr>
        <p:spPr bwMode="auto">
          <a:xfrm>
            <a:off x="3635375" y="4592629"/>
            <a:ext cx="0" cy="15113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42" name="Oval 6"/>
          <p:cNvSpPr>
            <a:spLocks noChangeArrowheads="1"/>
          </p:cNvSpPr>
          <p:nvPr/>
        </p:nvSpPr>
        <p:spPr bwMode="auto">
          <a:xfrm>
            <a:off x="6875463" y="3295641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7019925" y="3295641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44" name="Oval 8"/>
          <p:cNvSpPr>
            <a:spLocks noChangeArrowheads="1"/>
          </p:cNvSpPr>
          <p:nvPr/>
        </p:nvSpPr>
        <p:spPr bwMode="auto">
          <a:xfrm>
            <a:off x="5867400" y="3800466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45" name="Line 9"/>
          <p:cNvSpPr>
            <a:spLocks noChangeShapeType="1"/>
          </p:cNvSpPr>
          <p:nvPr/>
        </p:nvSpPr>
        <p:spPr bwMode="auto">
          <a:xfrm flipH="1">
            <a:off x="5867400" y="3943341"/>
            <a:ext cx="2889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46" name="Oval 10"/>
          <p:cNvSpPr>
            <a:spLocks noChangeArrowheads="1"/>
          </p:cNvSpPr>
          <p:nvPr/>
        </p:nvSpPr>
        <p:spPr bwMode="auto">
          <a:xfrm>
            <a:off x="7883525" y="3798879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 flipH="1">
            <a:off x="7883525" y="3941754"/>
            <a:ext cx="288925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 flipH="1">
            <a:off x="6156325" y="3511541"/>
            <a:ext cx="7191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49" name="Line 13"/>
          <p:cNvSpPr>
            <a:spLocks noChangeShapeType="1"/>
          </p:cNvSpPr>
          <p:nvPr/>
        </p:nvSpPr>
        <p:spPr bwMode="auto">
          <a:xfrm>
            <a:off x="7164388" y="3511541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50" name="Oval 14"/>
          <p:cNvSpPr>
            <a:spLocks noChangeArrowheads="1"/>
          </p:cNvSpPr>
          <p:nvPr/>
        </p:nvSpPr>
        <p:spPr bwMode="auto">
          <a:xfrm>
            <a:off x="5362575" y="4448166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51" name="Line 15"/>
          <p:cNvSpPr>
            <a:spLocks noChangeShapeType="1"/>
          </p:cNvSpPr>
          <p:nvPr/>
        </p:nvSpPr>
        <p:spPr bwMode="auto">
          <a:xfrm>
            <a:off x="5507038" y="4448166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52" name="Oval 16"/>
          <p:cNvSpPr>
            <a:spLocks noChangeArrowheads="1"/>
          </p:cNvSpPr>
          <p:nvPr/>
        </p:nvSpPr>
        <p:spPr bwMode="auto">
          <a:xfrm>
            <a:off x="7378700" y="4448166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53" name="Line 17"/>
          <p:cNvSpPr>
            <a:spLocks noChangeShapeType="1"/>
          </p:cNvSpPr>
          <p:nvPr/>
        </p:nvSpPr>
        <p:spPr bwMode="auto">
          <a:xfrm>
            <a:off x="7523163" y="4448166"/>
            <a:ext cx="0" cy="288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54" name="Line 18"/>
          <p:cNvSpPr>
            <a:spLocks noChangeShapeType="1"/>
          </p:cNvSpPr>
          <p:nvPr/>
        </p:nvSpPr>
        <p:spPr bwMode="auto">
          <a:xfrm flipV="1">
            <a:off x="5507038" y="4016366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55" name="Line 19"/>
          <p:cNvSpPr>
            <a:spLocks noChangeShapeType="1"/>
          </p:cNvSpPr>
          <p:nvPr/>
        </p:nvSpPr>
        <p:spPr bwMode="auto">
          <a:xfrm>
            <a:off x="6156325" y="4016366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56" name="Line 20"/>
          <p:cNvSpPr>
            <a:spLocks noChangeShapeType="1"/>
          </p:cNvSpPr>
          <p:nvPr/>
        </p:nvSpPr>
        <p:spPr bwMode="auto">
          <a:xfrm flipH="1">
            <a:off x="7523163" y="4016366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57" name="Line 21"/>
          <p:cNvSpPr>
            <a:spLocks noChangeShapeType="1"/>
          </p:cNvSpPr>
          <p:nvPr/>
        </p:nvSpPr>
        <p:spPr bwMode="auto">
          <a:xfrm>
            <a:off x="8172450" y="4016366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58" name="Oval 22"/>
          <p:cNvSpPr>
            <a:spLocks noChangeArrowheads="1"/>
          </p:cNvSpPr>
          <p:nvPr/>
        </p:nvSpPr>
        <p:spPr bwMode="auto">
          <a:xfrm>
            <a:off x="8459788" y="437672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59" name="Oval 23"/>
          <p:cNvSpPr>
            <a:spLocks noChangeArrowheads="1"/>
          </p:cNvSpPr>
          <p:nvPr/>
        </p:nvSpPr>
        <p:spPr bwMode="auto">
          <a:xfrm>
            <a:off x="7883525" y="524032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60" name="Oval 24"/>
          <p:cNvSpPr>
            <a:spLocks noChangeArrowheads="1"/>
          </p:cNvSpPr>
          <p:nvPr/>
        </p:nvSpPr>
        <p:spPr bwMode="auto">
          <a:xfrm>
            <a:off x="7019925" y="524032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61" name="Oval 25"/>
          <p:cNvSpPr>
            <a:spLocks noChangeArrowheads="1"/>
          </p:cNvSpPr>
          <p:nvPr/>
        </p:nvSpPr>
        <p:spPr bwMode="auto">
          <a:xfrm>
            <a:off x="6443663" y="4448166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62" name="Oval 26"/>
          <p:cNvSpPr>
            <a:spLocks noChangeArrowheads="1"/>
          </p:cNvSpPr>
          <p:nvPr/>
        </p:nvSpPr>
        <p:spPr bwMode="auto">
          <a:xfrm>
            <a:off x="5794375" y="524032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63" name="Oval 27"/>
          <p:cNvSpPr>
            <a:spLocks noChangeArrowheads="1"/>
          </p:cNvSpPr>
          <p:nvPr/>
        </p:nvSpPr>
        <p:spPr bwMode="auto">
          <a:xfrm>
            <a:off x="4932363" y="524032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64" name="Line 28"/>
          <p:cNvSpPr>
            <a:spLocks noChangeShapeType="1"/>
          </p:cNvSpPr>
          <p:nvPr/>
        </p:nvSpPr>
        <p:spPr bwMode="auto">
          <a:xfrm flipH="1">
            <a:off x="5003800" y="4664066"/>
            <a:ext cx="358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65" name="Line 29"/>
          <p:cNvSpPr>
            <a:spLocks noChangeShapeType="1"/>
          </p:cNvSpPr>
          <p:nvPr/>
        </p:nvSpPr>
        <p:spPr bwMode="auto">
          <a:xfrm>
            <a:off x="5578475" y="4735504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66" name="Line 30"/>
          <p:cNvSpPr>
            <a:spLocks noChangeShapeType="1"/>
          </p:cNvSpPr>
          <p:nvPr/>
        </p:nvSpPr>
        <p:spPr bwMode="auto">
          <a:xfrm flipH="1">
            <a:off x="7164388" y="4664066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67" name="Line 31"/>
          <p:cNvSpPr>
            <a:spLocks noChangeShapeType="1"/>
          </p:cNvSpPr>
          <p:nvPr/>
        </p:nvSpPr>
        <p:spPr bwMode="auto">
          <a:xfrm>
            <a:off x="7667625" y="4664066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68" name="Oval 32"/>
          <p:cNvSpPr>
            <a:spLocks noChangeArrowheads="1"/>
          </p:cNvSpPr>
          <p:nvPr/>
        </p:nvSpPr>
        <p:spPr bwMode="auto">
          <a:xfrm>
            <a:off x="1042988" y="344010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69" name="Oval 33"/>
          <p:cNvSpPr>
            <a:spLocks noChangeArrowheads="1"/>
          </p:cNvSpPr>
          <p:nvPr/>
        </p:nvSpPr>
        <p:spPr bwMode="auto">
          <a:xfrm>
            <a:off x="900113" y="5743566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70" name="Oval 34"/>
          <p:cNvSpPr>
            <a:spLocks noChangeArrowheads="1"/>
          </p:cNvSpPr>
          <p:nvPr/>
        </p:nvSpPr>
        <p:spPr bwMode="auto">
          <a:xfrm>
            <a:off x="3276600" y="524032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71" name="Oval 35"/>
          <p:cNvSpPr>
            <a:spLocks noChangeArrowheads="1"/>
          </p:cNvSpPr>
          <p:nvPr/>
        </p:nvSpPr>
        <p:spPr bwMode="auto">
          <a:xfrm>
            <a:off x="3779838" y="3367079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72" name="Line 36"/>
          <p:cNvSpPr>
            <a:spLocks noChangeShapeType="1"/>
          </p:cNvSpPr>
          <p:nvPr/>
        </p:nvSpPr>
        <p:spPr bwMode="auto">
          <a:xfrm>
            <a:off x="684213" y="5527666"/>
            <a:ext cx="20875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73" name="Line 37"/>
          <p:cNvSpPr>
            <a:spLocks noChangeShapeType="1"/>
          </p:cNvSpPr>
          <p:nvPr/>
        </p:nvSpPr>
        <p:spPr bwMode="auto">
          <a:xfrm>
            <a:off x="2771775" y="4592629"/>
            <a:ext cx="1944688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74" name="Line 38"/>
          <p:cNvSpPr>
            <a:spLocks noChangeShapeType="1"/>
          </p:cNvSpPr>
          <p:nvPr/>
        </p:nvSpPr>
        <p:spPr bwMode="auto">
          <a:xfrm>
            <a:off x="2771775" y="3224204"/>
            <a:ext cx="0" cy="2879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75" name="Oval 39"/>
          <p:cNvSpPr>
            <a:spLocks noChangeArrowheads="1"/>
          </p:cNvSpPr>
          <p:nvPr/>
        </p:nvSpPr>
        <p:spPr bwMode="auto">
          <a:xfrm>
            <a:off x="3995738" y="4664066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76" name="Oval 40"/>
          <p:cNvSpPr>
            <a:spLocks noChangeArrowheads="1"/>
          </p:cNvSpPr>
          <p:nvPr/>
        </p:nvSpPr>
        <p:spPr bwMode="auto">
          <a:xfrm>
            <a:off x="1619250" y="495140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77" name="Text Box 41"/>
          <p:cNvSpPr txBox="1">
            <a:spLocks noChangeArrowheads="1"/>
          </p:cNvSpPr>
          <p:nvPr/>
        </p:nvSpPr>
        <p:spPr bwMode="auto">
          <a:xfrm>
            <a:off x="611188" y="1563678"/>
            <a:ext cx="499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0"/>
              <a:t>　に対して最近傍探索を行う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051050" y="3421054"/>
            <a:ext cx="400050" cy="457200"/>
            <a:chOff x="1338" y="1921"/>
            <a:chExt cx="252" cy="288"/>
          </a:xfrm>
        </p:grpSpPr>
        <p:sp>
          <p:nvSpPr>
            <p:cNvPr id="321595" name="Text Box 59"/>
            <p:cNvSpPr txBox="1">
              <a:spLocks noChangeArrowheads="1"/>
            </p:cNvSpPr>
            <p:nvPr/>
          </p:nvSpPr>
          <p:spPr bwMode="auto">
            <a:xfrm>
              <a:off x="1474" y="19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 sz="2400" b="0"/>
            </a:p>
          </p:txBody>
        </p:sp>
        <p:sp>
          <p:nvSpPr>
            <p:cNvPr id="321596" name="AutoShape 60"/>
            <p:cNvSpPr>
              <a:spLocks noChangeArrowheads="1"/>
            </p:cNvSpPr>
            <p:nvPr/>
          </p:nvSpPr>
          <p:spPr bwMode="auto">
            <a:xfrm>
              <a:off x="1338" y="1981"/>
              <a:ext cx="181" cy="172"/>
            </a:xfrm>
            <a:prstGeom prst="star5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21584" name="Line 48"/>
          <p:cNvSpPr>
            <a:spLocks noChangeShapeType="1"/>
          </p:cNvSpPr>
          <p:nvPr/>
        </p:nvSpPr>
        <p:spPr bwMode="auto">
          <a:xfrm flipH="1">
            <a:off x="1763713" y="3656004"/>
            <a:ext cx="431800" cy="14398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1587" name="Oval 51"/>
          <p:cNvSpPr>
            <a:spLocks noChangeArrowheads="1"/>
          </p:cNvSpPr>
          <p:nvPr/>
        </p:nvSpPr>
        <p:spPr bwMode="auto">
          <a:xfrm>
            <a:off x="682625" y="2143116"/>
            <a:ext cx="3025775" cy="3025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1597" name="AutoShape 61"/>
          <p:cNvSpPr>
            <a:spLocks noChangeArrowheads="1"/>
          </p:cNvSpPr>
          <p:nvPr/>
        </p:nvSpPr>
        <p:spPr bwMode="auto">
          <a:xfrm>
            <a:off x="395288" y="1614478"/>
            <a:ext cx="503237" cy="477838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500562" y="2143116"/>
            <a:ext cx="4041491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次元が増えると有効性が低下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（</a:t>
            </a:r>
            <a:r>
              <a:rPr lang="en-US" altLang="ja-JP" sz="2400" dirty="0" smtClean="0"/>
              <a:t>15</a:t>
            </a:r>
            <a:r>
              <a:rPr lang="ja-JP" altLang="en-US" sz="2400" dirty="0" smtClean="0"/>
              <a:t>次元程度で無力に）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98" grpId="0" animBg="1"/>
      <p:bldP spid="321599" grpId="0" animBg="1"/>
      <p:bldP spid="321600" grpId="0" animBg="1"/>
      <p:bldP spid="321584" grpId="0" animBg="1"/>
      <p:bldP spid="321587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バーコードの利用</a:t>
            </a:r>
            <a:endParaRPr kumimoji="1" lang="ja-JP" altLang="en-US" dirty="0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3" name="グループ化 110"/>
          <p:cNvGrpSpPr/>
          <p:nvPr/>
        </p:nvGrpSpPr>
        <p:grpSpPr>
          <a:xfrm>
            <a:off x="4929191" y="1571612"/>
            <a:ext cx="2946083" cy="4286283"/>
            <a:chOff x="7218454" y="1208915"/>
            <a:chExt cx="1354072" cy="1970052"/>
          </a:xfrm>
          <a:scene3d>
            <a:camera prst="perspectiveFront">
              <a:rot lat="540000" lon="2100000" rev="0"/>
            </a:camera>
            <a:lightRig rig="threePt" dir="t"/>
          </a:scene3d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285" t="8789" r="24065" b="1122"/>
            <a:stretch>
              <a:fillRect/>
            </a:stretch>
          </p:blipFill>
          <p:spPr bwMode="auto">
            <a:xfrm>
              <a:off x="7218454" y="1208915"/>
              <a:ext cx="1354072" cy="19594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63500" cap="rnd">
              <a:solidFill>
                <a:srgbClr val="FFFFFF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6774" y="1637544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65304" y="1637544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6642" y="1637544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4926" y="1637544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6774" y="2107396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65304" y="2107396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6642" y="2107396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4926" y="2107396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6774" y="2536025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65303" y="2536025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6642" y="2536025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4926" y="2536025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6773" y="2928934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65302" y="2928934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6642" y="2928933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4928" y="2928934"/>
              <a:ext cx="250033" cy="250033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</p:grpSp>
      <p:grpSp>
        <p:nvGrpSpPr>
          <p:cNvPr id="4" name="グループ化 65"/>
          <p:cNvGrpSpPr/>
          <p:nvPr/>
        </p:nvGrpSpPr>
        <p:grpSpPr>
          <a:xfrm>
            <a:off x="571472" y="3714752"/>
            <a:ext cx="1466717" cy="2721430"/>
            <a:chOff x="1214415" y="3279344"/>
            <a:chExt cx="1466717" cy="2721430"/>
          </a:xfrm>
        </p:grpSpPr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1514972" y="3500442"/>
              <a:ext cx="1082207" cy="2500332"/>
              <a:chOff x="319" y="2269"/>
              <a:chExt cx="569" cy="1315"/>
            </a:xfr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341" y="2269"/>
                <a:ext cx="312" cy="288"/>
              </a:xfrm>
              <a:custGeom>
                <a:avLst/>
                <a:gdLst/>
                <a:ahLst/>
                <a:cxnLst>
                  <a:cxn ang="0">
                    <a:pos x="419" y="249"/>
                  </a:cxn>
                  <a:cxn ang="0">
                    <a:pos x="396" y="169"/>
                  </a:cxn>
                  <a:cxn ang="0">
                    <a:pos x="356" y="96"/>
                  </a:cxn>
                  <a:cxn ang="0">
                    <a:pos x="312" y="49"/>
                  </a:cxn>
                  <a:cxn ang="0">
                    <a:pos x="252" y="12"/>
                  </a:cxn>
                  <a:cxn ang="0">
                    <a:pos x="204" y="0"/>
                  </a:cxn>
                  <a:cxn ang="0">
                    <a:pos x="144" y="0"/>
                  </a:cxn>
                  <a:cxn ang="0">
                    <a:pos x="84" y="20"/>
                  </a:cxn>
                  <a:cxn ang="0">
                    <a:pos x="35" y="57"/>
                  </a:cxn>
                  <a:cxn ang="0">
                    <a:pos x="11" y="121"/>
                  </a:cxn>
                  <a:cxn ang="0">
                    <a:pos x="0" y="213"/>
                  </a:cxn>
                  <a:cxn ang="0">
                    <a:pos x="24" y="337"/>
                  </a:cxn>
                  <a:cxn ang="0">
                    <a:pos x="60" y="429"/>
                  </a:cxn>
                  <a:cxn ang="0">
                    <a:pos x="107" y="490"/>
                  </a:cxn>
                  <a:cxn ang="0">
                    <a:pos x="156" y="529"/>
                  </a:cxn>
                  <a:cxn ang="0">
                    <a:pos x="224" y="561"/>
                  </a:cxn>
                  <a:cxn ang="0">
                    <a:pos x="296" y="577"/>
                  </a:cxn>
                  <a:cxn ang="0">
                    <a:pos x="361" y="566"/>
                  </a:cxn>
                  <a:cxn ang="0">
                    <a:pos x="416" y="542"/>
                  </a:cxn>
                  <a:cxn ang="0">
                    <a:pos x="452" y="465"/>
                  </a:cxn>
                  <a:cxn ang="0">
                    <a:pos x="456" y="394"/>
                  </a:cxn>
                  <a:cxn ang="0">
                    <a:pos x="452" y="334"/>
                  </a:cxn>
                  <a:cxn ang="0">
                    <a:pos x="443" y="309"/>
                  </a:cxn>
                  <a:cxn ang="0">
                    <a:pos x="548" y="334"/>
                  </a:cxn>
                  <a:cxn ang="0">
                    <a:pos x="613" y="337"/>
                  </a:cxn>
                  <a:cxn ang="0">
                    <a:pos x="624" y="296"/>
                  </a:cxn>
                  <a:cxn ang="0">
                    <a:pos x="608" y="252"/>
                  </a:cxn>
                  <a:cxn ang="0">
                    <a:pos x="548" y="260"/>
                  </a:cxn>
                  <a:cxn ang="0">
                    <a:pos x="456" y="265"/>
                  </a:cxn>
                  <a:cxn ang="0">
                    <a:pos x="419" y="249"/>
                  </a:cxn>
                </a:cxnLst>
                <a:rect l="0" t="0" r="r" b="b"/>
                <a:pathLst>
                  <a:path w="624" h="577">
                    <a:moveTo>
                      <a:pt x="419" y="249"/>
                    </a:moveTo>
                    <a:lnTo>
                      <a:pt x="396" y="169"/>
                    </a:lnTo>
                    <a:lnTo>
                      <a:pt x="356" y="96"/>
                    </a:lnTo>
                    <a:lnTo>
                      <a:pt x="312" y="49"/>
                    </a:lnTo>
                    <a:lnTo>
                      <a:pt x="252" y="12"/>
                    </a:lnTo>
                    <a:lnTo>
                      <a:pt x="204" y="0"/>
                    </a:lnTo>
                    <a:lnTo>
                      <a:pt x="144" y="0"/>
                    </a:lnTo>
                    <a:lnTo>
                      <a:pt x="84" y="20"/>
                    </a:lnTo>
                    <a:lnTo>
                      <a:pt x="35" y="57"/>
                    </a:lnTo>
                    <a:lnTo>
                      <a:pt x="11" y="121"/>
                    </a:lnTo>
                    <a:lnTo>
                      <a:pt x="0" y="213"/>
                    </a:lnTo>
                    <a:lnTo>
                      <a:pt x="24" y="337"/>
                    </a:lnTo>
                    <a:lnTo>
                      <a:pt x="60" y="429"/>
                    </a:lnTo>
                    <a:lnTo>
                      <a:pt x="107" y="490"/>
                    </a:lnTo>
                    <a:lnTo>
                      <a:pt x="156" y="529"/>
                    </a:lnTo>
                    <a:lnTo>
                      <a:pt x="224" y="561"/>
                    </a:lnTo>
                    <a:lnTo>
                      <a:pt x="296" y="577"/>
                    </a:lnTo>
                    <a:lnTo>
                      <a:pt x="361" y="566"/>
                    </a:lnTo>
                    <a:lnTo>
                      <a:pt x="416" y="542"/>
                    </a:lnTo>
                    <a:lnTo>
                      <a:pt x="452" y="465"/>
                    </a:lnTo>
                    <a:lnTo>
                      <a:pt x="456" y="394"/>
                    </a:lnTo>
                    <a:lnTo>
                      <a:pt x="452" y="334"/>
                    </a:lnTo>
                    <a:lnTo>
                      <a:pt x="443" y="309"/>
                    </a:lnTo>
                    <a:lnTo>
                      <a:pt x="548" y="334"/>
                    </a:lnTo>
                    <a:lnTo>
                      <a:pt x="613" y="337"/>
                    </a:lnTo>
                    <a:lnTo>
                      <a:pt x="624" y="296"/>
                    </a:lnTo>
                    <a:lnTo>
                      <a:pt x="608" y="252"/>
                    </a:lnTo>
                    <a:lnTo>
                      <a:pt x="548" y="260"/>
                    </a:lnTo>
                    <a:lnTo>
                      <a:pt x="456" y="265"/>
                    </a:lnTo>
                    <a:lnTo>
                      <a:pt x="419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000"/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52" y="2603"/>
                <a:ext cx="254" cy="455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89" y="0"/>
                  </a:cxn>
                  <a:cxn ang="0">
                    <a:pos x="243" y="0"/>
                  </a:cxn>
                  <a:cxn ang="0">
                    <a:pos x="311" y="24"/>
                  </a:cxn>
                  <a:cxn ang="0">
                    <a:pos x="347" y="60"/>
                  </a:cxn>
                  <a:cxn ang="0">
                    <a:pos x="395" y="115"/>
                  </a:cxn>
                  <a:cxn ang="0">
                    <a:pos x="431" y="179"/>
                  </a:cxn>
                  <a:cxn ang="0">
                    <a:pos x="459" y="267"/>
                  </a:cxn>
                  <a:cxn ang="0">
                    <a:pos x="491" y="361"/>
                  </a:cxn>
                  <a:cxn ang="0">
                    <a:pos x="508" y="484"/>
                  </a:cxn>
                  <a:cxn ang="0">
                    <a:pos x="508" y="603"/>
                  </a:cxn>
                  <a:cxn ang="0">
                    <a:pos x="496" y="718"/>
                  </a:cxn>
                  <a:cxn ang="0">
                    <a:pos x="459" y="813"/>
                  </a:cxn>
                  <a:cxn ang="0">
                    <a:pos x="420" y="862"/>
                  </a:cxn>
                  <a:cxn ang="0">
                    <a:pos x="363" y="901"/>
                  </a:cxn>
                  <a:cxn ang="0">
                    <a:pos x="298" y="909"/>
                  </a:cxn>
                  <a:cxn ang="0">
                    <a:pos x="226" y="897"/>
                  </a:cxn>
                  <a:cxn ang="0">
                    <a:pos x="158" y="873"/>
                  </a:cxn>
                  <a:cxn ang="0">
                    <a:pos x="117" y="837"/>
                  </a:cxn>
                  <a:cxn ang="0">
                    <a:pos x="93" y="766"/>
                  </a:cxn>
                  <a:cxn ang="0">
                    <a:pos x="74" y="718"/>
                  </a:cxn>
                  <a:cxn ang="0">
                    <a:pos x="82" y="658"/>
                  </a:cxn>
                  <a:cxn ang="0">
                    <a:pos x="93" y="587"/>
                  </a:cxn>
                  <a:cxn ang="0">
                    <a:pos x="109" y="515"/>
                  </a:cxn>
                  <a:cxn ang="0">
                    <a:pos x="121" y="457"/>
                  </a:cxn>
                  <a:cxn ang="0">
                    <a:pos x="104" y="401"/>
                  </a:cxn>
                  <a:cxn ang="0">
                    <a:pos x="74" y="341"/>
                  </a:cxn>
                  <a:cxn ang="0">
                    <a:pos x="33" y="281"/>
                  </a:cxn>
                  <a:cxn ang="0">
                    <a:pos x="0" y="198"/>
                  </a:cxn>
                  <a:cxn ang="0">
                    <a:pos x="0" y="102"/>
                  </a:cxn>
                  <a:cxn ang="0">
                    <a:pos x="33" y="47"/>
                  </a:cxn>
                  <a:cxn ang="0">
                    <a:pos x="74" y="8"/>
                  </a:cxn>
                  <a:cxn ang="0">
                    <a:pos x="117" y="0"/>
                  </a:cxn>
                </a:cxnLst>
                <a:rect l="0" t="0" r="r" b="b"/>
                <a:pathLst>
                  <a:path w="508" h="909">
                    <a:moveTo>
                      <a:pt x="117" y="0"/>
                    </a:moveTo>
                    <a:lnTo>
                      <a:pt x="189" y="0"/>
                    </a:lnTo>
                    <a:lnTo>
                      <a:pt x="243" y="0"/>
                    </a:lnTo>
                    <a:lnTo>
                      <a:pt x="311" y="24"/>
                    </a:lnTo>
                    <a:lnTo>
                      <a:pt x="347" y="60"/>
                    </a:lnTo>
                    <a:lnTo>
                      <a:pt x="395" y="115"/>
                    </a:lnTo>
                    <a:lnTo>
                      <a:pt x="431" y="179"/>
                    </a:lnTo>
                    <a:lnTo>
                      <a:pt x="459" y="267"/>
                    </a:lnTo>
                    <a:lnTo>
                      <a:pt x="491" y="361"/>
                    </a:lnTo>
                    <a:lnTo>
                      <a:pt x="508" y="484"/>
                    </a:lnTo>
                    <a:lnTo>
                      <a:pt x="508" y="603"/>
                    </a:lnTo>
                    <a:lnTo>
                      <a:pt x="496" y="718"/>
                    </a:lnTo>
                    <a:lnTo>
                      <a:pt x="459" y="813"/>
                    </a:lnTo>
                    <a:lnTo>
                      <a:pt x="420" y="862"/>
                    </a:lnTo>
                    <a:lnTo>
                      <a:pt x="363" y="901"/>
                    </a:lnTo>
                    <a:lnTo>
                      <a:pt x="298" y="909"/>
                    </a:lnTo>
                    <a:lnTo>
                      <a:pt x="226" y="897"/>
                    </a:lnTo>
                    <a:lnTo>
                      <a:pt x="158" y="873"/>
                    </a:lnTo>
                    <a:lnTo>
                      <a:pt x="117" y="837"/>
                    </a:lnTo>
                    <a:lnTo>
                      <a:pt x="93" y="766"/>
                    </a:lnTo>
                    <a:lnTo>
                      <a:pt x="74" y="718"/>
                    </a:lnTo>
                    <a:lnTo>
                      <a:pt x="82" y="658"/>
                    </a:lnTo>
                    <a:lnTo>
                      <a:pt x="93" y="587"/>
                    </a:lnTo>
                    <a:lnTo>
                      <a:pt x="109" y="515"/>
                    </a:lnTo>
                    <a:lnTo>
                      <a:pt x="121" y="457"/>
                    </a:lnTo>
                    <a:lnTo>
                      <a:pt x="104" y="401"/>
                    </a:lnTo>
                    <a:lnTo>
                      <a:pt x="74" y="341"/>
                    </a:lnTo>
                    <a:lnTo>
                      <a:pt x="33" y="281"/>
                    </a:lnTo>
                    <a:lnTo>
                      <a:pt x="0" y="198"/>
                    </a:lnTo>
                    <a:lnTo>
                      <a:pt x="0" y="102"/>
                    </a:lnTo>
                    <a:lnTo>
                      <a:pt x="33" y="47"/>
                    </a:lnTo>
                    <a:lnTo>
                      <a:pt x="74" y="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000"/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499" y="2577"/>
                <a:ext cx="389" cy="348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47" y="107"/>
                  </a:cxn>
                  <a:cxn ang="0">
                    <a:pos x="115" y="132"/>
                  </a:cxn>
                  <a:cxn ang="0">
                    <a:pos x="200" y="208"/>
                  </a:cxn>
                  <a:cxn ang="0">
                    <a:pos x="271" y="354"/>
                  </a:cxn>
                  <a:cxn ang="0">
                    <a:pos x="359" y="466"/>
                  </a:cxn>
                  <a:cxn ang="0">
                    <a:pos x="417" y="535"/>
                  </a:cxn>
                  <a:cxn ang="0">
                    <a:pos x="522" y="571"/>
                  </a:cxn>
                  <a:cxn ang="0">
                    <a:pos x="562" y="571"/>
                  </a:cxn>
                  <a:cxn ang="0">
                    <a:pos x="574" y="475"/>
                  </a:cxn>
                  <a:cxn ang="0">
                    <a:pos x="570" y="283"/>
                  </a:cxn>
                  <a:cxn ang="0">
                    <a:pos x="549" y="167"/>
                  </a:cxn>
                  <a:cxn ang="0">
                    <a:pos x="538" y="60"/>
                  </a:cxn>
                  <a:cxn ang="0">
                    <a:pos x="562" y="0"/>
                  </a:cxn>
                  <a:cxn ang="0">
                    <a:pos x="629" y="0"/>
                  </a:cxn>
                  <a:cxn ang="0">
                    <a:pos x="642" y="71"/>
                  </a:cxn>
                  <a:cxn ang="0">
                    <a:pos x="598" y="143"/>
                  </a:cxn>
                  <a:cxn ang="0">
                    <a:pos x="629" y="192"/>
                  </a:cxn>
                  <a:cxn ang="0">
                    <a:pos x="689" y="195"/>
                  </a:cxn>
                  <a:cxn ang="0">
                    <a:pos x="736" y="208"/>
                  </a:cxn>
                  <a:cxn ang="0">
                    <a:pos x="761" y="239"/>
                  </a:cxn>
                  <a:cxn ang="0">
                    <a:pos x="777" y="310"/>
                  </a:cxn>
                  <a:cxn ang="0">
                    <a:pos x="736" y="335"/>
                  </a:cxn>
                  <a:cxn ang="0">
                    <a:pos x="700" y="332"/>
                  </a:cxn>
                  <a:cxn ang="0">
                    <a:pos x="678" y="288"/>
                  </a:cxn>
                  <a:cxn ang="0">
                    <a:pos x="621" y="288"/>
                  </a:cxn>
                  <a:cxn ang="0">
                    <a:pos x="617" y="332"/>
                  </a:cxn>
                  <a:cxn ang="0">
                    <a:pos x="645" y="502"/>
                  </a:cxn>
                  <a:cxn ang="0">
                    <a:pos x="642" y="618"/>
                  </a:cxn>
                  <a:cxn ang="0">
                    <a:pos x="606" y="694"/>
                  </a:cxn>
                  <a:cxn ang="0">
                    <a:pos x="522" y="694"/>
                  </a:cxn>
                  <a:cxn ang="0">
                    <a:pos x="382" y="631"/>
                  </a:cxn>
                  <a:cxn ang="0">
                    <a:pos x="263" y="546"/>
                  </a:cxn>
                  <a:cxn ang="0">
                    <a:pos x="164" y="450"/>
                  </a:cxn>
                  <a:cxn ang="0">
                    <a:pos x="83" y="354"/>
                  </a:cxn>
                  <a:cxn ang="0">
                    <a:pos x="11" y="263"/>
                  </a:cxn>
                  <a:cxn ang="0">
                    <a:pos x="0" y="167"/>
                  </a:cxn>
                </a:cxnLst>
                <a:rect l="0" t="0" r="r" b="b"/>
                <a:pathLst>
                  <a:path w="777" h="694">
                    <a:moveTo>
                      <a:pt x="0" y="167"/>
                    </a:moveTo>
                    <a:lnTo>
                      <a:pt x="47" y="107"/>
                    </a:lnTo>
                    <a:lnTo>
                      <a:pt x="115" y="132"/>
                    </a:lnTo>
                    <a:lnTo>
                      <a:pt x="200" y="208"/>
                    </a:lnTo>
                    <a:lnTo>
                      <a:pt x="271" y="354"/>
                    </a:lnTo>
                    <a:lnTo>
                      <a:pt x="359" y="466"/>
                    </a:lnTo>
                    <a:lnTo>
                      <a:pt x="417" y="535"/>
                    </a:lnTo>
                    <a:lnTo>
                      <a:pt x="522" y="571"/>
                    </a:lnTo>
                    <a:lnTo>
                      <a:pt x="562" y="571"/>
                    </a:lnTo>
                    <a:lnTo>
                      <a:pt x="574" y="475"/>
                    </a:lnTo>
                    <a:lnTo>
                      <a:pt x="570" y="283"/>
                    </a:lnTo>
                    <a:lnTo>
                      <a:pt x="549" y="167"/>
                    </a:lnTo>
                    <a:lnTo>
                      <a:pt x="538" y="60"/>
                    </a:lnTo>
                    <a:lnTo>
                      <a:pt x="562" y="0"/>
                    </a:lnTo>
                    <a:lnTo>
                      <a:pt x="629" y="0"/>
                    </a:lnTo>
                    <a:lnTo>
                      <a:pt x="642" y="71"/>
                    </a:lnTo>
                    <a:lnTo>
                      <a:pt x="598" y="143"/>
                    </a:lnTo>
                    <a:lnTo>
                      <a:pt x="629" y="192"/>
                    </a:lnTo>
                    <a:lnTo>
                      <a:pt x="689" y="195"/>
                    </a:lnTo>
                    <a:lnTo>
                      <a:pt x="736" y="208"/>
                    </a:lnTo>
                    <a:lnTo>
                      <a:pt x="761" y="239"/>
                    </a:lnTo>
                    <a:lnTo>
                      <a:pt x="777" y="310"/>
                    </a:lnTo>
                    <a:lnTo>
                      <a:pt x="736" y="335"/>
                    </a:lnTo>
                    <a:lnTo>
                      <a:pt x="700" y="332"/>
                    </a:lnTo>
                    <a:lnTo>
                      <a:pt x="678" y="288"/>
                    </a:lnTo>
                    <a:lnTo>
                      <a:pt x="621" y="288"/>
                    </a:lnTo>
                    <a:lnTo>
                      <a:pt x="617" y="332"/>
                    </a:lnTo>
                    <a:lnTo>
                      <a:pt x="645" y="502"/>
                    </a:lnTo>
                    <a:lnTo>
                      <a:pt x="642" y="618"/>
                    </a:lnTo>
                    <a:lnTo>
                      <a:pt x="606" y="694"/>
                    </a:lnTo>
                    <a:lnTo>
                      <a:pt x="522" y="694"/>
                    </a:lnTo>
                    <a:lnTo>
                      <a:pt x="382" y="631"/>
                    </a:lnTo>
                    <a:lnTo>
                      <a:pt x="263" y="546"/>
                    </a:lnTo>
                    <a:lnTo>
                      <a:pt x="164" y="450"/>
                    </a:lnTo>
                    <a:lnTo>
                      <a:pt x="83" y="354"/>
                    </a:lnTo>
                    <a:lnTo>
                      <a:pt x="11" y="263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000"/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598" y="2964"/>
                <a:ext cx="270" cy="57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156" y="60"/>
                  </a:cxn>
                  <a:cxn ang="0">
                    <a:pos x="205" y="155"/>
                  </a:cxn>
                  <a:cxn ang="0">
                    <a:pos x="241" y="262"/>
                  </a:cxn>
                  <a:cxn ang="0">
                    <a:pos x="269" y="419"/>
                  </a:cxn>
                  <a:cxn ang="0">
                    <a:pos x="269" y="535"/>
                  </a:cxn>
                  <a:cxn ang="0">
                    <a:pos x="244" y="689"/>
                  </a:cxn>
                  <a:cxn ang="0">
                    <a:pos x="197" y="819"/>
                  </a:cxn>
                  <a:cxn ang="0">
                    <a:pos x="197" y="938"/>
                  </a:cxn>
                  <a:cxn ang="0">
                    <a:pos x="217" y="998"/>
                  </a:cxn>
                  <a:cxn ang="0">
                    <a:pos x="252" y="998"/>
                  </a:cxn>
                  <a:cxn ang="0">
                    <a:pos x="326" y="990"/>
                  </a:cxn>
                  <a:cxn ang="0">
                    <a:pos x="421" y="1010"/>
                  </a:cxn>
                  <a:cxn ang="0">
                    <a:pos x="506" y="1050"/>
                  </a:cxn>
                  <a:cxn ang="0">
                    <a:pos x="534" y="1070"/>
                  </a:cxn>
                  <a:cxn ang="0">
                    <a:pos x="542" y="1105"/>
                  </a:cxn>
                  <a:cxn ang="0">
                    <a:pos x="473" y="1141"/>
                  </a:cxn>
                  <a:cxn ang="0">
                    <a:pos x="421" y="1144"/>
                  </a:cxn>
                  <a:cxn ang="0">
                    <a:pos x="378" y="1120"/>
                  </a:cxn>
                  <a:cxn ang="0">
                    <a:pos x="304" y="1073"/>
                  </a:cxn>
                  <a:cxn ang="0">
                    <a:pos x="221" y="1070"/>
                  </a:cxn>
                  <a:cxn ang="0">
                    <a:pos x="156" y="1109"/>
                  </a:cxn>
                  <a:cxn ang="0">
                    <a:pos x="113" y="1097"/>
                  </a:cxn>
                  <a:cxn ang="0">
                    <a:pos x="96" y="1050"/>
                  </a:cxn>
                  <a:cxn ang="0">
                    <a:pos x="121" y="974"/>
                  </a:cxn>
                  <a:cxn ang="0">
                    <a:pos x="132" y="844"/>
                  </a:cxn>
                  <a:cxn ang="0">
                    <a:pos x="145" y="712"/>
                  </a:cxn>
                  <a:cxn ang="0">
                    <a:pos x="161" y="524"/>
                  </a:cxn>
                  <a:cxn ang="0">
                    <a:pos x="156" y="428"/>
                  </a:cxn>
                  <a:cxn ang="0">
                    <a:pos x="121" y="312"/>
                  </a:cxn>
                  <a:cxn ang="0">
                    <a:pos x="72" y="229"/>
                  </a:cxn>
                  <a:cxn ang="0">
                    <a:pos x="28" y="146"/>
                  </a:cxn>
                  <a:cxn ang="0">
                    <a:pos x="0" y="63"/>
                  </a:cxn>
                  <a:cxn ang="0">
                    <a:pos x="17" y="3"/>
                  </a:cxn>
                  <a:cxn ang="0">
                    <a:pos x="61" y="0"/>
                  </a:cxn>
                </a:cxnLst>
                <a:rect l="0" t="0" r="r" b="b"/>
                <a:pathLst>
                  <a:path w="542" h="1144">
                    <a:moveTo>
                      <a:pt x="61" y="0"/>
                    </a:moveTo>
                    <a:lnTo>
                      <a:pt x="156" y="60"/>
                    </a:lnTo>
                    <a:lnTo>
                      <a:pt x="205" y="155"/>
                    </a:lnTo>
                    <a:lnTo>
                      <a:pt x="241" y="262"/>
                    </a:lnTo>
                    <a:lnTo>
                      <a:pt x="269" y="419"/>
                    </a:lnTo>
                    <a:lnTo>
                      <a:pt x="269" y="535"/>
                    </a:lnTo>
                    <a:lnTo>
                      <a:pt x="244" y="689"/>
                    </a:lnTo>
                    <a:lnTo>
                      <a:pt x="197" y="819"/>
                    </a:lnTo>
                    <a:lnTo>
                      <a:pt x="197" y="938"/>
                    </a:lnTo>
                    <a:lnTo>
                      <a:pt x="217" y="998"/>
                    </a:lnTo>
                    <a:lnTo>
                      <a:pt x="252" y="998"/>
                    </a:lnTo>
                    <a:lnTo>
                      <a:pt x="326" y="990"/>
                    </a:lnTo>
                    <a:lnTo>
                      <a:pt x="421" y="1010"/>
                    </a:lnTo>
                    <a:lnTo>
                      <a:pt x="506" y="1050"/>
                    </a:lnTo>
                    <a:lnTo>
                      <a:pt x="534" y="1070"/>
                    </a:lnTo>
                    <a:lnTo>
                      <a:pt x="542" y="1105"/>
                    </a:lnTo>
                    <a:lnTo>
                      <a:pt x="473" y="1141"/>
                    </a:lnTo>
                    <a:lnTo>
                      <a:pt x="421" y="1144"/>
                    </a:lnTo>
                    <a:lnTo>
                      <a:pt x="378" y="1120"/>
                    </a:lnTo>
                    <a:lnTo>
                      <a:pt x="304" y="1073"/>
                    </a:lnTo>
                    <a:lnTo>
                      <a:pt x="221" y="1070"/>
                    </a:lnTo>
                    <a:lnTo>
                      <a:pt x="156" y="1109"/>
                    </a:lnTo>
                    <a:lnTo>
                      <a:pt x="113" y="1097"/>
                    </a:lnTo>
                    <a:lnTo>
                      <a:pt x="96" y="1050"/>
                    </a:lnTo>
                    <a:lnTo>
                      <a:pt x="121" y="974"/>
                    </a:lnTo>
                    <a:lnTo>
                      <a:pt x="132" y="844"/>
                    </a:lnTo>
                    <a:lnTo>
                      <a:pt x="145" y="712"/>
                    </a:lnTo>
                    <a:lnTo>
                      <a:pt x="161" y="524"/>
                    </a:lnTo>
                    <a:lnTo>
                      <a:pt x="156" y="428"/>
                    </a:lnTo>
                    <a:lnTo>
                      <a:pt x="121" y="312"/>
                    </a:lnTo>
                    <a:lnTo>
                      <a:pt x="72" y="229"/>
                    </a:lnTo>
                    <a:lnTo>
                      <a:pt x="28" y="146"/>
                    </a:lnTo>
                    <a:lnTo>
                      <a:pt x="0" y="63"/>
                    </a:lnTo>
                    <a:lnTo>
                      <a:pt x="17" y="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000"/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 rot="1012008">
                <a:off x="319" y="2939"/>
                <a:ext cx="166" cy="645"/>
              </a:xfrm>
              <a:custGeom>
                <a:avLst/>
                <a:gdLst/>
                <a:ahLst/>
                <a:cxnLst>
                  <a:cxn ang="0">
                    <a:pos x="106" y="293"/>
                  </a:cxn>
                  <a:cxn ang="0">
                    <a:pos x="146" y="94"/>
                  </a:cxn>
                  <a:cxn ang="0">
                    <a:pos x="232" y="0"/>
                  </a:cxn>
                  <a:cxn ang="0">
                    <a:pos x="330" y="36"/>
                  </a:cxn>
                  <a:cxn ang="0">
                    <a:pos x="325" y="143"/>
                  </a:cxn>
                  <a:cxn ang="0">
                    <a:pos x="265" y="249"/>
                  </a:cxn>
                  <a:cxn ang="0">
                    <a:pos x="208" y="400"/>
                  </a:cxn>
                  <a:cxn ang="0">
                    <a:pos x="179" y="530"/>
                  </a:cxn>
                  <a:cxn ang="0">
                    <a:pos x="159" y="629"/>
                  </a:cxn>
                  <a:cxn ang="0">
                    <a:pos x="159" y="743"/>
                  </a:cxn>
                  <a:cxn ang="0">
                    <a:pos x="171" y="853"/>
                  </a:cxn>
                  <a:cxn ang="0">
                    <a:pos x="203" y="969"/>
                  </a:cxn>
                  <a:cxn ang="0">
                    <a:pos x="232" y="1044"/>
                  </a:cxn>
                  <a:cxn ang="0">
                    <a:pos x="244" y="1091"/>
                  </a:cxn>
                  <a:cxn ang="0">
                    <a:pos x="244" y="1135"/>
                  </a:cxn>
                  <a:cxn ang="0">
                    <a:pos x="203" y="1159"/>
                  </a:cxn>
                  <a:cxn ang="0">
                    <a:pos x="143" y="1198"/>
                  </a:cxn>
                  <a:cxn ang="0">
                    <a:pos x="106" y="1278"/>
                  </a:cxn>
                  <a:cxn ang="0">
                    <a:pos x="70" y="1289"/>
                  </a:cxn>
                  <a:cxn ang="0">
                    <a:pos x="24" y="1278"/>
                  </a:cxn>
                  <a:cxn ang="0">
                    <a:pos x="0" y="1217"/>
                  </a:cxn>
                  <a:cxn ang="0">
                    <a:pos x="24" y="1174"/>
                  </a:cxn>
                  <a:cxn ang="0">
                    <a:pos x="81" y="1146"/>
                  </a:cxn>
                  <a:cxn ang="0">
                    <a:pos x="130" y="1112"/>
                  </a:cxn>
                  <a:cxn ang="0">
                    <a:pos x="154" y="1040"/>
                  </a:cxn>
                  <a:cxn ang="0">
                    <a:pos x="146" y="961"/>
                  </a:cxn>
                  <a:cxn ang="0">
                    <a:pos x="119" y="853"/>
                  </a:cxn>
                  <a:cxn ang="0">
                    <a:pos x="94" y="748"/>
                  </a:cxn>
                  <a:cxn ang="0">
                    <a:pos x="81" y="624"/>
                  </a:cxn>
                  <a:cxn ang="0">
                    <a:pos x="73" y="519"/>
                  </a:cxn>
                  <a:cxn ang="0">
                    <a:pos x="86" y="427"/>
                  </a:cxn>
                  <a:cxn ang="0">
                    <a:pos x="86" y="351"/>
                  </a:cxn>
                  <a:cxn ang="0">
                    <a:pos x="106" y="293"/>
                  </a:cxn>
                </a:cxnLst>
                <a:rect l="0" t="0" r="r" b="b"/>
                <a:pathLst>
                  <a:path w="330" h="1289">
                    <a:moveTo>
                      <a:pt x="106" y="293"/>
                    </a:moveTo>
                    <a:lnTo>
                      <a:pt x="146" y="94"/>
                    </a:lnTo>
                    <a:lnTo>
                      <a:pt x="232" y="0"/>
                    </a:lnTo>
                    <a:lnTo>
                      <a:pt x="330" y="36"/>
                    </a:lnTo>
                    <a:lnTo>
                      <a:pt x="325" y="143"/>
                    </a:lnTo>
                    <a:lnTo>
                      <a:pt x="265" y="249"/>
                    </a:lnTo>
                    <a:lnTo>
                      <a:pt x="208" y="400"/>
                    </a:lnTo>
                    <a:lnTo>
                      <a:pt x="179" y="530"/>
                    </a:lnTo>
                    <a:lnTo>
                      <a:pt x="159" y="629"/>
                    </a:lnTo>
                    <a:lnTo>
                      <a:pt x="159" y="743"/>
                    </a:lnTo>
                    <a:lnTo>
                      <a:pt x="171" y="853"/>
                    </a:lnTo>
                    <a:lnTo>
                      <a:pt x="203" y="969"/>
                    </a:lnTo>
                    <a:lnTo>
                      <a:pt x="232" y="1044"/>
                    </a:lnTo>
                    <a:lnTo>
                      <a:pt x="244" y="1091"/>
                    </a:lnTo>
                    <a:lnTo>
                      <a:pt x="244" y="1135"/>
                    </a:lnTo>
                    <a:lnTo>
                      <a:pt x="203" y="1159"/>
                    </a:lnTo>
                    <a:lnTo>
                      <a:pt x="143" y="1198"/>
                    </a:lnTo>
                    <a:lnTo>
                      <a:pt x="106" y="1278"/>
                    </a:lnTo>
                    <a:lnTo>
                      <a:pt x="70" y="1289"/>
                    </a:lnTo>
                    <a:lnTo>
                      <a:pt x="24" y="1278"/>
                    </a:lnTo>
                    <a:lnTo>
                      <a:pt x="0" y="1217"/>
                    </a:lnTo>
                    <a:lnTo>
                      <a:pt x="24" y="1174"/>
                    </a:lnTo>
                    <a:lnTo>
                      <a:pt x="81" y="1146"/>
                    </a:lnTo>
                    <a:lnTo>
                      <a:pt x="130" y="1112"/>
                    </a:lnTo>
                    <a:lnTo>
                      <a:pt x="154" y="1040"/>
                    </a:lnTo>
                    <a:lnTo>
                      <a:pt x="146" y="961"/>
                    </a:lnTo>
                    <a:lnTo>
                      <a:pt x="119" y="853"/>
                    </a:lnTo>
                    <a:lnTo>
                      <a:pt x="94" y="748"/>
                    </a:lnTo>
                    <a:lnTo>
                      <a:pt x="81" y="624"/>
                    </a:lnTo>
                    <a:lnTo>
                      <a:pt x="73" y="519"/>
                    </a:lnTo>
                    <a:lnTo>
                      <a:pt x="86" y="427"/>
                    </a:lnTo>
                    <a:lnTo>
                      <a:pt x="86" y="351"/>
                    </a:lnTo>
                    <a:lnTo>
                      <a:pt x="106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1000"/>
              </a:p>
            </p:txBody>
          </p:sp>
        </p:grpSp>
        <p:pic>
          <p:nvPicPr>
            <p:cNvPr id="57" name="Picture 16" descr="pc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800000">
              <a:off x="2282764" y="3724314"/>
              <a:ext cx="398368" cy="597553"/>
            </a:xfrm>
            <a:prstGeom prst="rect">
              <a:avLst/>
            </a:prstGeom>
            <a:noFill/>
          </p:spPr>
        </p:pic>
        <p:pic>
          <p:nvPicPr>
            <p:cNvPr id="63" name="Picture 110" descr="C:\Documents and Settings\masa\Local Settings\Temporary Internet Files\Content.IE5\8ZWJELGP\MCj0434407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728" y="3279344"/>
              <a:ext cx="857256" cy="897940"/>
            </a:xfrm>
            <a:prstGeom prst="rect">
              <a:avLst/>
            </a:prstGeom>
            <a:noFill/>
          </p:spPr>
        </p:pic>
        <p:sp>
          <p:nvSpPr>
            <p:cNvPr id="65" name="Freeform 8"/>
            <p:cNvSpPr>
              <a:spLocks/>
            </p:cNvSpPr>
            <p:nvPr/>
          </p:nvSpPr>
          <p:spPr bwMode="auto">
            <a:xfrm rot="7628834" flipH="1" flipV="1">
              <a:off x="1323884" y="3606615"/>
              <a:ext cx="592613" cy="811551"/>
            </a:xfrm>
            <a:custGeom>
              <a:avLst/>
              <a:gdLst/>
              <a:ahLst/>
              <a:cxnLst>
                <a:cxn ang="0">
                  <a:pos x="0" y="703"/>
                </a:cxn>
                <a:cxn ang="0">
                  <a:pos x="24" y="637"/>
                </a:cxn>
                <a:cxn ang="0">
                  <a:pos x="102" y="632"/>
                </a:cxn>
                <a:cxn ang="0">
                  <a:pos x="198" y="612"/>
                </a:cxn>
                <a:cxn ang="0">
                  <a:pos x="286" y="585"/>
                </a:cxn>
                <a:cxn ang="0">
                  <a:pos x="377" y="538"/>
                </a:cxn>
                <a:cxn ang="0">
                  <a:pos x="429" y="481"/>
                </a:cxn>
                <a:cxn ang="0">
                  <a:pos x="543" y="406"/>
                </a:cxn>
                <a:cxn ang="0">
                  <a:pos x="663" y="299"/>
                </a:cxn>
                <a:cxn ang="0">
                  <a:pos x="735" y="170"/>
                </a:cxn>
                <a:cxn ang="0">
                  <a:pos x="785" y="112"/>
                </a:cxn>
                <a:cxn ang="0">
                  <a:pos x="840" y="39"/>
                </a:cxn>
                <a:cxn ang="0">
                  <a:pos x="928" y="16"/>
                </a:cxn>
                <a:cxn ang="0">
                  <a:pos x="1019" y="0"/>
                </a:cxn>
                <a:cxn ang="0">
                  <a:pos x="1071" y="27"/>
                </a:cxn>
                <a:cxn ang="0">
                  <a:pos x="1068" y="76"/>
                </a:cxn>
                <a:cxn ang="0">
                  <a:pos x="1032" y="170"/>
                </a:cxn>
                <a:cxn ang="0">
                  <a:pos x="940" y="178"/>
                </a:cxn>
                <a:cxn ang="0">
                  <a:pos x="892" y="143"/>
                </a:cxn>
                <a:cxn ang="0">
                  <a:pos x="857" y="147"/>
                </a:cxn>
                <a:cxn ang="0">
                  <a:pos x="798" y="230"/>
                </a:cxn>
                <a:cxn ang="0">
                  <a:pos x="738" y="338"/>
                </a:cxn>
                <a:cxn ang="0">
                  <a:pos x="655" y="409"/>
                </a:cxn>
                <a:cxn ang="0">
                  <a:pos x="520" y="529"/>
                </a:cxn>
                <a:cxn ang="0">
                  <a:pos x="424" y="661"/>
                </a:cxn>
                <a:cxn ang="0">
                  <a:pos x="273" y="728"/>
                </a:cxn>
                <a:cxn ang="0">
                  <a:pos x="190" y="764"/>
                </a:cxn>
                <a:cxn ang="0">
                  <a:pos x="55" y="780"/>
                </a:cxn>
                <a:cxn ang="0">
                  <a:pos x="0" y="703"/>
                </a:cxn>
              </a:cxnLst>
              <a:rect l="0" t="0" r="r" b="b"/>
              <a:pathLst>
                <a:path w="1071" h="780">
                  <a:moveTo>
                    <a:pt x="0" y="703"/>
                  </a:moveTo>
                  <a:lnTo>
                    <a:pt x="24" y="637"/>
                  </a:lnTo>
                  <a:lnTo>
                    <a:pt x="102" y="632"/>
                  </a:lnTo>
                  <a:lnTo>
                    <a:pt x="198" y="612"/>
                  </a:lnTo>
                  <a:lnTo>
                    <a:pt x="286" y="585"/>
                  </a:lnTo>
                  <a:lnTo>
                    <a:pt x="377" y="538"/>
                  </a:lnTo>
                  <a:lnTo>
                    <a:pt x="429" y="481"/>
                  </a:lnTo>
                  <a:lnTo>
                    <a:pt x="543" y="406"/>
                  </a:lnTo>
                  <a:lnTo>
                    <a:pt x="663" y="299"/>
                  </a:lnTo>
                  <a:lnTo>
                    <a:pt x="735" y="170"/>
                  </a:lnTo>
                  <a:lnTo>
                    <a:pt x="785" y="112"/>
                  </a:lnTo>
                  <a:lnTo>
                    <a:pt x="840" y="39"/>
                  </a:lnTo>
                  <a:lnTo>
                    <a:pt x="928" y="16"/>
                  </a:lnTo>
                  <a:lnTo>
                    <a:pt x="1019" y="0"/>
                  </a:lnTo>
                  <a:lnTo>
                    <a:pt x="1071" y="27"/>
                  </a:lnTo>
                  <a:lnTo>
                    <a:pt x="1068" y="76"/>
                  </a:lnTo>
                  <a:lnTo>
                    <a:pt x="1032" y="170"/>
                  </a:lnTo>
                  <a:lnTo>
                    <a:pt x="940" y="178"/>
                  </a:lnTo>
                  <a:lnTo>
                    <a:pt x="892" y="143"/>
                  </a:lnTo>
                  <a:lnTo>
                    <a:pt x="857" y="147"/>
                  </a:lnTo>
                  <a:lnTo>
                    <a:pt x="798" y="230"/>
                  </a:lnTo>
                  <a:lnTo>
                    <a:pt x="738" y="338"/>
                  </a:lnTo>
                  <a:lnTo>
                    <a:pt x="655" y="409"/>
                  </a:lnTo>
                  <a:lnTo>
                    <a:pt x="520" y="529"/>
                  </a:lnTo>
                  <a:lnTo>
                    <a:pt x="424" y="661"/>
                  </a:lnTo>
                  <a:lnTo>
                    <a:pt x="273" y="728"/>
                  </a:lnTo>
                  <a:lnTo>
                    <a:pt x="190" y="764"/>
                  </a:lnTo>
                  <a:lnTo>
                    <a:pt x="55" y="78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10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25" name="Rectangle 65"/>
          <p:cNvSpPr>
            <a:spLocks noChangeArrowheads="1"/>
          </p:cNvSpPr>
          <p:nvPr/>
        </p:nvSpPr>
        <p:spPr bwMode="auto">
          <a:xfrm>
            <a:off x="684213" y="3224198"/>
            <a:ext cx="647700" cy="2303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26" name="Rectangle 66"/>
          <p:cNvSpPr>
            <a:spLocks noChangeArrowheads="1"/>
          </p:cNvSpPr>
          <p:nvPr/>
        </p:nvSpPr>
        <p:spPr bwMode="auto">
          <a:xfrm>
            <a:off x="2771775" y="3224198"/>
            <a:ext cx="1944688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24" name="Rectangle 64"/>
          <p:cNvSpPr>
            <a:spLocks noChangeArrowheads="1"/>
          </p:cNvSpPr>
          <p:nvPr/>
        </p:nvSpPr>
        <p:spPr bwMode="auto">
          <a:xfrm>
            <a:off x="2771775" y="4592623"/>
            <a:ext cx="86360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17" name="Rectangle 57"/>
          <p:cNvSpPr>
            <a:spLocks noChangeArrowheads="1"/>
          </p:cNvSpPr>
          <p:nvPr/>
        </p:nvSpPr>
        <p:spPr bwMode="auto">
          <a:xfrm>
            <a:off x="684213" y="3224198"/>
            <a:ext cx="647700" cy="23034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16" name="Rectangle 56"/>
          <p:cNvSpPr>
            <a:spLocks noChangeArrowheads="1"/>
          </p:cNvSpPr>
          <p:nvPr/>
        </p:nvSpPr>
        <p:spPr bwMode="auto">
          <a:xfrm>
            <a:off x="2771775" y="3224198"/>
            <a:ext cx="1944688" cy="1368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15" name="Rectangle 55"/>
          <p:cNvSpPr>
            <a:spLocks noChangeArrowheads="1"/>
          </p:cNvSpPr>
          <p:nvPr/>
        </p:nvSpPr>
        <p:spPr bwMode="auto">
          <a:xfrm>
            <a:off x="1331913" y="3224198"/>
            <a:ext cx="1439862" cy="23034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ANN(2): </a:t>
            </a:r>
            <a:r>
              <a:rPr lang="ja-JP" altLang="en-US" dirty="0" smtClean="0"/>
              <a:t>近似</a:t>
            </a:r>
            <a:endParaRPr lang="en-US" altLang="ja-JP" dirty="0"/>
          </a:p>
        </p:txBody>
      </p:sp>
      <p:sp>
        <p:nvSpPr>
          <p:cNvPr id="65" name="スライド番号プレースホルダ 6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684213" y="3224198"/>
            <a:ext cx="40322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64" name="Line 4"/>
          <p:cNvSpPr>
            <a:spLocks noChangeShapeType="1"/>
          </p:cNvSpPr>
          <p:nvPr/>
        </p:nvSpPr>
        <p:spPr bwMode="auto">
          <a:xfrm>
            <a:off x="1331913" y="3224198"/>
            <a:ext cx="0" cy="2303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65" name="Line 5"/>
          <p:cNvSpPr>
            <a:spLocks noChangeShapeType="1"/>
          </p:cNvSpPr>
          <p:nvPr/>
        </p:nvSpPr>
        <p:spPr bwMode="auto">
          <a:xfrm>
            <a:off x="3635375" y="4592623"/>
            <a:ext cx="0" cy="15113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66" name="Oval 6"/>
          <p:cNvSpPr>
            <a:spLocks noChangeArrowheads="1"/>
          </p:cNvSpPr>
          <p:nvPr/>
        </p:nvSpPr>
        <p:spPr bwMode="auto">
          <a:xfrm>
            <a:off x="6875463" y="3295635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67" name="Line 7"/>
          <p:cNvSpPr>
            <a:spLocks noChangeShapeType="1"/>
          </p:cNvSpPr>
          <p:nvPr/>
        </p:nvSpPr>
        <p:spPr bwMode="auto">
          <a:xfrm>
            <a:off x="7019925" y="3295635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68" name="Oval 8"/>
          <p:cNvSpPr>
            <a:spLocks noChangeArrowheads="1"/>
          </p:cNvSpPr>
          <p:nvPr/>
        </p:nvSpPr>
        <p:spPr bwMode="auto">
          <a:xfrm>
            <a:off x="5867400" y="380046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69" name="Line 9"/>
          <p:cNvSpPr>
            <a:spLocks noChangeShapeType="1"/>
          </p:cNvSpPr>
          <p:nvPr/>
        </p:nvSpPr>
        <p:spPr bwMode="auto">
          <a:xfrm flipH="1">
            <a:off x="5867400" y="3943335"/>
            <a:ext cx="2889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70" name="Oval 10"/>
          <p:cNvSpPr>
            <a:spLocks noChangeArrowheads="1"/>
          </p:cNvSpPr>
          <p:nvPr/>
        </p:nvSpPr>
        <p:spPr bwMode="auto">
          <a:xfrm>
            <a:off x="7883525" y="379887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71" name="Line 11"/>
          <p:cNvSpPr>
            <a:spLocks noChangeShapeType="1"/>
          </p:cNvSpPr>
          <p:nvPr/>
        </p:nvSpPr>
        <p:spPr bwMode="auto">
          <a:xfrm flipH="1">
            <a:off x="7883525" y="3941748"/>
            <a:ext cx="288925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72" name="Line 12"/>
          <p:cNvSpPr>
            <a:spLocks noChangeShapeType="1"/>
          </p:cNvSpPr>
          <p:nvPr/>
        </p:nvSpPr>
        <p:spPr bwMode="auto">
          <a:xfrm flipH="1">
            <a:off x="6156325" y="3511535"/>
            <a:ext cx="7191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73" name="Line 13"/>
          <p:cNvSpPr>
            <a:spLocks noChangeShapeType="1"/>
          </p:cNvSpPr>
          <p:nvPr/>
        </p:nvSpPr>
        <p:spPr bwMode="auto">
          <a:xfrm>
            <a:off x="7164388" y="3511535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74" name="Oval 14"/>
          <p:cNvSpPr>
            <a:spLocks noChangeArrowheads="1"/>
          </p:cNvSpPr>
          <p:nvPr/>
        </p:nvSpPr>
        <p:spPr bwMode="auto">
          <a:xfrm>
            <a:off x="5362575" y="444816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75" name="Line 15"/>
          <p:cNvSpPr>
            <a:spLocks noChangeShapeType="1"/>
          </p:cNvSpPr>
          <p:nvPr/>
        </p:nvSpPr>
        <p:spPr bwMode="auto">
          <a:xfrm>
            <a:off x="5507038" y="4448160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76" name="Oval 16"/>
          <p:cNvSpPr>
            <a:spLocks noChangeArrowheads="1"/>
          </p:cNvSpPr>
          <p:nvPr/>
        </p:nvSpPr>
        <p:spPr bwMode="auto">
          <a:xfrm>
            <a:off x="7378700" y="444816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77" name="Line 17"/>
          <p:cNvSpPr>
            <a:spLocks noChangeShapeType="1"/>
          </p:cNvSpPr>
          <p:nvPr/>
        </p:nvSpPr>
        <p:spPr bwMode="auto">
          <a:xfrm>
            <a:off x="7523163" y="4448160"/>
            <a:ext cx="0" cy="288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78" name="Line 18"/>
          <p:cNvSpPr>
            <a:spLocks noChangeShapeType="1"/>
          </p:cNvSpPr>
          <p:nvPr/>
        </p:nvSpPr>
        <p:spPr bwMode="auto">
          <a:xfrm flipV="1">
            <a:off x="5507038" y="401636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79" name="Line 19"/>
          <p:cNvSpPr>
            <a:spLocks noChangeShapeType="1"/>
          </p:cNvSpPr>
          <p:nvPr/>
        </p:nvSpPr>
        <p:spPr bwMode="auto">
          <a:xfrm>
            <a:off x="6156325" y="4016360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80" name="Line 20"/>
          <p:cNvSpPr>
            <a:spLocks noChangeShapeType="1"/>
          </p:cNvSpPr>
          <p:nvPr/>
        </p:nvSpPr>
        <p:spPr bwMode="auto">
          <a:xfrm flipH="1">
            <a:off x="7523163" y="401636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81" name="Line 21"/>
          <p:cNvSpPr>
            <a:spLocks noChangeShapeType="1"/>
          </p:cNvSpPr>
          <p:nvPr/>
        </p:nvSpPr>
        <p:spPr bwMode="auto">
          <a:xfrm>
            <a:off x="8172450" y="401636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82" name="Oval 22"/>
          <p:cNvSpPr>
            <a:spLocks noChangeArrowheads="1"/>
          </p:cNvSpPr>
          <p:nvPr/>
        </p:nvSpPr>
        <p:spPr bwMode="auto">
          <a:xfrm>
            <a:off x="8459788" y="43767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83" name="Oval 23"/>
          <p:cNvSpPr>
            <a:spLocks noChangeArrowheads="1"/>
          </p:cNvSpPr>
          <p:nvPr/>
        </p:nvSpPr>
        <p:spPr bwMode="auto">
          <a:xfrm>
            <a:off x="7883525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84" name="Oval 24"/>
          <p:cNvSpPr>
            <a:spLocks noChangeArrowheads="1"/>
          </p:cNvSpPr>
          <p:nvPr/>
        </p:nvSpPr>
        <p:spPr bwMode="auto">
          <a:xfrm>
            <a:off x="7019925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85" name="Oval 25"/>
          <p:cNvSpPr>
            <a:spLocks noChangeArrowheads="1"/>
          </p:cNvSpPr>
          <p:nvPr/>
        </p:nvSpPr>
        <p:spPr bwMode="auto">
          <a:xfrm>
            <a:off x="6443663" y="444816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86" name="Oval 26"/>
          <p:cNvSpPr>
            <a:spLocks noChangeArrowheads="1"/>
          </p:cNvSpPr>
          <p:nvPr/>
        </p:nvSpPr>
        <p:spPr bwMode="auto">
          <a:xfrm>
            <a:off x="5794375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87" name="Oval 27"/>
          <p:cNvSpPr>
            <a:spLocks noChangeArrowheads="1"/>
          </p:cNvSpPr>
          <p:nvPr/>
        </p:nvSpPr>
        <p:spPr bwMode="auto">
          <a:xfrm>
            <a:off x="4932363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88" name="Line 28"/>
          <p:cNvSpPr>
            <a:spLocks noChangeShapeType="1"/>
          </p:cNvSpPr>
          <p:nvPr/>
        </p:nvSpPr>
        <p:spPr bwMode="auto">
          <a:xfrm flipH="1">
            <a:off x="5003800" y="4664060"/>
            <a:ext cx="358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89" name="Line 29"/>
          <p:cNvSpPr>
            <a:spLocks noChangeShapeType="1"/>
          </p:cNvSpPr>
          <p:nvPr/>
        </p:nvSpPr>
        <p:spPr bwMode="auto">
          <a:xfrm>
            <a:off x="5578475" y="4735498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90" name="Line 30"/>
          <p:cNvSpPr>
            <a:spLocks noChangeShapeType="1"/>
          </p:cNvSpPr>
          <p:nvPr/>
        </p:nvSpPr>
        <p:spPr bwMode="auto">
          <a:xfrm flipH="1">
            <a:off x="7164388" y="4664060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91" name="Line 31"/>
          <p:cNvSpPr>
            <a:spLocks noChangeShapeType="1"/>
          </p:cNvSpPr>
          <p:nvPr/>
        </p:nvSpPr>
        <p:spPr bwMode="auto">
          <a:xfrm>
            <a:off x="7667625" y="4664060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92" name="Oval 32"/>
          <p:cNvSpPr>
            <a:spLocks noChangeArrowheads="1"/>
          </p:cNvSpPr>
          <p:nvPr/>
        </p:nvSpPr>
        <p:spPr bwMode="auto">
          <a:xfrm>
            <a:off x="1042988" y="344009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93" name="Oval 33"/>
          <p:cNvSpPr>
            <a:spLocks noChangeArrowheads="1"/>
          </p:cNvSpPr>
          <p:nvPr/>
        </p:nvSpPr>
        <p:spPr bwMode="auto">
          <a:xfrm>
            <a:off x="900113" y="574356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94" name="Oval 34"/>
          <p:cNvSpPr>
            <a:spLocks noChangeArrowheads="1"/>
          </p:cNvSpPr>
          <p:nvPr/>
        </p:nvSpPr>
        <p:spPr bwMode="auto">
          <a:xfrm>
            <a:off x="3276600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95" name="Oval 35"/>
          <p:cNvSpPr>
            <a:spLocks noChangeArrowheads="1"/>
          </p:cNvSpPr>
          <p:nvPr/>
        </p:nvSpPr>
        <p:spPr bwMode="auto">
          <a:xfrm>
            <a:off x="3779838" y="336707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596" name="Line 36"/>
          <p:cNvSpPr>
            <a:spLocks noChangeShapeType="1"/>
          </p:cNvSpPr>
          <p:nvPr/>
        </p:nvSpPr>
        <p:spPr bwMode="auto">
          <a:xfrm>
            <a:off x="684213" y="5527660"/>
            <a:ext cx="20875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97" name="Line 37"/>
          <p:cNvSpPr>
            <a:spLocks noChangeShapeType="1"/>
          </p:cNvSpPr>
          <p:nvPr/>
        </p:nvSpPr>
        <p:spPr bwMode="auto">
          <a:xfrm>
            <a:off x="2771775" y="4592623"/>
            <a:ext cx="1944688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98" name="Line 38"/>
          <p:cNvSpPr>
            <a:spLocks noChangeShapeType="1"/>
          </p:cNvSpPr>
          <p:nvPr/>
        </p:nvSpPr>
        <p:spPr bwMode="auto">
          <a:xfrm>
            <a:off x="2771775" y="3224198"/>
            <a:ext cx="0" cy="2879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599" name="Oval 39"/>
          <p:cNvSpPr>
            <a:spLocks noChangeArrowheads="1"/>
          </p:cNvSpPr>
          <p:nvPr/>
        </p:nvSpPr>
        <p:spPr bwMode="auto">
          <a:xfrm>
            <a:off x="3995738" y="466406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00" name="Oval 40"/>
          <p:cNvSpPr>
            <a:spLocks noChangeArrowheads="1"/>
          </p:cNvSpPr>
          <p:nvPr/>
        </p:nvSpPr>
        <p:spPr bwMode="auto">
          <a:xfrm>
            <a:off x="1619250" y="495139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12" name="Oval 52"/>
          <p:cNvSpPr>
            <a:spLocks noChangeArrowheads="1"/>
          </p:cNvSpPr>
          <p:nvPr/>
        </p:nvSpPr>
        <p:spPr bwMode="auto">
          <a:xfrm>
            <a:off x="1187450" y="2647935"/>
            <a:ext cx="2016125" cy="2016125"/>
          </a:xfrm>
          <a:prstGeom prst="ellipse">
            <a:avLst/>
          </a:prstGeom>
          <a:solidFill>
            <a:schemeClr val="hlink">
              <a:alpha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01" name="Text Box 41"/>
          <p:cNvSpPr txBox="1">
            <a:spLocks noChangeArrowheads="1"/>
          </p:cNvSpPr>
          <p:nvPr/>
        </p:nvSpPr>
        <p:spPr bwMode="auto">
          <a:xfrm>
            <a:off x="611188" y="1543041"/>
            <a:ext cx="607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0"/>
              <a:t>　に対して　　　　最近傍探索を行う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051050" y="3421048"/>
            <a:ext cx="400050" cy="457200"/>
            <a:chOff x="1338" y="1921"/>
            <a:chExt cx="252" cy="288"/>
          </a:xfrm>
        </p:grpSpPr>
        <p:sp>
          <p:nvSpPr>
            <p:cNvPr id="322620" name="Text Box 60"/>
            <p:cNvSpPr txBox="1">
              <a:spLocks noChangeArrowheads="1"/>
            </p:cNvSpPr>
            <p:nvPr/>
          </p:nvSpPr>
          <p:spPr bwMode="auto">
            <a:xfrm>
              <a:off x="1474" y="19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 sz="2400" b="0"/>
            </a:p>
          </p:txBody>
        </p:sp>
        <p:sp>
          <p:nvSpPr>
            <p:cNvPr id="322621" name="AutoShape 61"/>
            <p:cNvSpPr>
              <a:spLocks noChangeArrowheads="1"/>
            </p:cNvSpPr>
            <p:nvPr/>
          </p:nvSpPr>
          <p:spPr bwMode="auto">
            <a:xfrm>
              <a:off x="1338" y="1981"/>
              <a:ext cx="181" cy="172"/>
            </a:xfrm>
            <a:prstGeom prst="star5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22608" name="Line 48"/>
          <p:cNvSpPr>
            <a:spLocks noChangeShapeType="1"/>
          </p:cNvSpPr>
          <p:nvPr/>
        </p:nvSpPr>
        <p:spPr bwMode="auto">
          <a:xfrm flipH="1">
            <a:off x="1763713" y="3655998"/>
            <a:ext cx="431800" cy="14398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2609" name="Oval 49"/>
          <p:cNvSpPr>
            <a:spLocks noChangeArrowheads="1"/>
          </p:cNvSpPr>
          <p:nvPr/>
        </p:nvSpPr>
        <p:spPr bwMode="auto">
          <a:xfrm>
            <a:off x="682625" y="2143110"/>
            <a:ext cx="3025775" cy="3025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22" name="AutoShape 62"/>
          <p:cNvSpPr>
            <a:spLocks noChangeArrowheads="1"/>
          </p:cNvSpPr>
          <p:nvPr/>
        </p:nvSpPr>
        <p:spPr bwMode="auto">
          <a:xfrm>
            <a:off x="395288" y="1593841"/>
            <a:ext cx="503237" cy="477838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2623" name="Text Box 63"/>
          <p:cNvSpPr txBox="1">
            <a:spLocks noChangeArrowheads="1"/>
          </p:cNvSpPr>
          <p:nvPr/>
        </p:nvSpPr>
        <p:spPr bwMode="auto">
          <a:xfrm>
            <a:off x="2465388" y="1501766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600" b="0">
                <a:solidFill>
                  <a:srgbClr val="FF0000"/>
                </a:solidFill>
              </a:rPr>
              <a:t>近似</a:t>
            </a:r>
          </a:p>
        </p:txBody>
      </p:sp>
      <p:sp>
        <p:nvSpPr>
          <p:cNvPr id="322627" name="AutoShape 67"/>
          <p:cNvSpPr>
            <a:spLocks/>
          </p:cNvSpPr>
          <p:nvPr/>
        </p:nvSpPr>
        <p:spPr bwMode="auto">
          <a:xfrm>
            <a:off x="1908175" y="2647935"/>
            <a:ext cx="1944688" cy="609600"/>
          </a:xfrm>
          <a:prstGeom prst="accentCallout2">
            <a:avLst>
              <a:gd name="adj1" fmla="val 18750"/>
              <a:gd name="adj2" fmla="val -3917"/>
              <a:gd name="adj3" fmla="val 18750"/>
              <a:gd name="adj4" fmla="val -32898"/>
              <a:gd name="adj5" fmla="val 148958"/>
              <a:gd name="adj6" fmla="val -38532"/>
            </a:avLst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b="0"/>
              <a:t>探索結果</a:t>
            </a:r>
          </a:p>
        </p:txBody>
      </p:sp>
      <p:sp>
        <p:nvSpPr>
          <p:cNvPr id="322628" name="AutoShape 68"/>
          <p:cNvSpPr>
            <a:spLocks noChangeArrowheads="1"/>
          </p:cNvSpPr>
          <p:nvPr/>
        </p:nvSpPr>
        <p:spPr bwMode="auto">
          <a:xfrm>
            <a:off x="4284663" y="4951398"/>
            <a:ext cx="3600450" cy="1223962"/>
          </a:xfrm>
          <a:prstGeom prst="wedgeRoundRectCallout">
            <a:avLst>
              <a:gd name="adj1" fmla="val -67639"/>
              <a:gd name="adj2" fmla="val -655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ja-JP" altLang="en-US" sz="2800" b="0" dirty="0"/>
              <a:t>このセルは</a:t>
            </a:r>
          </a:p>
          <a:p>
            <a:pPr algn="ctr"/>
            <a:r>
              <a:rPr lang="ja-JP" altLang="en-US" sz="2800" b="0" dirty="0"/>
              <a:t>探索されなくなった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617" grpId="0" animBg="1"/>
      <p:bldP spid="322616" grpId="0" animBg="1"/>
      <p:bldP spid="322612" grpId="0" animBg="1"/>
      <p:bldP spid="322623" grpId="0"/>
      <p:bldP spid="322627" grpId="0" animBg="1"/>
      <p:bldP spid="3226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33" name="Rectangle 57"/>
          <p:cNvSpPr>
            <a:spLocks noChangeArrowheads="1"/>
          </p:cNvSpPr>
          <p:nvPr/>
        </p:nvSpPr>
        <p:spPr bwMode="auto">
          <a:xfrm>
            <a:off x="2771775" y="3224198"/>
            <a:ext cx="1944688" cy="1368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29" name="Rectangle 53"/>
          <p:cNvSpPr>
            <a:spLocks noChangeArrowheads="1"/>
          </p:cNvSpPr>
          <p:nvPr/>
        </p:nvSpPr>
        <p:spPr bwMode="auto">
          <a:xfrm>
            <a:off x="684213" y="3224198"/>
            <a:ext cx="647700" cy="2303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31" name="Rectangle 55"/>
          <p:cNvSpPr>
            <a:spLocks noChangeArrowheads="1"/>
          </p:cNvSpPr>
          <p:nvPr/>
        </p:nvSpPr>
        <p:spPr bwMode="auto">
          <a:xfrm>
            <a:off x="2771775" y="4592623"/>
            <a:ext cx="86360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1331913" y="3224198"/>
            <a:ext cx="1439862" cy="23034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ANN(2): </a:t>
            </a:r>
            <a:r>
              <a:rPr lang="ja-JP" altLang="en-US" dirty="0" smtClean="0"/>
              <a:t>近似</a:t>
            </a:r>
            <a:endParaRPr lang="en-US" altLang="ja-JP" dirty="0"/>
          </a:p>
        </p:txBody>
      </p: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684213" y="3224198"/>
            <a:ext cx="40322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2983" name="Line 7"/>
          <p:cNvSpPr>
            <a:spLocks noChangeShapeType="1"/>
          </p:cNvSpPr>
          <p:nvPr/>
        </p:nvSpPr>
        <p:spPr bwMode="auto">
          <a:xfrm>
            <a:off x="1331913" y="3224198"/>
            <a:ext cx="0" cy="2303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84" name="Line 8"/>
          <p:cNvSpPr>
            <a:spLocks noChangeShapeType="1"/>
          </p:cNvSpPr>
          <p:nvPr/>
        </p:nvSpPr>
        <p:spPr bwMode="auto">
          <a:xfrm>
            <a:off x="3635375" y="4592623"/>
            <a:ext cx="0" cy="15113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85" name="Oval 9"/>
          <p:cNvSpPr>
            <a:spLocks noChangeArrowheads="1"/>
          </p:cNvSpPr>
          <p:nvPr/>
        </p:nvSpPr>
        <p:spPr bwMode="auto">
          <a:xfrm>
            <a:off x="6875463" y="3295635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2986" name="Line 10"/>
          <p:cNvSpPr>
            <a:spLocks noChangeShapeType="1"/>
          </p:cNvSpPr>
          <p:nvPr/>
        </p:nvSpPr>
        <p:spPr bwMode="auto">
          <a:xfrm>
            <a:off x="7019925" y="3295635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87" name="Oval 11"/>
          <p:cNvSpPr>
            <a:spLocks noChangeArrowheads="1"/>
          </p:cNvSpPr>
          <p:nvPr/>
        </p:nvSpPr>
        <p:spPr bwMode="auto">
          <a:xfrm>
            <a:off x="5867400" y="380046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2988" name="Line 12"/>
          <p:cNvSpPr>
            <a:spLocks noChangeShapeType="1"/>
          </p:cNvSpPr>
          <p:nvPr/>
        </p:nvSpPr>
        <p:spPr bwMode="auto">
          <a:xfrm flipH="1">
            <a:off x="5867400" y="3943335"/>
            <a:ext cx="2889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89" name="Oval 13"/>
          <p:cNvSpPr>
            <a:spLocks noChangeArrowheads="1"/>
          </p:cNvSpPr>
          <p:nvPr/>
        </p:nvSpPr>
        <p:spPr bwMode="auto">
          <a:xfrm>
            <a:off x="7883525" y="379887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 flipH="1">
            <a:off x="7883525" y="3941748"/>
            <a:ext cx="288925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91" name="Line 15"/>
          <p:cNvSpPr>
            <a:spLocks noChangeShapeType="1"/>
          </p:cNvSpPr>
          <p:nvPr/>
        </p:nvSpPr>
        <p:spPr bwMode="auto">
          <a:xfrm flipH="1">
            <a:off x="6156325" y="3511535"/>
            <a:ext cx="7191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92" name="Line 16"/>
          <p:cNvSpPr>
            <a:spLocks noChangeShapeType="1"/>
          </p:cNvSpPr>
          <p:nvPr/>
        </p:nvSpPr>
        <p:spPr bwMode="auto">
          <a:xfrm>
            <a:off x="7164388" y="3511535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93" name="Oval 17"/>
          <p:cNvSpPr>
            <a:spLocks noChangeArrowheads="1"/>
          </p:cNvSpPr>
          <p:nvPr/>
        </p:nvSpPr>
        <p:spPr bwMode="auto">
          <a:xfrm>
            <a:off x="5362575" y="444816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5507038" y="4448160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95" name="Oval 19"/>
          <p:cNvSpPr>
            <a:spLocks noChangeArrowheads="1"/>
          </p:cNvSpPr>
          <p:nvPr/>
        </p:nvSpPr>
        <p:spPr bwMode="auto">
          <a:xfrm>
            <a:off x="7378700" y="444816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7523163" y="4448160"/>
            <a:ext cx="0" cy="288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5507038" y="401636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98" name="Line 22"/>
          <p:cNvSpPr>
            <a:spLocks noChangeShapeType="1"/>
          </p:cNvSpPr>
          <p:nvPr/>
        </p:nvSpPr>
        <p:spPr bwMode="auto">
          <a:xfrm>
            <a:off x="6156325" y="4016360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 flipH="1">
            <a:off x="7523163" y="401636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00" name="Line 24"/>
          <p:cNvSpPr>
            <a:spLocks noChangeShapeType="1"/>
          </p:cNvSpPr>
          <p:nvPr/>
        </p:nvSpPr>
        <p:spPr bwMode="auto">
          <a:xfrm>
            <a:off x="8172450" y="401636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01" name="Oval 25"/>
          <p:cNvSpPr>
            <a:spLocks noChangeArrowheads="1"/>
          </p:cNvSpPr>
          <p:nvPr/>
        </p:nvSpPr>
        <p:spPr bwMode="auto">
          <a:xfrm>
            <a:off x="8459788" y="43767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02" name="Oval 26"/>
          <p:cNvSpPr>
            <a:spLocks noChangeArrowheads="1"/>
          </p:cNvSpPr>
          <p:nvPr/>
        </p:nvSpPr>
        <p:spPr bwMode="auto">
          <a:xfrm>
            <a:off x="7883525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03" name="Oval 27"/>
          <p:cNvSpPr>
            <a:spLocks noChangeArrowheads="1"/>
          </p:cNvSpPr>
          <p:nvPr/>
        </p:nvSpPr>
        <p:spPr bwMode="auto">
          <a:xfrm>
            <a:off x="7019925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04" name="Oval 28"/>
          <p:cNvSpPr>
            <a:spLocks noChangeArrowheads="1"/>
          </p:cNvSpPr>
          <p:nvPr/>
        </p:nvSpPr>
        <p:spPr bwMode="auto">
          <a:xfrm>
            <a:off x="6443663" y="444816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05" name="Oval 29"/>
          <p:cNvSpPr>
            <a:spLocks noChangeArrowheads="1"/>
          </p:cNvSpPr>
          <p:nvPr/>
        </p:nvSpPr>
        <p:spPr bwMode="auto">
          <a:xfrm>
            <a:off x="5794375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06" name="Oval 30"/>
          <p:cNvSpPr>
            <a:spLocks noChangeArrowheads="1"/>
          </p:cNvSpPr>
          <p:nvPr/>
        </p:nvSpPr>
        <p:spPr bwMode="auto">
          <a:xfrm>
            <a:off x="4932363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07" name="Line 31"/>
          <p:cNvSpPr>
            <a:spLocks noChangeShapeType="1"/>
          </p:cNvSpPr>
          <p:nvPr/>
        </p:nvSpPr>
        <p:spPr bwMode="auto">
          <a:xfrm flipH="1">
            <a:off x="5003800" y="4664060"/>
            <a:ext cx="358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08" name="Line 32"/>
          <p:cNvSpPr>
            <a:spLocks noChangeShapeType="1"/>
          </p:cNvSpPr>
          <p:nvPr/>
        </p:nvSpPr>
        <p:spPr bwMode="auto">
          <a:xfrm>
            <a:off x="5578475" y="4735498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09" name="Line 33"/>
          <p:cNvSpPr>
            <a:spLocks noChangeShapeType="1"/>
          </p:cNvSpPr>
          <p:nvPr/>
        </p:nvSpPr>
        <p:spPr bwMode="auto">
          <a:xfrm flipH="1">
            <a:off x="7164388" y="4664060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10" name="Line 34"/>
          <p:cNvSpPr>
            <a:spLocks noChangeShapeType="1"/>
          </p:cNvSpPr>
          <p:nvPr/>
        </p:nvSpPr>
        <p:spPr bwMode="auto">
          <a:xfrm>
            <a:off x="7667625" y="4664060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11" name="Oval 35"/>
          <p:cNvSpPr>
            <a:spLocks noChangeArrowheads="1"/>
          </p:cNvSpPr>
          <p:nvPr/>
        </p:nvSpPr>
        <p:spPr bwMode="auto">
          <a:xfrm>
            <a:off x="1042988" y="344009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12" name="Oval 36"/>
          <p:cNvSpPr>
            <a:spLocks noChangeArrowheads="1"/>
          </p:cNvSpPr>
          <p:nvPr/>
        </p:nvSpPr>
        <p:spPr bwMode="auto">
          <a:xfrm>
            <a:off x="900113" y="574356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13" name="Oval 37"/>
          <p:cNvSpPr>
            <a:spLocks noChangeArrowheads="1"/>
          </p:cNvSpPr>
          <p:nvPr/>
        </p:nvSpPr>
        <p:spPr bwMode="auto">
          <a:xfrm>
            <a:off x="3276600" y="524032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14" name="Oval 38"/>
          <p:cNvSpPr>
            <a:spLocks noChangeArrowheads="1"/>
          </p:cNvSpPr>
          <p:nvPr/>
        </p:nvSpPr>
        <p:spPr bwMode="auto">
          <a:xfrm>
            <a:off x="3779838" y="336707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15" name="Line 39"/>
          <p:cNvSpPr>
            <a:spLocks noChangeShapeType="1"/>
          </p:cNvSpPr>
          <p:nvPr/>
        </p:nvSpPr>
        <p:spPr bwMode="auto">
          <a:xfrm>
            <a:off x="684213" y="5527660"/>
            <a:ext cx="20875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16" name="Line 40"/>
          <p:cNvSpPr>
            <a:spLocks noChangeShapeType="1"/>
          </p:cNvSpPr>
          <p:nvPr/>
        </p:nvSpPr>
        <p:spPr bwMode="auto">
          <a:xfrm>
            <a:off x="2771775" y="4592623"/>
            <a:ext cx="1944688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17" name="Line 41"/>
          <p:cNvSpPr>
            <a:spLocks noChangeShapeType="1"/>
          </p:cNvSpPr>
          <p:nvPr/>
        </p:nvSpPr>
        <p:spPr bwMode="auto">
          <a:xfrm>
            <a:off x="2771775" y="3224198"/>
            <a:ext cx="0" cy="2879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18" name="Oval 42"/>
          <p:cNvSpPr>
            <a:spLocks noChangeArrowheads="1"/>
          </p:cNvSpPr>
          <p:nvPr/>
        </p:nvSpPr>
        <p:spPr bwMode="auto">
          <a:xfrm>
            <a:off x="3995738" y="466406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19" name="Oval 43"/>
          <p:cNvSpPr>
            <a:spLocks noChangeArrowheads="1"/>
          </p:cNvSpPr>
          <p:nvPr/>
        </p:nvSpPr>
        <p:spPr bwMode="auto">
          <a:xfrm>
            <a:off x="1619250" y="495139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20" name="Oval 44"/>
          <p:cNvSpPr>
            <a:spLocks noChangeArrowheads="1"/>
          </p:cNvSpPr>
          <p:nvPr/>
        </p:nvSpPr>
        <p:spPr bwMode="auto">
          <a:xfrm>
            <a:off x="1403350" y="2863835"/>
            <a:ext cx="1584325" cy="1584325"/>
          </a:xfrm>
          <a:prstGeom prst="ellipse">
            <a:avLst/>
          </a:prstGeom>
          <a:solidFill>
            <a:schemeClr val="hlink">
              <a:alpha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051050" y="3421048"/>
            <a:ext cx="400050" cy="457200"/>
            <a:chOff x="1338" y="1921"/>
            <a:chExt cx="252" cy="288"/>
          </a:xfrm>
        </p:grpSpPr>
        <p:sp>
          <p:nvSpPr>
            <p:cNvPr id="383023" name="Text Box 47"/>
            <p:cNvSpPr txBox="1">
              <a:spLocks noChangeArrowheads="1"/>
            </p:cNvSpPr>
            <p:nvPr/>
          </p:nvSpPr>
          <p:spPr bwMode="auto">
            <a:xfrm>
              <a:off x="1474" y="19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 sz="2400" b="0"/>
            </a:p>
          </p:txBody>
        </p:sp>
        <p:sp>
          <p:nvSpPr>
            <p:cNvPr id="383024" name="AutoShape 48"/>
            <p:cNvSpPr>
              <a:spLocks noChangeArrowheads="1"/>
            </p:cNvSpPr>
            <p:nvPr/>
          </p:nvSpPr>
          <p:spPr bwMode="auto">
            <a:xfrm>
              <a:off x="1338" y="1981"/>
              <a:ext cx="181" cy="172"/>
            </a:xfrm>
            <a:prstGeom prst="star5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83025" name="Line 49"/>
          <p:cNvSpPr>
            <a:spLocks noChangeShapeType="1"/>
          </p:cNvSpPr>
          <p:nvPr/>
        </p:nvSpPr>
        <p:spPr bwMode="auto">
          <a:xfrm flipH="1">
            <a:off x="1763713" y="3655998"/>
            <a:ext cx="431800" cy="14398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83026" name="Oval 50"/>
          <p:cNvSpPr>
            <a:spLocks noChangeArrowheads="1"/>
          </p:cNvSpPr>
          <p:nvPr/>
        </p:nvSpPr>
        <p:spPr bwMode="auto">
          <a:xfrm>
            <a:off x="682625" y="2143110"/>
            <a:ext cx="3025775" cy="3025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27" name="Text Box 51"/>
          <p:cNvSpPr txBox="1">
            <a:spLocks noChangeArrowheads="1"/>
          </p:cNvSpPr>
          <p:nvPr/>
        </p:nvSpPr>
        <p:spPr bwMode="auto">
          <a:xfrm>
            <a:off x="4500563" y="2216135"/>
            <a:ext cx="450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b="0"/>
              <a:t>内側の円が小さいほど近似を行う</a:t>
            </a:r>
          </a:p>
        </p:txBody>
      </p:sp>
      <p:sp>
        <p:nvSpPr>
          <p:cNvPr id="383028" name="AutoShape 52"/>
          <p:cNvSpPr>
            <a:spLocks noChangeArrowheads="1"/>
          </p:cNvSpPr>
          <p:nvPr/>
        </p:nvSpPr>
        <p:spPr bwMode="auto">
          <a:xfrm>
            <a:off x="395288" y="1593841"/>
            <a:ext cx="503237" cy="477838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3034" name="AutoShape 58"/>
          <p:cNvSpPr>
            <a:spLocks/>
          </p:cNvSpPr>
          <p:nvPr/>
        </p:nvSpPr>
        <p:spPr bwMode="auto">
          <a:xfrm>
            <a:off x="3132138" y="5240323"/>
            <a:ext cx="3095625" cy="609600"/>
          </a:xfrm>
          <a:prstGeom prst="accentCallout2">
            <a:avLst>
              <a:gd name="adj1" fmla="val 18750"/>
              <a:gd name="adj2" fmla="val -2463"/>
              <a:gd name="adj3" fmla="val 18750"/>
              <a:gd name="adj4" fmla="val -38361"/>
              <a:gd name="adj5" fmla="val -31250"/>
              <a:gd name="adj6" fmla="val -46000"/>
            </a:avLst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b="0"/>
              <a:t>誤った探索結果</a:t>
            </a:r>
          </a:p>
        </p:txBody>
      </p:sp>
      <p:sp>
        <p:nvSpPr>
          <p:cNvPr id="383035" name="Text Box 59"/>
          <p:cNvSpPr txBox="1">
            <a:spLocks noChangeArrowheads="1"/>
          </p:cNvSpPr>
          <p:nvPr/>
        </p:nvSpPr>
        <p:spPr bwMode="auto">
          <a:xfrm>
            <a:off x="611188" y="1543041"/>
            <a:ext cx="607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0"/>
              <a:t>　に対して　　　　最近傍探索を行う</a:t>
            </a:r>
          </a:p>
        </p:txBody>
      </p:sp>
      <p:sp>
        <p:nvSpPr>
          <p:cNvPr id="383036" name="Text Box 60"/>
          <p:cNvSpPr txBox="1">
            <a:spLocks noChangeArrowheads="1"/>
          </p:cNvSpPr>
          <p:nvPr/>
        </p:nvSpPr>
        <p:spPr bwMode="auto">
          <a:xfrm>
            <a:off x="2465388" y="1501766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600" b="0">
                <a:solidFill>
                  <a:srgbClr val="FF0000"/>
                </a:solidFill>
              </a:rPr>
              <a:t>近似</a:t>
            </a:r>
          </a:p>
        </p:txBody>
      </p:sp>
      <p:sp>
        <p:nvSpPr>
          <p:cNvPr id="383037" name="AutoShape 61"/>
          <p:cNvSpPr>
            <a:spLocks/>
          </p:cNvSpPr>
          <p:nvPr/>
        </p:nvSpPr>
        <p:spPr bwMode="auto">
          <a:xfrm>
            <a:off x="1908175" y="2647935"/>
            <a:ext cx="2951163" cy="609600"/>
          </a:xfrm>
          <a:prstGeom prst="accentCallout2">
            <a:avLst>
              <a:gd name="adj1" fmla="val 18750"/>
              <a:gd name="adj2" fmla="val -2583"/>
              <a:gd name="adj3" fmla="val 18750"/>
              <a:gd name="adj4" fmla="val -21681"/>
              <a:gd name="adj5" fmla="val 148958"/>
              <a:gd name="adj6" fmla="val -25389"/>
            </a:avLst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b="0"/>
              <a:t>正しい探索結果</a:t>
            </a:r>
          </a:p>
        </p:txBody>
      </p:sp>
      <p:sp>
        <p:nvSpPr>
          <p:cNvPr id="383038" name="AutoShape 62"/>
          <p:cNvSpPr>
            <a:spLocks noChangeArrowheads="1"/>
          </p:cNvSpPr>
          <p:nvPr/>
        </p:nvSpPr>
        <p:spPr bwMode="auto">
          <a:xfrm>
            <a:off x="4572000" y="3151173"/>
            <a:ext cx="4392613" cy="1873250"/>
          </a:xfrm>
          <a:prstGeom prst="horizontalScroll">
            <a:avLst>
              <a:gd name="adj" fmla="val 1348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b="0" dirty="0">
                <a:latin typeface="Verdana" pitchFamily="34" charset="0"/>
              </a:rPr>
              <a:t>近似をすると</a:t>
            </a:r>
          </a:p>
          <a:p>
            <a:pPr algn="ctr"/>
            <a:r>
              <a:rPr lang="ja-JP" altLang="en-US" sz="3600" b="0" dirty="0">
                <a:latin typeface="Verdana" pitchFamily="34" charset="0"/>
              </a:rPr>
              <a:t>誤ることがある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34" grpId="0" animBg="1"/>
      <p:bldP spid="383037" grpId="0" animBg="1"/>
      <p:bldP spid="3830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野口らの手法（手前味噌）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ハッシュを用いた近似最近傍探索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visual word</a:t>
            </a:r>
            <a:r>
              <a:rPr lang="ja-JP" altLang="en-US" dirty="0" smtClean="0"/>
              <a:t>の登録</a:t>
            </a:r>
          </a:p>
        </p:txBody>
      </p:sp>
      <p:sp>
        <p:nvSpPr>
          <p:cNvPr id="33795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DA59C-27E9-4663-A98C-23DB7A5372F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ja-JP" altLang="en-US" smtClean="0"/>
          </a:p>
        </p:txBody>
      </p:sp>
      <p:sp>
        <p:nvSpPr>
          <p:cNvPr id="33796" name="Line 2"/>
          <p:cNvSpPr>
            <a:spLocks noChangeShapeType="1"/>
          </p:cNvSpPr>
          <p:nvPr/>
        </p:nvSpPr>
        <p:spPr bwMode="auto">
          <a:xfrm>
            <a:off x="7451725" y="3500438"/>
            <a:ext cx="0" cy="2376487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797" name="Line 3"/>
          <p:cNvSpPr>
            <a:spLocks noChangeShapeType="1"/>
          </p:cNvSpPr>
          <p:nvPr/>
        </p:nvSpPr>
        <p:spPr bwMode="auto">
          <a:xfrm>
            <a:off x="8316913" y="3429000"/>
            <a:ext cx="0" cy="2376488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4398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latin typeface="Gill Sans MT"/>
              </a:rPr>
              <a:t>(21,-45,-798,154,…,61)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327650" y="1987550"/>
            <a:ext cx="3387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Gill Sans MT"/>
              </a:rPr>
              <a:t>PCA-SIFT</a:t>
            </a:r>
            <a:r>
              <a:rPr lang="ja-JP" altLang="en-US" sz="2400" dirty="0" smtClean="0">
                <a:latin typeface="Gill Sans MT"/>
              </a:rPr>
              <a:t>の特徴</a:t>
            </a:r>
            <a:r>
              <a:rPr lang="ja-JP" altLang="en-US" sz="2400" dirty="0">
                <a:latin typeface="Gill Sans MT"/>
              </a:rPr>
              <a:t>ベクトル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019925" y="6092825"/>
            <a:ext cx="199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Gill Sans MT"/>
              </a:rPr>
              <a:t>ハッシュ表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7453313" y="33528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7453313" y="573405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7453313" y="6092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7716838" y="4076700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en-US" altLang="ja-JP">
                <a:latin typeface="Gill Sans MT"/>
              </a:rPr>
              <a:t>…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7453313" y="566102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453313" y="2997200"/>
            <a:ext cx="0" cy="903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7453313" y="299243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8316913" y="566102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8316913" y="2997200"/>
            <a:ext cx="0" cy="911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716838" y="5268913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en-US" altLang="ja-JP">
                <a:latin typeface="Gill Sans MT"/>
              </a:rPr>
              <a:t>…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8316913" y="464343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451725" y="4572000"/>
            <a:ext cx="0" cy="873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7451725" y="47879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7451725" y="51482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019925" y="292417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latin typeface="Gill Sans MT"/>
              </a:rPr>
              <a:t>0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761163" y="4762500"/>
            <a:ext cx="69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latin typeface="Gill Sans MT"/>
              </a:rPr>
              <a:t>123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019925" y="5635625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latin typeface="Gill Sans MT"/>
              </a:rPr>
              <a:t>n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7451725" y="371633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029450" y="3332163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latin typeface="Gill Sans MT"/>
              </a:rPr>
              <a:t>1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611188" y="3497263"/>
            <a:ext cx="4903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latin typeface="Gill Sans MT"/>
              </a:rPr>
              <a:t>( 1,  0,   0,  1,…, 1)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5286375" y="3573463"/>
            <a:ext cx="1925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Gill Sans MT"/>
              </a:rPr>
              <a:t>ビットベクトル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 rot="5400000">
            <a:off x="2337594" y="2672557"/>
            <a:ext cx="647700" cy="576262"/>
          </a:xfrm>
          <a:prstGeom prst="rightArrow">
            <a:avLst>
              <a:gd name="adj1" fmla="val 50000"/>
              <a:gd name="adj2" fmla="val 2809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 rot="5400000">
            <a:off x="2342357" y="4401343"/>
            <a:ext cx="647700" cy="576263"/>
          </a:xfrm>
          <a:prstGeom prst="rightArrow">
            <a:avLst>
              <a:gd name="adj1" fmla="val 50000"/>
              <a:gd name="adj2" fmla="val 2809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3021013" y="2632075"/>
            <a:ext cx="1250950" cy="5191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Gill Sans MT"/>
              </a:rPr>
              <a:t>量子化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324350" y="2636838"/>
            <a:ext cx="1104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400">
                <a:latin typeface="Gill Sans MT"/>
              </a:rPr>
              <a:t>二値化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2271713" y="5157788"/>
            <a:ext cx="860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latin typeface="Gill Sans MT"/>
              </a:rPr>
              <a:t>123</a:t>
            </a:r>
          </a:p>
        </p:txBody>
      </p:sp>
      <p:sp>
        <p:nvSpPr>
          <p:cNvPr id="36" name="Line 41"/>
          <p:cNvSpPr>
            <a:spLocks noChangeShapeType="1"/>
          </p:cNvSpPr>
          <p:nvPr/>
        </p:nvSpPr>
        <p:spPr bwMode="auto">
          <a:xfrm flipV="1">
            <a:off x="3132138" y="5013325"/>
            <a:ext cx="3600450" cy="4318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4859338" y="5229225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>
                <a:latin typeface="Gill Sans MT"/>
              </a:rPr>
              <a:t>登録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3059113" y="4422775"/>
            <a:ext cx="2120900" cy="5191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Gill Sans MT"/>
              </a:rPr>
              <a:t>ハッシュ関数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/>
      <p:bldP spid="3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visual word</a:t>
            </a:r>
            <a:r>
              <a:rPr lang="ja-JP" altLang="en-US" dirty="0" smtClean="0"/>
              <a:t>の登録</a:t>
            </a:r>
            <a:endParaRPr lang="ja-JP" alt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>
            <a:off x="1331913" y="2781300"/>
            <a:ext cx="1008062" cy="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39975" y="2349500"/>
            <a:ext cx="1727200" cy="863600"/>
            <a:chOff x="1837" y="1570"/>
            <a:chExt cx="1088" cy="544"/>
          </a:xfrm>
        </p:grpSpPr>
        <p:sp>
          <p:nvSpPr>
            <p:cNvPr id="271374" name="Rectangle 14"/>
            <p:cNvSpPr>
              <a:spLocks noChangeArrowheads="1"/>
            </p:cNvSpPr>
            <p:nvPr/>
          </p:nvSpPr>
          <p:spPr bwMode="auto">
            <a:xfrm>
              <a:off x="1837" y="1570"/>
              <a:ext cx="108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ja-JP" altLang="en-US" sz="2400" b="0" dirty="0">
                  <a:solidFill>
                    <a:schemeClr val="tx1"/>
                  </a:solidFill>
                </a:rPr>
                <a:t>特徴ベクトル</a:t>
              </a:r>
            </a:p>
          </p:txBody>
        </p:sp>
        <p:sp>
          <p:nvSpPr>
            <p:cNvPr id="271375" name="Rectangle 15"/>
            <p:cNvSpPr>
              <a:spLocks noChangeArrowheads="1"/>
            </p:cNvSpPr>
            <p:nvPr/>
          </p:nvSpPr>
          <p:spPr bwMode="auto">
            <a:xfrm>
              <a:off x="1837" y="1842"/>
              <a:ext cx="108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ja-JP" altLang="en-US" sz="2400" b="0">
                  <a:solidFill>
                    <a:schemeClr val="tx1"/>
                  </a:solidFill>
                </a:rPr>
                <a:t>画像</a:t>
              </a:r>
              <a:r>
                <a:rPr lang="en-US" altLang="ja-JP" sz="2400" b="0">
                  <a:solidFill>
                    <a:schemeClr val="tx1"/>
                  </a:solidFill>
                </a:rPr>
                <a:t>ID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00563" y="2349500"/>
            <a:ext cx="1727200" cy="863600"/>
            <a:chOff x="1837" y="1570"/>
            <a:chExt cx="1088" cy="544"/>
          </a:xfrm>
        </p:grpSpPr>
        <p:sp>
          <p:nvSpPr>
            <p:cNvPr id="271377" name="Rectangle 17"/>
            <p:cNvSpPr>
              <a:spLocks noChangeArrowheads="1"/>
            </p:cNvSpPr>
            <p:nvPr/>
          </p:nvSpPr>
          <p:spPr bwMode="auto">
            <a:xfrm>
              <a:off x="1837" y="1570"/>
              <a:ext cx="108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ja-JP" altLang="en-US" sz="2400" b="0" dirty="0">
                  <a:solidFill>
                    <a:schemeClr val="tx1"/>
                  </a:solidFill>
                </a:rPr>
                <a:t>特徴ベクトル</a:t>
              </a:r>
            </a:p>
          </p:txBody>
        </p:sp>
        <p:sp>
          <p:nvSpPr>
            <p:cNvPr id="271378" name="Rectangle 18"/>
            <p:cNvSpPr>
              <a:spLocks noChangeArrowheads="1"/>
            </p:cNvSpPr>
            <p:nvPr/>
          </p:nvSpPr>
          <p:spPr bwMode="auto">
            <a:xfrm>
              <a:off x="1837" y="1842"/>
              <a:ext cx="108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ja-JP" altLang="en-US" sz="2400" b="0">
                  <a:solidFill>
                    <a:schemeClr val="tx1"/>
                  </a:solidFill>
                </a:rPr>
                <a:t>画像</a:t>
              </a:r>
              <a:r>
                <a:rPr lang="en-US" altLang="ja-JP" sz="2400" b="0">
                  <a:solidFill>
                    <a:schemeClr val="tx1"/>
                  </a:solidFill>
                </a:rPr>
                <a:t>ID</a:t>
              </a:r>
            </a:p>
          </p:txBody>
        </p:sp>
      </p:grpSp>
      <p:sp>
        <p:nvSpPr>
          <p:cNvPr id="271379" name="Line 19"/>
          <p:cNvSpPr>
            <a:spLocks noChangeShapeType="1"/>
          </p:cNvSpPr>
          <p:nvPr/>
        </p:nvSpPr>
        <p:spPr bwMode="auto">
          <a:xfrm>
            <a:off x="4067175" y="2781300"/>
            <a:ext cx="433388" cy="0"/>
          </a:xfrm>
          <a:prstGeom prst="line">
            <a:avLst/>
          </a:prstGeom>
          <a:ln w="762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en-US" sz="2400">
              <a:solidFill>
                <a:schemeClr val="tx1"/>
              </a:solidFill>
            </a:endParaRPr>
          </a:p>
        </p:txBody>
      </p:sp>
      <p:sp>
        <p:nvSpPr>
          <p:cNvPr id="271386" name="Text Box 26"/>
          <p:cNvSpPr txBox="1">
            <a:spLocks noChangeArrowheads="1"/>
          </p:cNvSpPr>
          <p:nvPr/>
        </p:nvSpPr>
        <p:spPr bwMode="auto">
          <a:xfrm>
            <a:off x="468313" y="5326063"/>
            <a:ext cx="199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0"/>
              <a:t>ハッシュ表</a:t>
            </a:r>
          </a:p>
        </p:txBody>
      </p:sp>
      <p:sp>
        <p:nvSpPr>
          <p:cNvPr id="271403" name="Text Box 43"/>
          <p:cNvSpPr txBox="1">
            <a:spLocks noChangeArrowheads="1"/>
          </p:cNvSpPr>
          <p:nvPr/>
        </p:nvSpPr>
        <p:spPr bwMode="auto">
          <a:xfrm>
            <a:off x="61913" y="2565400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271404" name="Text Box 44"/>
          <p:cNvSpPr txBox="1">
            <a:spLocks noChangeArrowheads="1"/>
          </p:cNvSpPr>
          <p:nvPr/>
        </p:nvSpPr>
        <p:spPr bwMode="auto">
          <a:xfrm>
            <a:off x="4356100" y="3716338"/>
            <a:ext cx="4379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0"/>
              <a:t>複数の登録にはリストを使う</a:t>
            </a:r>
          </a:p>
        </p:txBody>
      </p:sp>
      <p:sp>
        <p:nvSpPr>
          <p:cNvPr id="271406" name="Text Box 46"/>
          <p:cNvSpPr txBox="1">
            <a:spLocks noChangeArrowheads="1"/>
          </p:cNvSpPr>
          <p:nvPr/>
        </p:nvSpPr>
        <p:spPr bwMode="auto">
          <a:xfrm>
            <a:off x="61913" y="1844675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/>
              <a:t>122</a:t>
            </a:r>
          </a:p>
        </p:txBody>
      </p:sp>
      <p:sp>
        <p:nvSpPr>
          <p:cNvPr id="271407" name="Text Box 47"/>
          <p:cNvSpPr txBox="1">
            <a:spLocks noChangeArrowheads="1"/>
          </p:cNvSpPr>
          <p:nvPr/>
        </p:nvSpPr>
        <p:spPr bwMode="auto">
          <a:xfrm>
            <a:off x="61913" y="325913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/>
              <a:t>124</a:t>
            </a:r>
          </a:p>
        </p:txBody>
      </p:sp>
      <p:sp>
        <p:nvSpPr>
          <p:cNvPr id="271408" name="Text Box 48"/>
          <p:cNvSpPr txBox="1">
            <a:spLocks noChangeArrowheads="1"/>
          </p:cNvSpPr>
          <p:nvPr/>
        </p:nvSpPr>
        <p:spPr bwMode="auto">
          <a:xfrm>
            <a:off x="61913" y="3979863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/>
              <a:t>125</a:t>
            </a:r>
          </a:p>
        </p:txBody>
      </p:sp>
      <p:sp>
        <p:nvSpPr>
          <p:cNvPr id="271409" name="Text Box 49"/>
          <p:cNvSpPr txBox="1">
            <a:spLocks noChangeArrowheads="1"/>
          </p:cNvSpPr>
          <p:nvPr/>
        </p:nvSpPr>
        <p:spPr bwMode="auto">
          <a:xfrm>
            <a:off x="61913" y="4652963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/>
              <a:t>126</a:t>
            </a:r>
          </a:p>
        </p:txBody>
      </p:sp>
      <p:sp>
        <p:nvSpPr>
          <p:cNvPr id="271410" name="Line 50"/>
          <p:cNvSpPr>
            <a:spLocks noChangeShapeType="1"/>
          </p:cNvSpPr>
          <p:nvPr/>
        </p:nvSpPr>
        <p:spPr bwMode="auto">
          <a:xfrm flipV="1">
            <a:off x="827088" y="1917700"/>
            <a:ext cx="0" cy="3240088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1411" name="Line 51"/>
          <p:cNvSpPr>
            <a:spLocks noChangeShapeType="1"/>
          </p:cNvSpPr>
          <p:nvPr/>
        </p:nvSpPr>
        <p:spPr bwMode="auto">
          <a:xfrm flipV="1">
            <a:off x="1979613" y="1916113"/>
            <a:ext cx="0" cy="3240087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1412" name="Rectangle 52"/>
          <p:cNvSpPr>
            <a:spLocks noChangeArrowheads="1"/>
          </p:cNvSpPr>
          <p:nvPr/>
        </p:nvSpPr>
        <p:spPr bwMode="auto">
          <a:xfrm>
            <a:off x="827088" y="2420938"/>
            <a:ext cx="1152525" cy="2160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1413" name="Line 53"/>
          <p:cNvSpPr>
            <a:spLocks noChangeShapeType="1"/>
          </p:cNvSpPr>
          <p:nvPr/>
        </p:nvSpPr>
        <p:spPr bwMode="auto">
          <a:xfrm>
            <a:off x="827088" y="3141663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1414" name="Line 54"/>
          <p:cNvSpPr>
            <a:spLocks noChangeShapeType="1"/>
          </p:cNvSpPr>
          <p:nvPr/>
        </p:nvSpPr>
        <p:spPr bwMode="auto">
          <a:xfrm>
            <a:off x="827088" y="38608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1415" name="Line 55"/>
          <p:cNvSpPr>
            <a:spLocks noChangeShapeType="1"/>
          </p:cNvSpPr>
          <p:nvPr/>
        </p:nvSpPr>
        <p:spPr bwMode="auto">
          <a:xfrm>
            <a:off x="827088" y="45815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1416" name="Line 56"/>
          <p:cNvSpPr>
            <a:spLocks noChangeShapeType="1"/>
          </p:cNvSpPr>
          <p:nvPr/>
        </p:nvSpPr>
        <p:spPr bwMode="auto">
          <a:xfrm>
            <a:off x="1979613" y="458152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1420" name="Line 60"/>
          <p:cNvSpPr>
            <a:spLocks noChangeShapeType="1"/>
          </p:cNvSpPr>
          <p:nvPr/>
        </p:nvSpPr>
        <p:spPr bwMode="auto">
          <a:xfrm flipV="1">
            <a:off x="827088" y="220503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1421" name="Line 61"/>
          <p:cNvSpPr>
            <a:spLocks noChangeShapeType="1"/>
          </p:cNvSpPr>
          <p:nvPr/>
        </p:nvSpPr>
        <p:spPr bwMode="auto">
          <a:xfrm flipV="1">
            <a:off x="1979613" y="220503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1422" name="Text Box 62"/>
          <p:cNvSpPr txBox="1">
            <a:spLocks noChangeArrowheads="1"/>
          </p:cNvSpPr>
          <p:nvPr/>
        </p:nvSpPr>
        <p:spPr bwMode="auto">
          <a:xfrm>
            <a:off x="1236663" y="1812925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r>
              <a:rPr lang="en-US" altLang="ja-JP" sz="1800"/>
              <a:t>…</a:t>
            </a:r>
          </a:p>
        </p:txBody>
      </p:sp>
      <p:sp>
        <p:nvSpPr>
          <p:cNvPr id="271423" name="Text Box 63"/>
          <p:cNvSpPr txBox="1">
            <a:spLocks noChangeArrowheads="1"/>
          </p:cNvSpPr>
          <p:nvPr/>
        </p:nvSpPr>
        <p:spPr bwMode="auto">
          <a:xfrm>
            <a:off x="1236663" y="4868863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r>
              <a:rPr lang="en-US" altLang="ja-JP" sz="1800"/>
              <a:t>…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2" grpId="0" animBg="1"/>
      <p:bldP spid="271379" grpId="0" animBg="1"/>
      <p:bldP spid="27140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visual word</a:t>
            </a:r>
            <a:r>
              <a:rPr lang="ja-JP" altLang="en-US" dirty="0" smtClean="0"/>
              <a:t>の照合</a:t>
            </a:r>
          </a:p>
        </p:txBody>
      </p:sp>
      <p:sp>
        <p:nvSpPr>
          <p:cNvPr id="34819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0CAFD-AF48-4763-BE57-8C74CEF0488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ja-JP" altLang="en-US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4797425"/>
            <a:ext cx="323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Gill Sans MT"/>
              </a:rPr>
              <a:t>(</a:t>
            </a:r>
            <a:r>
              <a:rPr lang="en-US" altLang="ja-JP" sz="2800">
                <a:solidFill>
                  <a:srgbClr val="FF0000"/>
                </a:solidFill>
                <a:latin typeface="Gill Sans MT"/>
              </a:rPr>
              <a:t>1</a:t>
            </a:r>
            <a:r>
              <a:rPr lang="en-US" altLang="ja-JP" sz="2800">
                <a:latin typeface="Gill Sans MT"/>
              </a:rPr>
              <a:t>,  0, 0,…,  1)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5400000">
            <a:off x="1308894" y="4398169"/>
            <a:ext cx="422275" cy="376237"/>
          </a:xfrm>
          <a:prstGeom prst="rightArrow">
            <a:avLst>
              <a:gd name="adj1" fmla="val 50000"/>
              <a:gd name="adj2" fmla="val 2805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Gill Sans M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95963" y="4797425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Gill Sans MT"/>
              </a:rPr>
              <a:t>( </a:t>
            </a:r>
            <a:r>
              <a:rPr lang="en-US" altLang="ja-JP" sz="2800">
                <a:solidFill>
                  <a:srgbClr val="FF0000"/>
                </a:solidFill>
                <a:latin typeface="Gill Sans MT"/>
              </a:rPr>
              <a:t>0</a:t>
            </a:r>
            <a:r>
              <a:rPr lang="en-US" altLang="ja-JP" sz="2800">
                <a:latin typeface="Gill Sans MT"/>
              </a:rPr>
              <a:t>, 0,  0,…,  1)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>
            <a:off x="6925469" y="4398169"/>
            <a:ext cx="422275" cy="376237"/>
          </a:xfrm>
          <a:prstGeom prst="rightArrow">
            <a:avLst>
              <a:gd name="adj1" fmla="val 50000"/>
              <a:gd name="adj2" fmla="val 2805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Gill Sans MT"/>
            </a:endParaRPr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804863" y="1412875"/>
            <a:ext cx="10550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Gill Sans MT"/>
              </a:rPr>
              <a:t>クエリ</a:t>
            </a:r>
            <a:endParaRPr lang="ja-JP" altLang="en-US" sz="2800" dirty="0">
              <a:latin typeface="Gill Sans MT"/>
            </a:endParaRPr>
          </a:p>
        </p:txBody>
      </p:sp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6484054" y="1484313"/>
            <a:ext cx="1374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Gill Sans MT"/>
              </a:rPr>
              <a:t>DB</a:t>
            </a:r>
            <a:r>
              <a:rPr lang="ja-JP" altLang="en-US" sz="2800" dirty="0" smtClean="0">
                <a:latin typeface="Gill Sans MT"/>
              </a:rPr>
              <a:t>画像</a:t>
            </a:r>
            <a:endParaRPr lang="ja-JP" altLang="en-US" sz="2800" dirty="0">
              <a:latin typeface="Gill Sans MT"/>
            </a:endParaRPr>
          </a:p>
        </p:txBody>
      </p:sp>
      <p:sp>
        <p:nvSpPr>
          <p:cNvPr id="34826" name="Line 16"/>
          <p:cNvSpPr>
            <a:spLocks noChangeShapeType="1"/>
          </p:cNvSpPr>
          <p:nvPr/>
        </p:nvSpPr>
        <p:spPr bwMode="auto">
          <a:xfrm>
            <a:off x="3071802" y="3941763"/>
            <a:ext cx="23764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27" name="Text Box 17"/>
          <p:cNvSpPr txBox="1">
            <a:spLocks noChangeArrowheads="1"/>
          </p:cNvSpPr>
          <p:nvPr/>
        </p:nvSpPr>
        <p:spPr bwMode="auto">
          <a:xfrm>
            <a:off x="3144827" y="3284538"/>
            <a:ext cx="2374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>
                <a:latin typeface="Gill Sans MT"/>
              </a:rPr>
              <a:t>値が変動する</a:t>
            </a:r>
          </a:p>
        </p:txBody>
      </p:sp>
      <p:sp>
        <p:nvSpPr>
          <p:cNvPr id="34828" name="Text Box 21"/>
          <p:cNvSpPr txBox="1">
            <a:spLocks noChangeArrowheads="1"/>
          </p:cNvSpPr>
          <p:nvPr/>
        </p:nvSpPr>
        <p:spPr bwMode="auto">
          <a:xfrm>
            <a:off x="250825" y="3654425"/>
            <a:ext cx="323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Gill Sans MT"/>
              </a:rPr>
              <a:t>(5,-17,-2,…,555)</a:t>
            </a:r>
          </a:p>
        </p:txBody>
      </p:sp>
      <p:sp>
        <p:nvSpPr>
          <p:cNvPr id="34829" name="Text Box 22"/>
          <p:cNvSpPr txBox="1">
            <a:spLocks noChangeArrowheads="1"/>
          </p:cNvSpPr>
          <p:nvPr/>
        </p:nvSpPr>
        <p:spPr bwMode="auto">
          <a:xfrm>
            <a:off x="5741988" y="3654425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Gill Sans MT"/>
              </a:rPr>
              <a:t>(-2,-7,-50,…,542)</a:t>
            </a:r>
          </a:p>
        </p:txBody>
      </p:sp>
      <p:pic>
        <p:nvPicPr>
          <p:cNvPr id="34830" name="Picture 23" descr="town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150" y="1998663"/>
            <a:ext cx="1079500" cy="152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31" name="Picture 24" descr="IMG_16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949450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77050" y="2214563"/>
            <a:ext cx="417513" cy="0"/>
            <a:chOff x="6877050" y="2214563"/>
            <a:chExt cx="417513" cy="0"/>
          </a:xfrm>
        </p:grpSpPr>
        <p:sp>
          <p:nvSpPr>
            <p:cNvPr id="34864" name="Line 26"/>
            <p:cNvSpPr>
              <a:spLocks noChangeShapeType="1"/>
            </p:cNvSpPr>
            <p:nvPr/>
          </p:nvSpPr>
          <p:spPr bwMode="auto">
            <a:xfrm>
              <a:off x="3751" y="1797"/>
              <a:ext cx="26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65" name="Line 27"/>
            <p:cNvSpPr>
              <a:spLocks noChangeShapeType="1"/>
            </p:cNvSpPr>
            <p:nvPr/>
          </p:nvSpPr>
          <p:spPr bwMode="auto">
            <a:xfrm>
              <a:off x="3764" y="1797"/>
              <a:ext cx="22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759575" y="2503488"/>
            <a:ext cx="476250" cy="315912"/>
            <a:chOff x="3533" y="1933"/>
            <a:chExt cx="300" cy="199"/>
          </a:xfrm>
        </p:grpSpPr>
        <p:sp>
          <p:nvSpPr>
            <p:cNvPr id="34862" name="Line 29"/>
            <p:cNvSpPr>
              <a:spLocks noChangeShapeType="1"/>
            </p:cNvSpPr>
            <p:nvPr/>
          </p:nvSpPr>
          <p:spPr bwMode="auto">
            <a:xfrm flipV="1">
              <a:off x="3533" y="1933"/>
              <a:ext cx="300" cy="199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63" name="Line 30"/>
            <p:cNvSpPr>
              <a:spLocks noChangeShapeType="1"/>
            </p:cNvSpPr>
            <p:nvPr/>
          </p:nvSpPr>
          <p:spPr bwMode="auto">
            <a:xfrm flipV="1">
              <a:off x="3538" y="1947"/>
              <a:ext cx="273" cy="18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380288" y="2816225"/>
            <a:ext cx="174625" cy="263525"/>
            <a:chOff x="3697" y="2115"/>
            <a:chExt cx="110" cy="166"/>
          </a:xfrm>
        </p:grpSpPr>
        <p:sp>
          <p:nvSpPr>
            <p:cNvPr id="34860" name="Line 32"/>
            <p:cNvSpPr>
              <a:spLocks noChangeShapeType="1"/>
            </p:cNvSpPr>
            <p:nvPr/>
          </p:nvSpPr>
          <p:spPr bwMode="auto">
            <a:xfrm flipH="1" flipV="1">
              <a:off x="3697" y="2115"/>
              <a:ext cx="110" cy="16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61" name="Line 33"/>
            <p:cNvSpPr>
              <a:spLocks noChangeShapeType="1"/>
            </p:cNvSpPr>
            <p:nvPr/>
          </p:nvSpPr>
          <p:spPr bwMode="auto">
            <a:xfrm flipH="1" flipV="1">
              <a:off x="3710" y="2136"/>
              <a:ext cx="90" cy="13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6804025" y="3208338"/>
            <a:ext cx="350838" cy="87312"/>
            <a:chOff x="3566" y="2422"/>
            <a:chExt cx="221" cy="55"/>
          </a:xfrm>
        </p:grpSpPr>
        <p:sp>
          <p:nvSpPr>
            <p:cNvPr id="34858" name="Line 35"/>
            <p:cNvSpPr>
              <a:spLocks noChangeShapeType="1"/>
            </p:cNvSpPr>
            <p:nvPr/>
          </p:nvSpPr>
          <p:spPr bwMode="auto">
            <a:xfrm>
              <a:off x="3566" y="2422"/>
              <a:ext cx="221" cy="5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59" name="Line 36"/>
            <p:cNvSpPr>
              <a:spLocks noChangeShapeType="1"/>
            </p:cNvSpPr>
            <p:nvPr/>
          </p:nvSpPr>
          <p:spPr bwMode="auto">
            <a:xfrm>
              <a:off x="3580" y="2426"/>
              <a:ext cx="182" cy="4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992188" y="2430463"/>
            <a:ext cx="555625" cy="0"/>
            <a:chOff x="992188" y="2430463"/>
            <a:chExt cx="555625" cy="0"/>
          </a:xfrm>
        </p:grpSpPr>
        <p:sp>
          <p:nvSpPr>
            <p:cNvPr id="34856" name="Line 38"/>
            <p:cNvSpPr>
              <a:spLocks noChangeShapeType="1"/>
            </p:cNvSpPr>
            <p:nvPr/>
          </p:nvSpPr>
          <p:spPr bwMode="auto">
            <a:xfrm>
              <a:off x="1849" y="1979"/>
              <a:ext cx="35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57" name="Line 39"/>
            <p:cNvSpPr>
              <a:spLocks noChangeShapeType="1"/>
            </p:cNvSpPr>
            <p:nvPr/>
          </p:nvSpPr>
          <p:spPr bwMode="auto">
            <a:xfrm>
              <a:off x="1857" y="1979"/>
              <a:ext cx="317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60425" y="2717800"/>
            <a:ext cx="398463" cy="238125"/>
            <a:chOff x="1858" y="2160"/>
            <a:chExt cx="251" cy="150"/>
          </a:xfrm>
        </p:grpSpPr>
        <p:sp>
          <p:nvSpPr>
            <p:cNvPr id="34854" name="Line 41"/>
            <p:cNvSpPr>
              <a:spLocks noChangeShapeType="1"/>
            </p:cNvSpPr>
            <p:nvPr/>
          </p:nvSpPr>
          <p:spPr bwMode="auto">
            <a:xfrm flipV="1">
              <a:off x="1858" y="2160"/>
              <a:ext cx="251" cy="15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55" name="Line 42"/>
            <p:cNvSpPr>
              <a:spLocks noChangeShapeType="1"/>
            </p:cNvSpPr>
            <p:nvPr/>
          </p:nvSpPr>
          <p:spPr bwMode="auto">
            <a:xfrm flipV="1">
              <a:off x="1861" y="2171"/>
              <a:ext cx="227" cy="13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 rot="-9985774">
            <a:off x="1331913" y="2933700"/>
            <a:ext cx="215900" cy="215900"/>
            <a:chOff x="1962" y="2395"/>
            <a:chExt cx="56" cy="219"/>
          </a:xfrm>
        </p:grpSpPr>
        <p:sp>
          <p:nvSpPr>
            <p:cNvPr id="34852" name="Line 44"/>
            <p:cNvSpPr>
              <a:spLocks noChangeShapeType="1"/>
            </p:cNvSpPr>
            <p:nvPr/>
          </p:nvSpPr>
          <p:spPr bwMode="auto">
            <a:xfrm>
              <a:off x="1962" y="2395"/>
              <a:ext cx="56" cy="219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53" name="Line 45"/>
            <p:cNvSpPr>
              <a:spLocks noChangeShapeType="1"/>
            </p:cNvSpPr>
            <p:nvPr/>
          </p:nvSpPr>
          <p:spPr bwMode="auto">
            <a:xfrm>
              <a:off x="1966" y="2408"/>
              <a:ext cx="46" cy="18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 rot="5400000">
            <a:off x="800100" y="3319463"/>
            <a:ext cx="269875" cy="73025"/>
            <a:chOff x="800100" y="3319463"/>
            <a:chExt cx="269875" cy="73025"/>
          </a:xfrm>
        </p:grpSpPr>
        <p:sp>
          <p:nvSpPr>
            <p:cNvPr id="34850" name="Line 47"/>
            <p:cNvSpPr>
              <a:spLocks noChangeShapeType="1"/>
            </p:cNvSpPr>
            <p:nvPr/>
          </p:nvSpPr>
          <p:spPr bwMode="auto">
            <a:xfrm flipV="1">
              <a:off x="1939" y="2886"/>
              <a:ext cx="17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51" name="Line 48"/>
            <p:cNvSpPr>
              <a:spLocks noChangeShapeType="1"/>
            </p:cNvSpPr>
            <p:nvPr/>
          </p:nvSpPr>
          <p:spPr bwMode="auto">
            <a:xfrm flipV="1">
              <a:off x="1957" y="2886"/>
              <a:ext cx="127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4840" name="Line 59"/>
          <p:cNvSpPr>
            <a:spLocks noChangeShapeType="1"/>
          </p:cNvSpPr>
          <p:nvPr/>
        </p:nvSpPr>
        <p:spPr bwMode="auto">
          <a:xfrm flipH="1" flipV="1">
            <a:off x="1036638" y="2797175"/>
            <a:ext cx="144462" cy="86360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4841" name="Line 60"/>
          <p:cNvSpPr>
            <a:spLocks noChangeShapeType="1"/>
          </p:cNvSpPr>
          <p:nvPr/>
        </p:nvSpPr>
        <p:spPr bwMode="auto">
          <a:xfrm flipH="1" flipV="1">
            <a:off x="6942138" y="2652713"/>
            <a:ext cx="144462" cy="107950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4842" name="Line 49"/>
          <p:cNvSpPr>
            <a:spLocks noChangeShapeType="1"/>
          </p:cNvSpPr>
          <p:nvPr/>
        </p:nvSpPr>
        <p:spPr bwMode="auto">
          <a:xfrm flipH="1" flipV="1">
            <a:off x="1042988" y="2862263"/>
            <a:ext cx="144462" cy="8636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4843" name="Line 50"/>
          <p:cNvSpPr>
            <a:spLocks noChangeShapeType="1"/>
          </p:cNvSpPr>
          <p:nvPr/>
        </p:nvSpPr>
        <p:spPr bwMode="auto">
          <a:xfrm flipH="1" flipV="1">
            <a:off x="6948488" y="2719388"/>
            <a:ext cx="144462" cy="10795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" name="AutoShape 53"/>
          <p:cNvSpPr>
            <a:spLocks noChangeArrowheads="1"/>
          </p:cNvSpPr>
          <p:nvPr/>
        </p:nvSpPr>
        <p:spPr bwMode="auto">
          <a:xfrm rot="5400000">
            <a:off x="1308894" y="5539582"/>
            <a:ext cx="422275" cy="376237"/>
          </a:xfrm>
          <a:prstGeom prst="rightArrow">
            <a:avLst>
              <a:gd name="adj1" fmla="val 50000"/>
              <a:gd name="adj2" fmla="val 2805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Gill Sans MT"/>
            </a:endParaRPr>
          </a:p>
        </p:txBody>
      </p:sp>
      <p:sp>
        <p:nvSpPr>
          <p:cNvPr id="46" name="AutoShape 54"/>
          <p:cNvSpPr>
            <a:spLocks noChangeArrowheads="1"/>
          </p:cNvSpPr>
          <p:nvPr/>
        </p:nvSpPr>
        <p:spPr bwMode="auto">
          <a:xfrm rot="5400000">
            <a:off x="6925469" y="5550694"/>
            <a:ext cx="422275" cy="376237"/>
          </a:xfrm>
          <a:prstGeom prst="rightArrow">
            <a:avLst>
              <a:gd name="adj1" fmla="val 50000"/>
              <a:gd name="adj2" fmla="val 2805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Gill Sans MT"/>
            </a:endParaRPr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1200150" y="6021388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Gill Sans MT"/>
              </a:rPr>
              <a:t>45</a:t>
            </a:r>
          </a:p>
        </p:txBody>
      </p:sp>
      <p:sp>
        <p:nvSpPr>
          <p:cNvPr id="48" name="Text Box 56"/>
          <p:cNvSpPr txBox="1">
            <a:spLocks noChangeArrowheads="1"/>
          </p:cNvSpPr>
          <p:nvPr/>
        </p:nvSpPr>
        <p:spPr bwMode="auto">
          <a:xfrm>
            <a:off x="6816725" y="6021388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Gill Sans MT"/>
              </a:rPr>
              <a:t>86</a:t>
            </a:r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>
            <a:off x="1908175" y="6381750"/>
            <a:ext cx="48958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" name="Text Box 58"/>
          <p:cNvSpPr txBox="1">
            <a:spLocks noChangeArrowheads="1"/>
          </p:cNvSpPr>
          <p:nvPr/>
        </p:nvSpPr>
        <p:spPr bwMode="auto">
          <a:xfrm>
            <a:off x="3779838" y="5872163"/>
            <a:ext cx="11747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800">
                <a:latin typeface="Gill Sans MT"/>
              </a:rPr>
              <a:t>異なる</a:t>
            </a:r>
          </a:p>
        </p:txBody>
      </p:sp>
      <p:grpSp>
        <p:nvGrpSpPr>
          <p:cNvPr id="55" name="グループ化 54"/>
          <p:cNvGrpSpPr/>
          <p:nvPr/>
        </p:nvGrpSpPr>
        <p:grpSpPr>
          <a:xfrm>
            <a:off x="4429124" y="2643182"/>
            <a:ext cx="2000264" cy="928694"/>
            <a:chOff x="4429124" y="2643182"/>
            <a:chExt cx="2000264" cy="928694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4429124" y="2643182"/>
              <a:ext cx="18045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visual word</a:t>
              </a:r>
              <a:endParaRPr kumimoji="1" lang="ja-JP" altLang="en-US" sz="2800" dirty="0"/>
            </a:p>
          </p:txBody>
        </p:sp>
        <p:cxnSp>
          <p:nvCxnSpPr>
            <p:cNvPr id="53" name="直線コネクタ 52"/>
            <p:cNvCxnSpPr/>
            <p:nvPr/>
          </p:nvCxnSpPr>
          <p:spPr>
            <a:xfrm rot="16200000" flipH="1">
              <a:off x="6000760" y="3143248"/>
              <a:ext cx="642942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34826" grpId="0" animBg="1"/>
      <p:bldP spid="34827" grpId="0"/>
      <p:bldP spid="45" grpId="0" animBg="1"/>
      <p:bldP spid="46" grpId="0" animBg="1"/>
      <p:bldP spid="47" grpId="0"/>
      <p:bldP spid="48" grpId="0"/>
      <p:bldP spid="49" grpId="0" animBg="1"/>
      <p:bldP spid="5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変動への対処</a:t>
            </a:r>
          </a:p>
        </p:txBody>
      </p:sp>
      <p:sp>
        <p:nvSpPr>
          <p:cNvPr id="35843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FA6CA-9462-4D00-83A8-F52A4C0865B9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ja-JP" altLang="en-US" smtClean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1116013" y="1628775"/>
            <a:ext cx="4392612" cy="576263"/>
          </a:xfrm>
          <a:prstGeom prst="wedgeRectCallout">
            <a:avLst>
              <a:gd name="adj1" fmla="val -45051"/>
              <a:gd name="adj2" fmla="val 81681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ja-JP" altLang="en-US" sz="3200">
                <a:latin typeface="Gill Sans MT"/>
              </a:rPr>
              <a:t>閾値を超えて変動しそう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100138" y="2347913"/>
            <a:ext cx="358775" cy="5762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955675" y="2344738"/>
            <a:ext cx="385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latin typeface="Gill Sans MT"/>
              </a:rPr>
              <a:t>(1,-45,-798,-3,…,61)</a:t>
            </a: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955675" y="4002088"/>
            <a:ext cx="3903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latin typeface="Gill Sans MT"/>
              </a:rPr>
              <a:t>(1,   0,     0,   1,…, 1)</a:t>
            </a:r>
          </a:p>
        </p:txBody>
      </p:sp>
      <p:sp>
        <p:nvSpPr>
          <p:cNvPr id="35848" name="Text Box 5"/>
          <p:cNvSpPr txBox="1">
            <a:spLocks noChangeArrowheads="1"/>
          </p:cNvSpPr>
          <p:nvPr/>
        </p:nvSpPr>
        <p:spPr bwMode="auto">
          <a:xfrm>
            <a:off x="5295900" y="2419350"/>
            <a:ext cx="3387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Gill Sans MT"/>
              </a:rPr>
              <a:t>PCA-SIFT</a:t>
            </a:r>
            <a:r>
              <a:rPr lang="ja-JP" altLang="en-US" sz="2400">
                <a:latin typeface="Gill Sans MT"/>
              </a:rPr>
              <a:t>の特徴ベクトル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55675" y="4576763"/>
            <a:ext cx="5519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latin typeface="Gill Sans MT"/>
              </a:rPr>
              <a:t>(</a:t>
            </a:r>
            <a:r>
              <a:rPr lang="en-US" altLang="ja-JP" sz="3200" dirty="0">
                <a:solidFill>
                  <a:srgbClr val="FF0000"/>
                </a:solidFill>
                <a:latin typeface="Gill Sans MT"/>
              </a:rPr>
              <a:t>0</a:t>
            </a:r>
            <a:r>
              <a:rPr lang="en-US" altLang="ja-JP" sz="3200" dirty="0">
                <a:latin typeface="Gill Sans MT"/>
              </a:rPr>
              <a:t>,   0,     0,   1,…, 1)</a:t>
            </a:r>
          </a:p>
        </p:txBody>
      </p:sp>
      <p:sp>
        <p:nvSpPr>
          <p:cNvPr id="35850" name="AutoShape 14"/>
          <p:cNvSpPr>
            <a:spLocks noChangeArrowheads="1"/>
          </p:cNvSpPr>
          <p:nvPr/>
        </p:nvSpPr>
        <p:spPr bwMode="auto">
          <a:xfrm rot="5400000">
            <a:off x="2376488" y="3103563"/>
            <a:ext cx="647700" cy="577850"/>
          </a:xfrm>
          <a:prstGeom prst="rightArrow">
            <a:avLst>
              <a:gd name="adj1" fmla="val 50000"/>
              <a:gd name="adj2" fmla="val 280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35851" name="Text Box 15"/>
          <p:cNvSpPr txBox="1">
            <a:spLocks noChangeArrowheads="1"/>
          </p:cNvSpPr>
          <p:nvPr/>
        </p:nvSpPr>
        <p:spPr bwMode="auto">
          <a:xfrm>
            <a:off x="3092450" y="3125788"/>
            <a:ext cx="3279775" cy="51911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Gill Sans MT"/>
              </a:rPr>
              <a:t>正負を用いて二値化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538163" y="2565400"/>
            <a:ext cx="288925" cy="2663825"/>
          </a:xfrm>
          <a:prstGeom prst="curvedRightArrow">
            <a:avLst>
              <a:gd name="adj1" fmla="val 74569"/>
              <a:gd name="adj2" fmla="val 192634"/>
              <a:gd name="adj3" fmla="val 44505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>
              <a:latin typeface="Gill Sans MT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80"/>
          <p:cNvSpPr>
            <a:spLocks noChangeArrowheads="1"/>
          </p:cNvSpPr>
          <p:nvPr/>
        </p:nvSpPr>
        <p:spPr bwMode="auto">
          <a:xfrm>
            <a:off x="1913087" y="3500438"/>
            <a:ext cx="863600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368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距離計算</a:t>
            </a:r>
          </a:p>
        </p:txBody>
      </p:sp>
      <p:sp>
        <p:nvSpPr>
          <p:cNvPr id="36867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A5850-01CA-4299-8E0E-746CCB828B7D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ja-JP" altLang="en-US" smtClean="0"/>
          </a:p>
        </p:txBody>
      </p:sp>
      <p:sp>
        <p:nvSpPr>
          <p:cNvPr id="36868" name="Line 128"/>
          <p:cNvSpPr>
            <a:spLocks noChangeShapeType="1"/>
          </p:cNvSpPr>
          <p:nvPr/>
        </p:nvSpPr>
        <p:spPr bwMode="auto">
          <a:xfrm>
            <a:off x="1920936" y="1484313"/>
            <a:ext cx="0" cy="4176712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69" name="Line 129"/>
          <p:cNvSpPr>
            <a:spLocks noChangeShapeType="1"/>
          </p:cNvSpPr>
          <p:nvPr/>
        </p:nvSpPr>
        <p:spPr bwMode="auto">
          <a:xfrm>
            <a:off x="2784536" y="1484313"/>
            <a:ext cx="0" cy="4176712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70" name="Rectangle 112"/>
          <p:cNvSpPr>
            <a:spLocks noChangeArrowheads="1"/>
          </p:cNvSpPr>
          <p:nvPr/>
        </p:nvSpPr>
        <p:spPr bwMode="auto">
          <a:xfrm>
            <a:off x="1920936" y="4429131"/>
            <a:ext cx="863600" cy="3603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36871" name="Rectangle 80"/>
          <p:cNvSpPr>
            <a:spLocks noChangeArrowheads="1"/>
          </p:cNvSpPr>
          <p:nvPr/>
        </p:nvSpPr>
        <p:spPr bwMode="auto">
          <a:xfrm>
            <a:off x="1920936" y="2571744"/>
            <a:ext cx="863600" cy="3603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36872" name="Rectangle 63"/>
          <p:cNvSpPr>
            <a:spLocks noChangeArrowheads="1"/>
          </p:cNvSpPr>
          <p:nvPr/>
        </p:nvSpPr>
        <p:spPr bwMode="auto">
          <a:xfrm>
            <a:off x="1920936" y="1773238"/>
            <a:ext cx="863600" cy="360362"/>
          </a:xfrm>
          <a:prstGeom prst="rect">
            <a:avLst/>
          </a:prstGeom>
          <a:solidFill>
            <a:srgbClr val="A86D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10" name="AutoShape 62"/>
          <p:cNvSpPr>
            <a:spLocks noChangeArrowheads="1"/>
          </p:cNvSpPr>
          <p:nvPr/>
        </p:nvSpPr>
        <p:spPr bwMode="auto">
          <a:xfrm>
            <a:off x="2928999" y="1341438"/>
            <a:ext cx="5692771" cy="381635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>
              <a:latin typeface="Gill Sans M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44899" y="1557338"/>
            <a:ext cx="1439862" cy="720725"/>
            <a:chOff x="1837" y="1570"/>
            <a:chExt cx="1088" cy="544"/>
          </a:xfrm>
          <a:solidFill>
            <a:srgbClr val="A86DFF"/>
          </a:solidFill>
        </p:grpSpPr>
        <p:sp>
          <p:nvSpPr>
            <p:cNvPr id="36922" name="Rectangle 11"/>
            <p:cNvSpPr>
              <a:spLocks noChangeArrowheads="1"/>
            </p:cNvSpPr>
            <p:nvPr/>
          </p:nvSpPr>
          <p:spPr bwMode="auto">
            <a:xfrm>
              <a:off x="1837" y="1570"/>
              <a:ext cx="1088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特徴ベクトル</a:t>
              </a:r>
            </a:p>
          </p:txBody>
        </p:sp>
        <p:sp>
          <p:nvSpPr>
            <p:cNvPr id="36923" name="Rectangle 12"/>
            <p:cNvSpPr>
              <a:spLocks noChangeArrowheads="1"/>
            </p:cNvSpPr>
            <p:nvPr/>
          </p:nvSpPr>
          <p:spPr bwMode="auto">
            <a:xfrm>
              <a:off x="1837" y="1842"/>
              <a:ext cx="1088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画像</a:t>
              </a:r>
              <a:r>
                <a:rPr lang="en-US" altLang="ja-JP" sz="2000">
                  <a:latin typeface="Gill Sans MT"/>
                </a:rPr>
                <a:t>ID</a:t>
              </a:r>
            </a:p>
          </p:txBody>
        </p:sp>
      </p:grpSp>
      <p:sp>
        <p:nvSpPr>
          <p:cNvPr id="36875" name="Line 16"/>
          <p:cNvSpPr>
            <a:spLocks noChangeShapeType="1"/>
          </p:cNvSpPr>
          <p:nvPr/>
        </p:nvSpPr>
        <p:spPr bwMode="auto">
          <a:xfrm>
            <a:off x="4584761" y="1916113"/>
            <a:ext cx="4333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6" name="Text Box 23"/>
          <p:cNvSpPr txBox="1">
            <a:spLocks noChangeArrowheads="1"/>
          </p:cNvSpPr>
          <p:nvPr/>
        </p:nvSpPr>
        <p:spPr bwMode="auto">
          <a:xfrm>
            <a:off x="1416111" y="5589588"/>
            <a:ext cx="199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Gill Sans MT"/>
              </a:rPr>
              <a:t>ハッシュ表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4357686" y="5805488"/>
            <a:ext cx="1873250" cy="57943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>
                <a:latin typeface="Gill Sans MT"/>
              </a:rPr>
              <a:t>距離計算</a:t>
            </a:r>
          </a:p>
        </p:txBody>
      </p:sp>
      <p:sp>
        <p:nvSpPr>
          <p:cNvPr id="17" name="AutoShape 40"/>
          <p:cNvSpPr>
            <a:spLocks noChangeArrowheads="1"/>
          </p:cNvSpPr>
          <p:nvPr/>
        </p:nvSpPr>
        <p:spPr bwMode="auto">
          <a:xfrm>
            <a:off x="6589711" y="5805488"/>
            <a:ext cx="647700" cy="576262"/>
          </a:xfrm>
          <a:prstGeom prst="rightArrow">
            <a:avLst>
              <a:gd name="adj1" fmla="val 50000"/>
              <a:gd name="adj2" fmla="val 2809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7526336" y="5805488"/>
            <a:ext cx="1415772" cy="5847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Gill Sans MT"/>
              </a:rPr>
              <a:t>最近傍</a:t>
            </a:r>
            <a:endParaRPr lang="ja-JP" altLang="en-US" sz="3200" dirty="0">
              <a:latin typeface="Gill Sans MT"/>
            </a:endParaRPr>
          </a:p>
        </p:txBody>
      </p:sp>
      <p:sp>
        <p:nvSpPr>
          <p:cNvPr id="20" name="AutoShape 43"/>
          <p:cNvSpPr>
            <a:spLocks noChangeArrowheads="1"/>
          </p:cNvSpPr>
          <p:nvPr/>
        </p:nvSpPr>
        <p:spPr bwMode="auto">
          <a:xfrm rot="5400000">
            <a:off x="5077617" y="5228432"/>
            <a:ext cx="431800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Gill Sans MT"/>
            </a:endParaRPr>
          </a:p>
        </p:txBody>
      </p:sp>
      <p:sp>
        <p:nvSpPr>
          <p:cNvPr id="36882" name="Line 68"/>
          <p:cNvSpPr>
            <a:spLocks noChangeShapeType="1"/>
          </p:cNvSpPr>
          <p:nvPr/>
        </p:nvSpPr>
        <p:spPr bwMode="auto">
          <a:xfrm>
            <a:off x="1920936" y="1628775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83" name="Line 69"/>
          <p:cNvSpPr>
            <a:spLocks noChangeShapeType="1"/>
          </p:cNvSpPr>
          <p:nvPr/>
        </p:nvSpPr>
        <p:spPr bwMode="auto">
          <a:xfrm>
            <a:off x="2784536" y="1700213"/>
            <a:ext cx="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84" name="Line 71"/>
          <p:cNvSpPr>
            <a:spLocks noChangeShapeType="1"/>
          </p:cNvSpPr>
          <p:nvPr/>
        </p:nvSpPr>
        <p:spPr bwMode="auto">
          <a:xfrm>
            <a:off x="1920936" y="177323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85" name="Line 72"/>
          <p:cNvSpPr>
            <a:spLocks noChangeShapeType="1"/>
          </p:cNvSpPr>
          <p:nvPr/>
        </p:nvSpPr>
        <p:spPr bwMode="auto">
          <a:xfrm>
            <a:off x="1920936" y="21336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86" name="Line 74"/>
          <p:cNvSpPr>
            <a:spLocks noChangeShapeType="1"/>
          </p:cNvSpPr>
          <p:nvPr/>
        </p:nvSpPr>
        <p:spPr bwMode="auto">
          <a:xfrm>
            <a:off x="1920936" y="25717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87" name="Line 76"/>
          <p:cNvSpPr>
            <a:spLocks noChangeShapeType="1"/>
          </p:cNvSpPr>
          <p:nvPr/>
        </p:nvSpPr>
        <p:spPr bwMode="auto">
          <a:xfrm>
            <a:off x="1920936" y="2932106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88" name="Line 77"/>
          <p:cNvSpPr>
            <a:spLocks noChangeShapeType="1"/>
          </p:cNvSpPr>
          <p:nvPr/>
        </p:nvSpPr>
        <p:spPr bwMode="auto">
          <a:xfrm>
            <a:off x="1920936" y="47894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89" name="Line 78"/>
          <p:cNvSpPr>
            <a:spLocks noChangeShapeType="1"/>
          </p:cNvSpPr>
          <p:nvPr/>
        </p:nvSpPr>
        <p:spPr bwMode="auto">
          <a:xfrm>
            <a:off x="1920936" y="44291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891" name="Line 86"/>
          <p:cNvSpPr>
            <a:spLocks noChangeShapeType="1"/>
          </p:cNvSpPr>
          <p:nvPr/>
        </p:nvSpPr>
        <p:spPr bwMode="auto">
          <a:xfrm>
            <a:off x="2340036" y="1949450"/>
            <a:ext cx="804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5016561" y="1557338"/>
            <a:ext cx="1439863" cy="720725"/>
            <a:chOff x="1837" y="1570"/>
            <a:chExt cx="1088" cy="544"/>
          </a:xfrm>
          <a:solidFill>
            <a:srgbClr val="A86DFF"/>
          </a:solidFill>
        </p:grpSpPr>
        <p:sp>
          <p:nvSpPr>
            <p:cNvPr id="36920" name="Rectangle 88"/>
            <p:cNvSpPr>
              <a:spLocks noChangeArrowheads="1"/>
            </p:cNvSpPr>
            <p:nvPr/>
          </p:nvSpPr>
          <p:spPr bwMode="auto">
            <a:xfrm>
              <a:off x="1837" y="1570"/>
              <a:ext cx="1088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特徴ベクトル</a:t>
              </a:r>
            </a:p>
          </p:txBody>
        </p:sp>
        <p:sp>
          <p:nvSpPr>
            <p:cNvPr id="36921" name="Rectangle 89"/>
            <p:cNvSpPr>
              <a:spLocks noChangeArrowheads="1"/>
            </p:cNvSpPr>
            <p:nvPr/>
          </p:nvSpPr>
          <p:spPr bwMode="auto">
            <a:xfrm>
              <a:off x="1837" y="1842"/>
              <a:ext cx="1088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 dirty="0">
                  <a:latin typeface="Gill Sans MT"/>
                </a:rPr>
                <a:t>画像</a:t>
              </a:r>
              <a:r>
                <a:rPr lang="en-US" altLang="ja-JP" sz="2000" dirty="0">
                  <a:latin typeface="Gill Sans MT"/>
                </a:rPr>
                <a:t>ID</a:t>
              </a: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6889811" y="1557338"/>
            <a:ext cx="1439863" cy="720725"/>
            <a:chOff x="1837" y="1570"/>
            <a:chExt cx="1088" cy="544"/>
          </a:xfrm>
          <a:solidFill>
            <a:srgbClr val="A86DFF"/>
          </a:solidFill>
        </p:grpSpPr>
        <p:sp>
          <p:nvSpPr>
            <p:cNvPr id="36918" name="Rectangle 91"/>
            <p:cNvSpPr>
              <a:spLocks noChangeArrowheads="1"/>
            </p:cNvSpPr>
            <p:nvPr/>
          </p:nvSpPr>
          <p:spPr bwMode="auto">
            <a:xfrm>
              <a:off x="1837" y="1570"/>
              <a:ext cx="1088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特徴ベクトル</a:t>
              </a:r>
            </a:p>
          </p:txBody>
        </p:sp>
        <p:sp>
          <p:nvSpPr>
            <p:cNvPr id="36919" name="Rectangle 92"/>
            <p:cNvSpPr>
              <a:spLocks noChangeArrowheads="1"/>
            </p:cNvSpPr>
            <p:nvPr/>
          </p:nvSpPr>
          <p:spPr bwMode="auto">
            <a:xfrm>
              <a:off x="1837" y="1842"/>
              <a:ext cx="1088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 dirty="0">
                  <a:latin typeface="Gill Sans MT"/>
                </a:rPr>
                <a:t>画像</a:t>
              </a:r>
              <a:r>
                <a:rPr lang="en-US" altLang="ja-JP" sz="2000" dirty="0">
                  <a:latin typeface="Gill Sans MT"/>
                </a:rPr>
                <a:t>ID</a:t>
              </a:r>
            </a:p>
          </p:txBody>
        </p:sp>
      </p:grpSp>
      <p:sp>
        <p:nvSpPr>
          <p:cNvPr id="36894" name="Line 93"/>
          <p:cNvSpPr>
            <a:spLocks noChangeShapeType="1"/>
          </p:cNvSpPr>
          <p:nvPr/>
        </p:nvSpPr>
        <p:spPr bwMode="auto">
          <a:xfrm>
            <a:off x="6458011" y="1916113"/>
            <a:ext cx="4333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96" name="Line 95"/>
          <p:cNvSpPr>
            <a:spLocks noChangeShapeType="1"/>
          </p:cNvSpPr>
          <p:nvPr/>
        </p:nvSpPr>
        <p:spPr bwMode="auto">
          <a:xfrm>
            <a:off x="2352736" y="2786058"/>
            <a:ext cx="804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3144899" y="2428868"/>
            <a:ext cx="1439862" cy="720725"/>
            <a:chOff x="1837" y="1570"/>
            <a:chExt cx="1088" cy="544"/>
          </a:xfrm>
        </p:grpSpPr>
        <p:sp>
          <p:nvSpPr>
            <p:cNvPr id="36916" name="Rectangle 97"/>
            <p:cNvSpPr>
              <a:spLocks noChangeArrowheads="1"/>
            </p:cNvSpPr>
            <p:nvPr/>
          </p:nvSpPr>
          <p:spPr bwMode="auto">
            <a:xfrm>
              <a:off x="1837" y="1570"/>
              <a:ext cx="1088" cy="27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特徴ベクトル</a:t>
              </a:r>
            </a:p>
          </p:txBody>
        </p:sp>
        <p:sp>
          <p:nvSpPr>
            <p:cNvPr id="36917" name="Rectangle 98"/>
            <p:cNvSpPr>
              <a:spLocks noChangeArrowheads="1"/>
            </p:cNvSpPr>
            <p:nvPr/>
          </p:nvSpPr>
          <p:spPr bwMode="auto">
            <a:xfrm>
              <a:off x="1837" y="1842"/>
              <a:ext cx="1088" cy="27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画像</a:t>
              </a:r>
              <a:r>
                <a:rPr lang="en-US" altLang="ja-JP" sz="2000">
                  <a:latin typeface="Gill Sans MT"/>
                </a:rPr>
                <a:t>ID</a:t>
              </a:r>
            </a:p>
          </p:txBody>
        </p:sp>
      </p:grpSp>
      <p:sp>
        <p:nvSpPr>
          <p:cNvPr id="36899" name="Text Box 104"/>
          <p:cNvSpPr txBox="1">
            <a:spLocks noChangeArrowheads="1"/>
          </p:cNvSpPr>
          <p:nvPr/>
        </p:nvSpPr>
        <p:spPr bwMode="auto">
          <a:xfrm>
            <a:off x="2138402" y="4000504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en-US" altLang="ja-JP" dirty="0">
                <a:latin typeface="Gill Sans MT"/>
              </a:rPr>
              <a:t>…</a:t>
            </a:r>
          </a:p>
        </p:txBody>
      </p:sp>
      <p:sp>
        <p:nvSpPr>
          <p:cNvPr id="36900" name="Line 106"/>
          <p:cNvSpPr>
            <a:spLocks noChangeShapeType="1"/>
          </p:cNvSpPr>
          <p:nvPr/>
        </p:nvSpPr>
        <p:spPr bwMode="auto">
          <a:xfrm>
            <a:off x="1920936" y="4149725"/>
            <a:ext cx="0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901" name="Text Box 107"/>
          <p:cNvSpPr txBox="1">
            <a:spLocks noChangeArrowheads="1"/>
          </p:cNvSpPr>
          <p:nvPr/>
        </p:nvSpPr>
        <p:spPr bwMode="auto">
          <a:xfrm>
            <a:off x="2165386" y="2214554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en-US" altLang="ja-JP" dirty="0">
                <a:latin typeface="Gill Sans MT"/>
              </a:rPr>
              <a:t>…</a:t>
            </a:r>
          </a:p>
        </p:txBody>
      </p:sp>
      <p:sp>
        <p:nvSpPr>
          <p:cNvPr id="36902" name="Text Box 108"/>
          <p:cNvSpPr txBox="1">
            <a:spLocks noChangeArrowheads="1"/>
          </p:cNvSpPr>
          <p:nvPr/>
        </p:nvSpPr>
        <p:spPr bwMode="auto">
          <a:xfrm>
            <a:off x="2165386" y="1379538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en-US" altLang="ja-JP" dirty="0">
                <a:latin typeface="Gill Sans MT"/>
              </a:rPr>
              <a:t>…</a:t>
            </a:r>
          </a:p>
        </p:txBody>
      </p:sp>
      <p:sp>
        <p:nvSpPr>
          <p:cNvPr id="36905" name="Line 111"/>
          <p:cNvSpPr>
            <a:spLocks noChangeShapeType="1"/>
          </p:cNvSpPr>
          <p:nvPr/>
        </p:nvSpPr>
        <p:spPr bwMode="auto">
          <a:xfrm>
            <a:off x="2784536" y="4076700"/>
            <a:ext cx="0" cy="1081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6906" name="Line 113"/>
          <p:cNvSpPr>
            <a:spLocks noChangeShapeType="1"/>
          </p:cNvSpPr>
          <p:nvPr/>
        </p:nvSpPr>
        <p:spPr bwMode="auto">
          <a:xfrm>
            <a:off x="2352736" y="4645031"/>
            <a:ext cx="804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114"/>
          <p:cNvGrpSpPr>
            <a:grpSpLocks/>
          </p:cNvGrpSpPr>
          <p:nvPr/>
        </p:nvGrpSpPr>
        <p:grpSpPr bwMode="auto">
          <a:xfrm>
            <a:off x="3144899" y="4286256"/>
            <a:ext cx="1439862" cy="720725"/>
            <a:chOff x="1837" y="1570"/>
            <a:chExt cx="1088" cy="544"/>
          </a:xfrm>
        </p:grpSpPr>
        <p:sp>
          <p:nvSpPr>
            <p:cNvPr id="36914" name="Rectangle 115"/>
            <p:cNvSpPr>
              <a:spLocks noChangeArrowheads="1"/>
            </p:cNvSpPr>
            <p:nvPr/>
          </p:nvSpPr>
          <p:spPr bwMode="auto">
            <a:xfrm>
              <a:off x="1837" y="1570"/>
              <a:ext cx="1088" cy="2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特徴ベクトル</a:t>
              </a:r>
            </a:p>
          </p:txBody>
        </p:sp>
        <p:sp>
          <p:nvSpPr>
            <p:cNvPr id="36915" name="Rectangle 116"/>
            <p:cNvSpPr>
              <a:spLocks noChangeArrowheads="1"/>
            </p:cNvSpPr>
            <p:nvPr/>
          </p:nvSpPr>
          <p:spPr bwMode="auto">
            <a:xfrm>
              <a:off x="1837" y="1842"/>
              <a:ext cx="1088" cy="2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画像</a:t>
              </a:r>
              <a:r>
                <a:rPr lang="en-US" altLang="ja-JP" sz="2000">
                  <a:latin typeface="Gill Sans MT"/>
                </a:rPr>
                <a:t>ID</a:t>
              </a:r>
            </a:p>
          </p:txBody>
        </p:sp>
      </p:grpSp>
      <p:sp>
        <p:nvSpPr>
          <p:cNvPr id="36908" name="Text Box 117"/>
          <p:cNvSpPr txBox="1">
            <a:spLocks noChangeArrowheads="1"/>
          </p:cNvSpPr>
          <p:nvPr/>
        </p:nvSpPr>
        <p:spPr bwMode="auto">
          <a:xfrm>
            <a:off x="2165386" y="5268913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en-US" altLang="ja-JP" dirty="0">
                <a:latin typeface="Gill Sans MT"/>
              </a:rPr>
              <a:t>…</a:t>
            </a:r>
          </a:p>
        </p:txBody>
      </p:sp>
      <p:sp>
        <p:nvSpPr>
          <p:cNvPr id="36910" name="Line 119"/>
          <p:cNvSpPr>
            <a:spLocks noChangeShapeType="1"/>
          </p:cNvSpPr>
          <p:nvPr/>
        </p:nvSpPr>
        <p:spPr bwMode="auto">
          <a:xfrm>
            <a:off x="4584761" y="4645031"/>
            <a:ext cx="4333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5018149" y="4286256"/>
            <a:ext cx="1439862" cy="720725"/>
            <a:chOff x="1837" y="1570"/>
            <a:chExt cx="1088" cy="544"/>
          </a:xfrm>
        </p:grpSpPr>
        <p:sp>
          <p:nvSpPr>
            <p:cNvPr id="36912" name="Rectangle 123"/>
            <p:cNvSpPr>
              <a:spLocks noChangeArrowheads="1"/>
            </p:cNvSpPr>
            <p:nvPr/>
          </p:nvSpPr>
          <p:spPr bwMode="auto">
            <a:xfrm>
              <a:off x="1837" y="1570"/>
              <a:ext cx="1088" cy="2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特徴ベクトル</a:t>
              </a:r>
            </a:p>
          </p:txBody>
        </p:sp>
        <p:sp>
          <p:nvSpPr>
            <p:cNvPr id="36913" name="Rectangle 124"/>
            <p:cNvSpPr>
              <a:spLocks noChangeArrowheads="1"/>
            </p:cNvSpPr>
            <p:nvPr/>
          </p:nvSpPr>
          <p:spPr bwMode="auto">
            <a:xfrm>
              <a:off x="1837" y="1842"/>
              <a:ext cx="1088" cy="2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画像</a:t>
              </a:r>
              <a:r>
                <a:rPr lang="en-US" altLang="ja-JP" sz="2000">
                  <a:latin typeface="Gill Sans MT"/>
                </a:rPr>
                <a:t>ID</a:t>
              </a:r>
            </a:p>
          </p:txBody>
        </p:sp>
      </p:grpSp>
      <p:sp>
        <p:nvSpPr>
          <p:cNvPr id="61" name="Line 74"/>
          <p:cNvSpPr>
            <a:spLocks noChangeShapeType="1"/>
          </p:cNvSpPr>
          <p:nvPr/>
        </p:nvSpPr>
        <p:spPr bwMode="auto">
          <a:xfrm>
            <a:off x="1920986" y="350043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62" name="Line 76"/>
          <p:cNvSpPr>
            <a:spLocks noChangeShapeType="1"/>
          </p:cNvSpPr>
          <p:nvPr/>
        </p:nvSpPr>
        <p:spPr bwMode="auto">
          <a:xfrm>
            <a:off x="1920986" y="38608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3165518" y="3357562"/>
            <a:ext cx="1439862" cy="720725"/>
            <a:chOff x="1837" y="1570"/>
            <a:chExt cx="1088" cy="54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4" name="Rectangle 115"/>
            <p:cNvSpPr>
              <a:spLocks noChangeArrowheads="1"/>
            </p:cNvSpPr>
            <p:nvPr/>
          </p:nvSpPr>
          <p:spPr bwMode="auto">
            <a:xfrm>
              <a:off x="1837" y="1570"/>
              <a:ext cx="1088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特徴ベクトル</a:t>
              </a:r>
            </a:p>
          </p:txBody>
        </p:sp>
        <p:sp>
          <p:nvSpPr>
            <p:cNvPr id="65" name="Rectangle 116"/>
            <p:cNvSpPr>
              <a:spLocks noChangeArrowheads="1"/>
            </p:cNvSpPr>
            <p:nvPr/>
          </p:nvSpPr>
          <p:spPr bwMode="auto">
            <a:xfrm>
              <a:off x="1837" y="1842"/>
              <a:ext cx="1088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>
                  <a:latin typeface="Gill Sans MT"/>
                </a:rPr>
                <a:t>画像</a:t>
              </a:r>
              <a:r>
                <a:rPr lang="en-US" altLang="ja-JP" sz="2000">
                  <a:latin typeface="Gill Sans MT"/>
                </a:rPr>
                <a:t>ID</a:t>
              </a:r>
            </a:p>
          </p:txBody>
        </p:sp>
      </p:grpSp>
      <p:sp>
        <p:nvSpPr>
          <p:cNvPr id="66" name="Line 95"/>
          <p:cNvSpPr>
            <a:spLocks noChangeShapeType="1"/>
          </p:cNvSpPr>
          <p:nvPr/>
        </p:nvSpPr>
        <p:spPr bwMode="auto">
          <a:xfrm>
            <a:off x="2379700" y="3714752"/>
            <a:ext cx="804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>
            <a:off x="1922497" y="242411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1922497" y="3286124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2784515" y="242411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>
            <a:off x="2784515" y="3281366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71" name="Text Box 104"/>
          <p:cNvSpPr txBox="1">
            <a:spLocks noChangeArrowheads="1"/>
          </p:cNvSpPr>
          <p:nvPr/>
        </p:nvSpPr>
        <p:spPr bwMode="auto">
          <a:xfrm>
            <a:off x="2138402" y="3071810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en-US" altLang="ja-JP" dirty="0">
                <a:latin typeface="Gill Sans MT"/>
              </a:rPr>
              <a:t>…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85720" y="1714488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(0,…,0,…)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85720" y="2538707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400" dirty="0" smtClean="0"/>
              <a:t>,…,0,…)</a:t>
            </a:r>
            <a:endParaRPr kumimoji="1" lang="ja-JP" altLang="en-US" sz="2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85720" y="3467401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(0,…,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400" dirty="0" smtClean="0"/>
              <a:t>,…)</a:t>
            </a:r>
            <a:endParaRPr kumimoji="1" lang="ja-JP" altLang="en-US" sz="24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85720" y="4396095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400" dirty="0" smtClean="0"/>
              <a:t>,…,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400" dirty="0" smtClean="0"/>
              <a:t>,…)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結局何をやっているか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一致検索による類似検索の近似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類似検索：最も似ているものを</a:t>
            </a:r>
            <a:r>
              <a:rPr lang="ja-JP" altLang="en-US" dirty="0" smtClean="0"/>
              <a:t>検索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低速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一致</a:t>
            </a:r>
            <a:r>
              <a:rPr lang="ja-JP" altLang="en-US" dirty="0" smtClean="0"/>
              <a:t>検索：同一のものを検索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高速に検索可能</a:t>
            </a:r>
            <a:endParaRPr kumimoji="1" lang="en-US" altLang="ja-JP" dirty="0" smtClean="0"/>
          </a:p>
          <a:p>
            <a:r>
              <a:rPr lang="ja-JP" altLang="en-US" dirty="0" smtClean="0"/>
              <a:t>様々</a:t>
            </a:r>
            <a:r>
              <a:rPr lang="ja-JP" altLang="en-US" dirty="0" smtClean="0"/>
              <a:t>な一致を試す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0694" y="3714752"/>
            <a:ext cx="320151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下手な鉄砲も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数打ちゃ当たる</a:t>
            </a:r>
            <a:endParaRPr kumimoji="1" lang="ja-JP" altLang="en-US" sz="36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その他の工夫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高速化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多段階化</a:t>
            </a:r>
            <a:r>
              <a:rPr lang="en-US" altLang="ja-JP" dirty="0" smtClean="0"/>
              <a:t>[</a:t>
            </a:r>
            <a:r>
              <a:rPr lang="ja-JP" altLang="en-US" dirty="0" smtClean="0"/>
              <a:t>野口</a:t>
            </a:r>
            <a:r>
              <a:rPr lang="en-US" altLang="ja-JP" dirty="0" smtClean="0"/>
              <a:t>2009]</a:t>
            </a:r>
            <a:endParaRPr kumimoji="1" lang="en-US" altLang="ja-JP" dirty="0" smtClean="0"/>
          </a:p>
          <a:p>
            <a:r>
              <a:rPr lang="ja-JP" altLang="en-US" dirty="0" smtClean="0"/>
              <a:t>省メモリ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Bloomier</a:t>
            </a:r>
            <a:r>
              <a:rPr lang="en-US" altLang="ja-JP" dirty="0" smtClean="0"/>
              <a:t> filter</a:t>
            </a:r>
            <a:r>
              <a:rPr lang="ja-JP" altLang="en-US" dirty="0" smtClean="0"/>
              <a:t> </a:t>
            </a:r>
            <a:r>
              <a:rPr lang="en-US" altLang="ja-JP" dirty="0" smtClean="0"/>
              <a:t>[Inoue2009]</a:t>
            </a:r>
          </a:p>
          <a:p>
            <a:pPr lvl="1"/>
            <a:r>
              <a:rPr lang="en-US" altLang="ja-JP" dirty="0" err="1" smtClean="0"/>
              <a:t>miniBOF</a:t>
            </a:r>
            <a:r>
              <a:rPr lang="en-US" altLang="ja-JP" dirty="0" smtClean="0"/>
              <a:t> [Jégou2009b]</a:t>
            </a:r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次記憶のための方法 </a:t>
            </a:r>
            <a:r>
              <a:rPr lang="en-US" altLang="ja-JP" dirty="0" smtClean="0"/>
              <a:t>[Froundorfer2007, Himei2009]</a:t>
            </a:r>
          </a:p>
          <a:p>
            <a:r>
              <a:rPr lang="ja-JP" altLang="en-US" dirty="0" smtClean="0"/>
              <a:t>高精度化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生成型 </a:t>
            </a:r>
            <a:r>
              <a:rPr lang="en-US" altLang="ja-JP" dirty="0" smtClean="0"/>
              <a:t>[</a:t>
            </a:r>
            <a:r>
              <a:rPr lang="ja-JP" altLang="en-US" dirty="0" smtClean="0"/>
              <a:t>黄瀬</a:t>
            </a:r>
            <a:r>
              <a:rPr lang="en-US" altLang="ja-JP" dirty="0" smtClean="0"/>
              <a:t>2009]</a:t>
            </a:r>
          </a:p>
          <a:p>
            <a:pPr lvl="1"/>
            <a:r>
              <a:rPr lang="en-US" altLang="ja-JP" dirty="0" smtClean="0"/>
              <a:t>query expansion [Chum2007]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認識による実現</a:t>
            </a:r>
            <a:endParaRPr lang="ja-JP" altLang="en-US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291856" name="Picture 16" descr="pc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00000">
            <a:off x="1619250" y="4292600"/>
            <a:ext cx="384175" cy="576263"/>
          </a:xfrm>
          <a:prstGeom prst="rect">
            <a:avLst/>
          </a:prstGeom>
          <a:noFill/>
        </p:spPr>
      </p:pic>
      <p:sp>
        <p:nvSpPr>
          <p:cNvPr id="291859" name="Text Box 19"/>
          <p:cNvSpPr txBox="1">
            <a:spLocks noChangeArrowheads="1"/>
          </p:cNvSpPr>
          <p:nvPr/>
        </p:nvSpPr>
        <p:spPr bwMode="auto">
          <a:xfrm>
            <a:off x="2143108" y="4429132"/>
            <a:ext cx="110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600" b="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認識</a:t>
            </a:r>
            <a:endParaRPr lang="ja-JP" altLang="en-US" sz="3600" b="0" dirty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91861" name="AutoShape 21"/>
          <p:cNvSpPr>
            <a:spLocks noChangeArrowheads="1"/>
          </p:cNvSpPr>
          <p:nvPr/>
        </p:nvSpPr>
        <p:spPr bwMode="auto">
          <a:xfrm>
            <a:off x="1714480" y="2143116"/>
            <a:ext cx="2447925" cy="1225550"/>
          </a:xfrm>
          <a:prstGeom prst="wedgeRoundRectCallout">
            <a:avLst>
              <a:gd name="adj1" fmla="val -46193"/>
              <a:gd name="adj2" fmla="val 11569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3200" b="0" dirty="0" smtClean="0">
                <a:ln w="3175">
                  <a:solidFill>
                    <a:schemeClr val="tx1"/>
                  </a:solidFill>
                  <a:prstDash val="solid"/>
                </a:ln>
                <a:latin typeface="HGPｺﾞｼｯｸE" pitchFamily="50" charset="-128"/>
                <a:ea typeface="HGPｺﾞｼｯｸE" pitchFamily="50" charset="-128"/>
              </a:rPr>
              <a:t>Web</a:t>
            </a:r>
            <a:r>
              <a:rPr lang="ja-JP" altLang="en-US" sz="3200" b="0" dirty="0" smtClean="0">
                <a:ln w="3175">
                  <a:solidFill>
                    <a:schemeClr val="tx1"/>
                  </a:solidFill>
                  <a:prstDash val="solid"/>
                </a:ln>
                <a:latin typeface="HGPｺﾞｼｯｸE" pitchFamily="50" charset="-128"/>
                <a:ea typeface="HGPｺﾞｼｯｸE" pitchFamily="50" charset="-128"/>
              </a:rPr>
              <a:t>に</a:t>
            </a:r>
            <a:endParaRPr lang="en-US" altLang="ja-JP" sz="3200" b="0" dirty="0" smtClean="0">
              <a:ln w="3175">
                <a:solidFill>
                  <a:schemeClr val="tx1"/>
                </a:solidFill>
                <a:prstDash val="solid"/>
              </a:ln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lang="ja-JP" altLang="en-US" sz="3200" dirty="0">
                <a:ln w="3175">
                  <a:solidFill>
                    <a:schemeClr val="tx1"/>
                  </a:solidFill>
                  <a:prstDash val="solid"/>
                </a:ln>
                <a:latin typeface="HGPｺﾞｼｯｸE" pitchFamily="50" charset="-128"/>
                <a:ea typeface="HGPｺﾞｼｯｸE" pitchFamily="50" charset="-128"/>
              </a:rPr>
              <a:t>アクセス</a:t>
            </a:r>
            <a:endParaRPr lang="ja-JP" altLang="en-US" sz="2000" b="0" dirty="0">
              <a:ln w="3175">
                <a:solidFill>
                  <a:schemeClr val="tx1"/>
                </a:solidFill>
                <a:prstDash val="solid"/>
              </a:ln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2" name="グループ化 16"/>
          <p:cNvGrpSpPr/>
          <p:nvPr/>
        </p:nvGrpSpPr>
        <p:grpSpPr>
          <a:xfrm>
            <a:off x="2000232" y="5214950"/>
            <a:ext cx="2954655" cy="1074959"/>
            <a:chOff x="2000232" y="5214950"/>
            <a:chExt cx="2954655" cy="1074959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2082358" y="5214950"/>
              <a:ext cx="1978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</a:t>
              </a:r>
              <a:r>
                <a:rPr lang="ja-JP" altLang="en-US" sz="2400" dirty="0"/>
                <a:t>インスタンス</a:t>
              </a:r>
              <a:r>
                <a:rPr kumimoji="1" lang="en-US" altLang="ja-JP" sz="2400" dirty="0" smtClean="0"/>
                <a:t>)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000232" y="5643578"/>
              <a:ext cx="2954655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3600" dirty="0" smtClean="0">
                  <a:ln w="3175">
                    <a:solidFill>
                      <a:schemeClr val="tx1"/>
                    </a:solidFill>
                  </a:ln>
                  <a:latin typeface="HGPｺﾞｼｯｸE" pitchFamily="50" charset="-128"/>
                  <a:ea typeface="HGPｺﾞｼｯｸE" pitchFamily="50" charset="-128"/>
                </a:rPr>
                <a:t>特定物体認識</a:t>
              </a:r>
              <a:endParaRPr kumimoji="1" lang="ja-JP" altLang="en-US" sz="3600" dirty="0">
                <a:ln w="3175">
                  <a:solidFill>
                    <a:schemeClr val="tx1"/>
                  </a:solidFill>
                </a:ln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26285" t="8789" r="24065" b="1122"/>
          <a:stretch>
            <a:fillRect/>
          </a:stretch>
        </p:blipFill>
        <p:spPr bwMode="auto">
          <a:xfrm>
            <a:off x="4929190" y="1643050"/>
            <a:ext cx="2863345" cy="414342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正方形/長方形 18"/>
          <p:cNvSpPr/>
          <p:nvPr/>
        </p:nvSpPr>
        <p:spPr>
          <a:xfrm>
            <a:off x="7000892" y="2928934"/>
            <a:ext cx="428628" cy="78581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直線コネクタ 91"/>
          <p:cNvCxnSpPr/>
          <p:nvPr/>
        </p:nvCxnSpPr>
        <p:spPr>
          <a:xfrm flipV="1">
            <a:off x="1928794" y="2928934"/>
            <a:ext cx="5072098" cy="14287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2000232" y="3714752"/>
            <a:ext cx="5000660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850" name="Freeform 10"/>
          <p:cNvSpPr>
            <a:spLocks/>
          </p:cNvSpPr>
          <p:nvPr/>
        </p:nvSpPr>
        <p:spPr bwMode="auto">
          <a:xfrm>
            <a:off x="919163" y="4076700"/>
            <a:ext cx="572266" cy="528092"/>
          </a:xfrm>
          <a:custGeom>
            <a:avLst/>
            <a:gdLst/>
            <a:ahLst/>
            <a:cxnLst>
              <a:cxn ang="0">
                <a:pos x="419" y="249"/>
              </a:cxn>
              <a:cxn ang="0">
                <a:pos x="396" y="169"/>
              </a:cxn>
              <a:cxn ang="0">
                <a:pos x="356" y="96"/>
              </a:cxn>
              <a:cxn ang="0">
                <a:pos x="312" y="49"/>
              </a:cxn>
              <a:cxn ang="0">
                <a:pos x="252" y="12"/>
              </a:cxn>
              <a:cxn ang="0">
                <a:pos x="204" y="0"/>
              </a:cxn>
              <a:cxn ang="0">
                <a:pos x="144" y="0"/>
              </a:cxn>
              <a:cxn ang="0">
                <a:pos x="84" y="20"/>
              </a:cxn>
              <a:cxn ang="0">
                <a:pos x="35" y="57"/>
              </a:cxn>
              <a:cxn ang="0">
                <a:pos x="11" y="121"/>
              </a:cxn>
              <a:cxn ang="0">
                <a:pos x="0" y="213"/>
              </a:cxn>
              <a:cxn ang="0">
                <a:pos x="24" y="337"/>
              </a:cxn>
              <a:cxn ang="0">
                <a:pos x="60" y="429"/>
              </a:cxn>
              <a:cxn ang="0">
                <a:pos x="107" y="490"/>
              </a:cxn>
              <a:cxn ang="0">
                <a:pos x="156" y="529"/>
              </a:cxn>
              <a:cxn ang="0">
                <a:pos x="224" y="561"/>
              </a:cxn>
              <a:cxn ang="0">
                <a:pos x="296" y="577"/>
              </a:cxn>
              <a:cxn ang="0">
                <a:pos x="361" y="566"/>
              </a:cxn>
              <a:cxn ang="0">
                <a:pos x="416" y="542"/>
              </a:cxn>
              <a:cxn ang="0">
                <a:pos x="452" y="465"/>
              </a:cxn>
              <a:cxn ang="0">
                <a:pos x="456" y="394"/>
              </a:cxn>
              <a:cxn ang="0">
                <a:pos x="452" y="334"/>
              </a:cxn>
              <a:cxn ang="0">
                <a:pos x="443" y="309"/>
              </a:cxn>
              <a:cxn ang="0">
                <a:pos x="548" y="334"/>
              </a:cxn>
              <a:cxn ang="0">
                <a:pos x="613" y="337"/>
              </a:cxn>
              <a:cxn ang="0">
                <a:pos x="624" y="296"/>
              </a:cxn>
              <a:cxn ang="0">
                <a:pos x="608" y="252"/>
              </a:cxn>
              <a:cxn ang="0">
                <a:pos x="548" y="260"/>
              </a:cxn>
              <a:cxn ang="0">
                <a:pos x="456" y="265"/>
              </a:cxn>
              <a:cxn ang="0">
                <a:pos x="419" y="249"/>
              </a:cxn>
            </a:cxnLst>
            <a:rect l="0" t="0" r="r" b="b"/>
            <a:pathLst>
              <a:path w="624" h="577">
                <a:moveTo>
                  <a:pt x="419" y="249"/>
                </a:moveTo>
                <a:lnTo>
                  <a:pt x="396" y="169"/>
                </a:lnTo>
                <a:lnTo>
                  <a:pt x="356" y="96"/>
                </a:lnTo>
                <a:lnTo>
                  <a:pt x="312" y="49"/>
                </a:lnTo>
                <a:lnTo>
                  <a:pt x="252" y="12"/>
                </a:lnTo>
                <a:lnTo>
                  <a:pt x="204" y="0"/>
                </a:lnTo>
                <a:lnTo>
                  <a:pt x="144" y="0"/>
                </a:lnTo>
                <a:lnTo>
                  <a:pt x="84" y="20"/>
                </a:lnTo>
                <a:lnTo>
                  <a:pt x="35" y="57"/>
                </a:lnTo>
                <a:lnTo>
                  <a:pt x="11" y="121"/>
                </a:lnTo>
                <a:lnTo>
                  <a:pt x="0" y="213"/>
                </a:lnTo>
                <a:lnTo>
                  <a:pt x="24" y="337"/>
                </a:lnTo>
                <a:lnTo>
                  <a:pt x="60" y="429"/>
                </a:lnTo>
                <a:lnTo>
                  <a:pt x="107" y="490"/>
                </a:lnTo>
                <a:lnTo>
                  <a:pt x="156" y="529"/>
                </a:lnTo>
                <a:lnTo>
                  <a:pt x="224" y="561"/>
                </a:lnTo>
                <a:lnTo>
                  <a:pt x="296" y="577"/>
                </a:lnTo>
                <a:lnTo>
                  <a:pt x="361" y="566"/>
                </a:lnTo>
                <a:lnTo>
                  <a:pt x="416" y="542"/>
                </a:lnTo>
                <a:lnTo>
                  <a:pt x="452" y="465"/>
                </a:lnTo>
                <a:lnTo>
                  <a:pt x="456" y="394"/>
                </a:lnTo>
                <a:lnTo>
                  <a:pt x="452" y="334"/>
                </a:lnTo>
                <a:lnTo>
                  <a:pt x="443" y="309"/>
                </a:lnTo>
                <a:lnTo>
                  <a:pt x="548" y="334"/>
                </a:lnTo>
                <a:lnTo>
                  <a:pt x="613" y="337"/>
                </a:lnTo>
                <a:lnTo>
                  <a:pt x="624" y="296"/>
                </a:lnTo>
                <a:lnTo>
                  <a:pt x="608" y="252"/>
                </a:lnTo>
                <a:lnTo>
                  <a:pt x="548" y="260"/>
                </a:lnTo>
                <a:lnTo>
                  <a:pt x="456" y="265"/>
                </a:lnTo>
                <a:lnTo>
                  <a:pt x="419" y="2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1851" name="Freeform 11"/>
          <p:cNvSpPr>
            <a:spLocks/>
          </p:cNvSpPr>
          <p:nvPr/>
        </p:nvSpPr>
        <p:spPr bwMode="auto">
          <a:xfrm>
            <a:off x="1122758" y="4689140"/>
            <a:ext cx="465883" cy="834312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189" y="0"/>
              </a:cxn>
              <a:cxn ang="0">
                <a:pos x="243" y="0"/>
              </a:cxn>
              <a:cxn ang="0">
                <a:pos x="311" y="24"/>
              </a:cxn>
              <a:cxn ang="0">
                <a:pos x="347" y="60"/>
              </a:cxn>
              <a:cxn ang="0">
                <a:pos x="395" y="115"/>
              </a:cxn>
              <a:cxn ang="0">
                <a:pos x="431" y="179"/>
              </a:cxn>
              <a:cxn ang="0">
                <a:pos x="459" y="267"/>
              </a:cxn>
              <a:cxn ang="0">
                <a:pos x="491" y="361"/>
              </a:cxn>
              <a:cxn ang="0">
                <a:pos x="508" y="484"/>
              </a:cxn>
              <a:cxn ang="0">
                <a:pos x="508" y="603"/>
              </a:cxn>
              <a:cxn ang="0">
                <a:pos x="496" y="718"/>
              </a:cxn>
              <a:cxn ang="0">
                <a:pos x="459" y="813"/>
              </a:cxn>
              <a:cxn ang="0">
                <a:pos x="420" y="862"/>
              </a:cxn>
              <a:cxn ang="0">
                <a:pos x="363" y="901"/>
              </a:cxn>
              <a:cxn ang="0">
                <a:pos x="298" y="909"/>
              </a:cxn>
              <a:cxn ang="0">
                <a:pos x="226" y="897"/>
              </a:cxn>
              <a:cxn ang="0">
                <a:pos x="158" y="873"/>
              </a:cxn>
              <a:cxn ang="0">
                <a:pos x="117" y="837"/>
              </a:cxn>
              <a:cxn ang="0">
                <a:pos x="93" y="766"/>
              </a:cxn>
              <a:cxn ang="0">
                <a:pos x="74" y="718"/>
              </a:cxn>
              <a:cxn ang="0">
                <a:pos x="82" y="658"/>
              </a:cxn>
              <a:cxn ang="0">
                <a:pos x="93" y="587"/>
              </a:cxn>
              <a:cxn ang="0">
                <a:pos x="109" y="515"/>
              </a:cxn>
              <a:cxn ang="0">
                <a:pos x="121" y="457"/>
              </a:cxn>
              <a:cxn ang="0">
                <a:pos x="104" y="401"/>
              </a:cxn>
              <a:cxn ang="0">
                <a:pos x="74" y="341"/>
              </a:cxn>
              <a:cxn ang="0">
                <a:pos x="33" y="281"/>
              </a:cxn>
              <a:cxn ang="0">
                <a:pos x="0" y="198"/>
              </a:cxn>
              <a:cxn ang="0">
                <a:pos x="0" y="102"/>
              </a:cxn>
              <a:cxn ang="0">
                <a:pos x="33" y="47"/>
              </a:cxn>
              <a:cxn ang="0">
                <a:pos x="74" y="8"/>
              </a:cxn>
              <a:cxn ang="0">
                <a:pos x="117" y="0"/>
              </a:cxn>
            </a:cxnLst>
            <a:rect l="0" t="0" r="r" b="b"/>
            <a:pathLst>
              <a:path w="508" h="909">
                <a:moveTo>
                  <a:pt x="117" y="0"/>
                </a:moveTo>
                <a:lnTo>
                  <a:pt x="189" y="0"/>
                </a:lnTo>
                <a:lnTo>
                  <a:pt x="243" y="0"/>
                </a:lnTo>
                <a:lnTo>
                  <a:pt x="311" y="24"/>
                </a:lnTo>
                <a:lnTo>
                  <a:pt x="347" y="60"/>
                </a:lnTo>
                <a:lnTo>
                  <a:pt x="395" y="115"/>
                </a:lnTo>
                <a:lnTo>
                  <a:pt x="431" y="179"/>
                </a:lnTo>
                <a:lnTo>
                  <a:pt x="459" y="267"/>
                </a:lnTo>
                <a:lnTo>
                  <a:pt x="491" y="361"/>
                </a:lnTo>
                <a:lnTo>
                  <a:pt x="508" y="484"/>
                </a:lnTo>
                <a:lnTo>
                  <a:pt x="508" y="603"/>
                </a:lnTo>
                <a:lnTo>
                  <a:pt x="496" y="718"/>
                </a:lnTo>
                <a:lnTo>
                  <a:pt x="459" y="813"/>
                </a:lnTo>
                <a:lnTo>
                  <a:pt x="420" y="862"/>
                </a:lnTo>
                <a:lnTo>
                  <a:pt x="363" y="901"/>
                </a:lnTo>
                <a:lnTo>
                  <a:pt x="298" y="909"/>
                </a:lnTo>
                <a:lnTo>
                  <a:pt x="226" y="897"/>
                </a:lnTo>
                <a:lnTo>
                  <a:pt x="158" y="873"/>
                </a:lnTo>
                <a:lnTo>
                  <a:pt x="117" y="837"/>
                </a:lnTo>
                <a:lnTo>
                  <a:pt x="93" y="766"/>
                </a:lnTo>
                <a:lnTo>
                  <a:pt x="74" y="718"/>
                </a:lnTo>
                <a:lnTo>
                  <a:pt x="82" y="658"/>
                </a:lnTo>
                <a:lnTo>
                  <a:pt x="93" y="587"/>
                </a:lnTo>
                <a:lnTo>
                  <a:pt x="109" y="515"/>
                </a:lnTo>
                <a:lnTo>
                  <a:pt x="121" y="457"/>
                </a:lnTo>
                <a:lnTo>
                  <a:pt x="104" y="401"/>
                </a:lnTo>
                <a:lnTo>
                  <a:pt x="74" y="341"/>
                </a:lnTo>
                <a:lnTo>
                  <a:pt x="33" y="281"/>
                </a:lnTo>
                <a:lnTo>
                  <a:pt x="0" y="198"/>
                </a:lnTo>
                <a:lnTo>
                  <a:pt x="0" y="102"/>
                </a:lnTo>
                <a:lnTo>
                  <a:pt x="33" y="47"/>
                </a:lnTo>
                <a:lnTo>
                  <a:pt x="74" y="8"/>
                </a:lnTo>
                <a:lnTo>
                  <a:pt x="11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1852" name="Freeform 12"/>
          <p:cNvSpPr>
            <a:spLocks/>
          </p:cNvSpPr>
          <p:nvPr/>
        </p:nvSpPr>
        <p:spPr bwMode="auto">
          <a:xfrm>
            <a:off x="1208965" y="4641465"/>
            <a:ext cx="713498" cy="638111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47" y="107"/>
              </a:cxn>
              <a:cxn ang="0">
                <a:pos x="115" y="132"/>
              </a:cxn>
              <a:cxn ang="0">
                <a:pos x="200" y="208"/>
              </a:cxn>
              <a:cxn ang="0">
                <a:pos x="271" y="354"/>
              </a:cxn>
              <a:cxn ang="0">
                <a:pos x="359" y="466"/>
              </a:cxn>
              <a:cxn ang="0">
                <a:pos x="417" y="535"/>
              </a:cxn>
              <a:cxn ang="0">
                <a:pos x="522" y="571"/>
              </a:cxn>
              <a:cxn ang="0">
                <a:pos x="562" y="571"/>
              </a:cxn>
              <a:cxn ang="0">
                <a:pos x="574" y="475"/>
              </a:cxn>
              <a:cxn ang="0">
                <a:pos x="570" y="283"/>
              </a:cxn>
              <a:cxn ang="0">
                <a:pos x="549" y="167"/>
              </a:cxn>
              <a:cxn ang="0">
                <a:pos x="538" y="60"/>
              </a:cxn>
              <a:cxn ang="0">
                <a:pos x="562" y="0"/>
              </a:cxn>
              <a:cxn ang="0">
                <a:pos x="629" y="0"/>
              </a:cxn>
              <a:cxn ang="0">
                <a:pos x="642" y="71"/>
              </a:cxn>
              <a:cxn ang="0">
                <a:pos x="598" y="143"/>
              </a:cxn>
              <a:cxn ang="0">
                <a:pos x="629" y="192"/>
              </a:cxn>
              <a:cxn ang="0">
                <a:pos x="689" y="195"/>
              </a:cxn>
              <a:cxn ang="0">
                <a:pos x="736" y="208"/>
              </a:cxn>
              <a:cxn ang="0">
                <a:pos x="761" y="239"/>
              </a:cxn>
              <a:cxn ang="0">
                <a:pos x="777" y="310"/>
              </a:cxn>
              <a:cxn ang="0">
                <a:pos x="736" y="335"/>
              </a:cxn>
              <a:cxn ang="0">
                <a:pos x="700" y="332"/>
              </a:cxn>
              <a:cxn ang="0">
                <a:pos x="678" y="288"/>
              </a:cxn>
              <a:cxn ang="0">
                <a:pos x="621" y="288"/>
              </a:cxn>
              <a:cxn ang="0">
                <a:pos x="617" y="332"/>
              </a:cxn>
              <a:cxn ang="0">
                <a:pos x="645" y="502"/>
              </a:cxn>
              <a:cxn ang="0">
                <a:pos x="642" y="618"/>
              </a:cxn>
              <a:cxn ang="0">
                <a:pos x="606" y="694"/>
              </a:cxn>
              <a:cxn ang="0">
                <a:pos x="522" y="694"/>
              </a:cxn>
              <a:cxn ang="0">
                <a:pos x="382" y="631"/>
              </a:cxn>
              <a:cxn ang="0">
                <a:pos x="263" y="546"/>
              </a:cxn>
              <a:cxn ang="0">
                <a:pos x="164" y="450"/>
              </a:cxn>
              <a:cxn ang="0">
                <a:pos x="83" y="354"/>
              </a:cxn>
              <a:cxn ang="0">
                <a:pos x="11" y="263"/>
              </a:cxn>
              <a:cxn ang="0">
                <a:pos x="0" y="167"/>
              </a:cxn>
            </a:cxnLst>
            <a:rect l="0" t="0" r="r" b="b"/>
            <a:pathLst>
              <a:path w="777" h="694">
                <a:moveTo>
                  <a:pt x="0" y="167"/>
                </a:moveTo>
                <a:lnTo>
                  <a:pt x="47" y="107"/>
                </a:lnTo>
                <a:lnTo>
                  <a:pt x="115" y="132"/>
                </a:lnTo>
                <a:lnTo>
                  <a:pt x="200" y="208"/>
                </a:lnTo>
                <a:lnTo>
                  <a:pt x="271" y="354"/>
                </a:lnTo>
                <a:lnTo>
                  <a:pt x="359" y="466"/>
                </a:lnTo>
                <a:lnTo>
                  <a:pt x="417" y="535"/>
                </a:lnTo>
                <a:lnTo>
                  <a:pt x="522" y="571"/>
                </a:lnTo>
                <a:lnTo>
                  <a:pt x="562" y="571"/>
                </a:lnTo>
                <a:lnTo>
                  <a:pt x="574" y="475"/>
                </a:lnTo>
                <a:lnTo>
                  <a:pt x="570" y="283"/>
                </a:lnTo>
                <a:lnTo>
                  <a:pt x="549" y="167"/>
                </a:lnTo>
                <a:lnTo>
                  <a:pt x="538" y="60"/>
                </a:lnTo>
                <a:lnTo>
                  <a:pt x="562" y="0"/>
                </a:lnTo>
                <a:lnTo>
                  <a:pt x="629" y="0"/>
                </a:lnTo>
                <a:lnTo>
                  <a:pt x="642" y="71"/>
                </a:lnTo>
                <a:lnTo>
                  <a:pt x="598" y="143"/>
                </a:lnTo>
                <a:lnTo>
                  <a:pt x="629" y="192"/>
                </a:lnTo>
                <a:lnTo>
                  <a:pt x="689" y="195"/>
                </a:lnTo>
                <a:lnTo>
                  <a:pt x="736" y="208"/>
                </a:lnTo>
                <a:lnTo>
                  <a:pt x="761" y="239"/>
                </a:lnTo>
                <a:lnTo>
                  <a:pt x="777" y="310"/>
                </a:lnTo>
                <a:lnTo>
                  <a:pt x="736" y="335"/>
                </a:lnTo>
                <a:lnTo>
                  <a:pt x="700" y="332"/>
                </a:lnTo>
                <a:lnTo>
                  <a:pt x="678" y="288"/>
                </a:lnTo>
                <a:lnTo>
                  <a:pt x="621" y="288"/>
                </a:lnTo>
                <a:lnTo>
                  <a:pt x="617" y="332"/>
                </a:lnTo>
                <a:lnTo>
                  <a:pt x="645" y="502"/>
                </a:lnTo>
                <a:lnTo>
                  <a:pt x="642" y="618"/>
                </a:lnTo>
                <a:lnTo>
                  <a:pt x="606" y="694"/>
                </a:lnTo>
                <a:lnTo>
                  <a:pt x="522" y="694"/>
                </a:lnTo>
                <a:lnTo>
                  <a:pt x="382" y="631"/>
                </a:lnTo>
                <a:lnTo>
                  <a:pt x="263" y="546"/>
                </a:lnTo>
                <a:lnTo>
                  <a:pt x="164" y="450"/>
                </a:lnTo>
                <a:lnTo>
                  <a:pt x="83" y="354"/>
                </a:lnTo>
                <a:lnTo>
                  <a:pt x="11" y="263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1853" name="Freeform 13"/>
          <p:cNvSpPr>
            <a:spLocks/>
          </p:cNvSpPr>
          <p:nvPr/>
        </p:nvSpPr>
        <p:spPr bwMode="auto">
          <a:xfrm>
            <a:off x="1390549" y="5351088"/>
            <a:ext cx="495230" cy="1048849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56" y="60"/>
              </a:cxn>
              <a:cxn ang="0">
                <a:pos x="205" y="155"/>
              </a:cxn>
              <a:cxn ang="0">
                <a:pos x="241" y="262"/>
              </a:cxn>
              <a:cxn ang="0">
                <a:pos x="269" y="419"/>
              </a:cxn>
              <a:cxn ang="0">
                <a:pos x="269" y="535"/>
              </a:cxn>
              <a:cxn ang="0">
                <a:pos x="244" y="689"/>
              </a:cxn>
              <a:cxn ang="0">
                <a:pos x="197" y="819"/>
              </a:cxn>
              <a:cxn ang="0">
                <a:pos x="197" y="938"/>
              </a:cxn>
              <a:cxn ang="0">
                <a:pos x="217" y="998"/>
              </a:cxn>
              <a:cxn ang="0">
                <a:pos x="252" y="998"/>
              </a:cxn>
              <a:cxn ang="0">
                <a:pos x="326" y="990"/>
              </a:cxn>
              <a:cxn ang="0">
                <a:pos x="421" y="1010"/>
              </a:cxn>
              <a:cxn ang="0">
                <a:pos x="506" y="1050"/>
              </a:cxn>
              <a:cxn ang="0">
                <a:pos x="534" y="1070"/>
              </a:cxn>
              <a:cxn ang="0">
                <a:pos x="542" y="1105"/>
              </a:cxn>
              <a:cxn ang="0">
                <a:pos x="473" y="1141"/>
              </a:cxn>
              <a:cxn ang="0">
                <a:pos x="421" y="1144"/>
              </a:cxn>
              <a:cxn ang="0">
                <a:pos x="378" y="1120"/>
              </a:cxn>
              <a:cxn ang="0">
                <a:pos x="304" y="1073"/>
              </a:cxn>
              <a:cxn ang="0">
                <a:pos x="221" y="1070"/>
              </a:cxn>
              <a:cxn ang="0">
                <a:pos x="156" y="1109"/>
              </a:cxn>
              <a:cxn ang="0">
                <a:pos x="113" y="1097"/>
              </a:cxn>
              <a:cxn ang="0">
                <a:pos x="96" y="1050"/>
              </a:cxn>
              <a:cxn ang="0">
                <a:pos x="121" y="974"/>
              </a:cxn>
              <a:cxn ang="0">
                <a:pos x="132" y="844"/>
              </a:cxn>
              <a:cxn ang="0">
                <a:pos x="145" y="712"/>
              </a:cxn>
              <a:cxn ang="0">
                <a:pos x="161" y="524"/>
              </a:cxn>
              <a:cxn ang="0">
                <a:pos x="156" y="428"/>
              </a:cxn>
              <a:cxn ang="0">
                <a:pos x="121" y="312"/>
              </a:cxn>
              <a:cxn ang="0">
                <a:pos x="72" y="229"/>
              </a:cxn>
              <a:cxn ang="0">
                <a:pos x="28" y="146"/>
              </a:cxn>
              <a:cxn ang="0">
                <a:pos x="0" y="63"/>
              </a:cxn>
              <a:cxn ang="0">
                <a:pos x="17" y="3"/>
              </a:cxn>
              <a:cxn ang="0">
                <a:pos x="61" y="0"/>
              </a:cxn>
            </a:cxnLst>
            <a:rect l="0" t="0" r="r" b="b"/>
            <a:pathLst>
              <a:path w="542" h="1144">
                <a:moveTo>
                  <a:pt x="61" y="0"/>
                </a:moveTo>
                <a:lnTo>
                  <a:pt x="156" y="60"/>
                </a:lnTo>
                <a:lnTo>
                  <a:pt x="205" y="155"/>
                </a:lnTo>
                <a:lnTo>
                  <a:pt x="241" y="262"/>
                </a:lnTo>
                <a:lnTo>
                  <a:pt x="269" y="419"/>
                </a:lnTo>
                <a:lnTo>
                  <a:pt x="269" y="535"/>
                </a:lnTo>
                <a:lnTo>
                  <a:pt x="244" y="689"/>
                </a:lnTo>
                <a:lnTo>
                  <a:pt x="197" y="819"/>
                </a:lnTo>
                <a:lnTo>
                  <a:pt x="197" y="938"/>
                </a:lnTo>
                <a:lnTo>
                  <a:pt x="217" y="998"/>
                </a:lnTo>
                <a:lnTo>
                  <a:pt x="252" y="998"/>
                </a:lnTo>
                <a:lnTo>
                  <a:pt x="326" y="990"/>
                </a:lnTo>
                <a:lnTo>
                  <a:pt x="421" y="1010"/>
                </a:lnTo>
                <a:lnTo>
                  <a:pt x="506" y="1050"/>
                </a:lnTo>
                <a:lnTo>
                  <a:pt x="534" y="1070"/>
                </a:lnTo>
                <a:lnTo>
                  <a:pt x="542" y="1105"/>
                </a:lnTo>
                <a:lnTo>
                  <a:pt x="473" y="1141"/>
                </a:lnTo>
                <a:lnTo>
                  <a:pt x="421" y="1144"/>
                </a:lnTo>
                <a:lnTo>
                  <a:pt x="378" y="1120"/>
                </a:lnTo>
                <a:lnTo>
                  <a:pt x="304" y="1073"/>
                </a:lnTo>
                <a:lnTo>
                  <a:pt x="221" y="1070"/>
                </a:lnTo>
                <a:lnTo>
                  <a:pt x="156" y="1109"/>
                </a:lnTo>
                <a:lnTo>
                  <a:pt x="113" y="1097"/>
                </a:lnTo>
                <a:lnTo>
                  <a:pt x="96" y="1050"/>
                </a:lnTo>
                <a:lnTo>
                  <a:pt x="121" y="974"/>
                </a:lnTo>
                <a:lnTo>
                  <a:pt x="132" y="844"/>
                </a:lnTo>
                <a:lnTo>
                  <a:pt x="145" y="712"/>
                </a:lnTo>
                <a:lnTo>
                  <a:pt x="161" y="524"/>
                </a:lnTo>
                <a:lnTo>
                  <a:pt x="156" y="428"/>
                </a:lnTo>
                <a:lnTo>
                  <a:pt x="121" y="312"/>
                </a:lnTo>
                <a:lnTo>
                  <a:pt x="72" y="229"/>
                </a:lnTo>
                <a:lnTo>
                  <a:pt x="28" y="146"/>
                </a:lnTo>
                <a:lnTo>
                  <a:pt x="0" y="63"/>
                </a:lnTo>
                <a:lnTo>
                  <a:pt x="17" y="3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1854" name="Freeform 14"/>
          <p:cNvSpPr>
            <a:spLocks/>
          </p:cNvSpPr>
          <p:nvPr/>
        </p:nvSpPr>
        <p:spPr bwMode="auto">
          <a:xfrm rot="1012008">
            <a:off x="878811" y="5305247"/>
            <a:ext cx="304475" cy="1182705"/>
          </a:xfrm>
          <a:custGeom>
            <a:avLst/>
            <a:gdLst/>
            <a:ahLst/>
            <a:cxnLst>
              <a:cxn ang="0">
                <a:pos x="106" y="293"/>
              </a:cxn>
              <a:cxn ang="0">
                <a:pos x="146" y="94"/>
              </a:cxn>
              <a:cxn ang="0">
                <a:pos x="232" y="0"/>
              </a:cxn>
              <a:cxn ang="0">
                <a:pos x="330" y="36"/>
              </a:cxn>
              <a:cxn ang="0">
                <a:pos x="325" y="143"/>
              </a:cxn>
              <a:cxn ang="0">
                <a:pos x="265" y="249"/>
              </a:cxn>
              <a:cxn ang="0">
                <a:pos x="208" y="400"/>
              </a:cxn>
              <a:cxn ang="0">
                <a:pos x="179" y="530"/>
              </a:cxn>
              <a:cxn ang="0">
                <a:pos x="159" y="629"/>
              </a:cxn>
              <a:cxn ang="0">
                <a:pos x="159" y="743"/>
              </a:cxn>
              <a:cxn ang="0">
                <a:pos x="171" y="853"/>
              </a:cxn>
              <a:cxn ang="0">
                <a:pos x="203" y="969"/>
              </a:cxn>
              <a:cxn ang="0">
                <a:pos x="232" y="1044"/>
              </a:cxn>
              <a:cxn ang="0">
                <a:pos x="244" y="1091"/>
              </a:cxn>
              <a:cxn ang="0">
                <a:pos x="244" y="1135"/>
              </a:cxn>
              <a:cxn ang="0">
                <a:pos x="203" y="1159"/>
              </a:cxn>
              <a:cxn ang="0">
                <a:pos x="143" y="1198"/>
              </a:cxn>
              <a:cxn ang="0">
                <a:pos x="106" y="1278"/>
              </a:cxn>
              <a:cxn ang="0">
                <a:pos x="70" y="1289"/>
              </a:cxn>
              <a:cxn ang="0">
                <a:pos x="24" y="1278"/>
              </a:cxn>
              <a:cxn ang="0">
                <a:pos x="0" y="1217"/>
              </a:cxn>
              <a:cxn ang="0">
                <a:pos x="24" y="1174"/>
              </a:cxn>
              <a:cxn ang="0">
                <a:pos x="81" y="1146"/>
              </a:cxn>
              <a:cxn ang="0">
                <a:pos x="130" y="1112"/>
              </a:cxn>
              <a:cxn ang="0">
                <a:pos x="154" y="1040"/>
              </a:cxn>
              <a:cxn ang="0">
                <a:pos x="146" y="961"/>
              </a:cxn>
              <a:cxn ang="0">
                <a:pos x="119" y="853"/>
              </a:cxn>
              <a:cxn ang="0">
                <a:pos x="94" y="748"/>
              </a:cxn>
              <a:cxn ang="0">
                <a:pos x="81" y="624"/>
              </a:cxn>
              <a:cxn ang="0">
                <a:pos x="73" y="519"/>
              </a:cxn>
              <a:cxn ang="0">
                <a:pos x="86" y="427"/>
              </a:cxn>
              <a:cxn ang="0">
                <a:pos x="86" y="351"/>
              </a:cxn>
              <a:cxn ang="0">
                <a:pos x="106" y="293"/>
              </a:cxn>
            </a:cxnLst>
            <a:rect l="0" t="0" r="r" b="b"/>
            <a:pathLst>
              <a:path w="330" h="1289">
                <a:moveTo>
                  <a:pt x="106" y="293"/>
                </a:moveTo>
                <a:lnTo>
                  <a:pt x="146" y="94"/>
                </a:lnTo>
                <a:lnTo>
                  <a:pt x="232" y="0"/>
                </a:lnTo>
                <a:lnTo>
                  <a:pt x="330" y="36"/>
                </a:lnTo>
                <a:lnTo>
                  <a:pt x="325" y="143"/>
                </a:lnTo>
                <a:lnTo>
                  <a:pt x="265" y="249"/>
                </a:lnTo>
                <a:lnTo>
                  <a:pt x="208" y="400"/>
                </a:lnTo>
                <a:lnTo>
                  <a:pt x="179" y="530"/>
                </a:lnTo>
                <a:lnTo>
                  <a:pt x="159" y="629"/>
                </a:lnTo>
                <a:lnTo>
                  <a:pt x="159" y="743"/>
                </a:lnTo>
                <a:lnTo>
                  <a:pt x="171" y="853"/>
                </a:lnTo>
                <a:lnTo>
                  <a:pt x="203" y="969"/>
                </a:lnTo>
                <a:lnTo>
                  <a:pt x="232" y="1044"/>
                </a:lnTo>
                <a:lnTo>
                  <a:pt x="244" y="1091"/>
                </a:lnTo>
                <a:lnTo>
                  <a:pt x="244" y="1135"/>
                </a:lnTo>
                <a:lnTo>
                  <a:pt x="203" y="1159"/>
                </a:lnTo>
                <a:lnTo>
                  <a:pt x="143" y="1198"/>
                </a:lnTo>
                <a:lnTo>
                  <a:pt x="106" y="1278"/>
                </a:lnTo>
                <a:lnTo>
                  <a:pt x="70" y="1289"/>
                </a:lnTo>
                <a:lnTo>
                  <a:pt x="24" y="1278"/>
                </a:lnTo>
                <a:lnTo>
                  <a:pt x="0" y="1217"/>
                </a:lnTo>
                <a:lnTo>
                  <a:pt x="24" y="1174"/>
                </a:lnTo>
                <a:lnTo>
                  <a:pt x="81" y="1146"/>
                </a:lnTo>
                <a:lnTo>
                  <a:pt x="130" y="1112"/>
                </a:lnTo>
                <a:lnTo>
                  <a:pt x="154" y="1040"/>
                </a:lnTo>
                <a:lnTo>
                  <a:pt x="146" y="961"/>
                </a:lnTo>
                <a:lnTo>
                  <a:pt x="119" y="853"/>
                </a:lnTo>
                <a:lnTo>
                  <a:pt x="94" y="748"/>
                </a:lnTo>
                <a:lnTo>
                  <a:pt x="81" y="624"/>
                </a:lnTo>
                <a:lnTo>
                  <a:pt x="73" y="519"/>
                </a:lnTo>
                <a:lnTo>
                  <a:pt x="86" y="427"/>
                </a:lnTo>
                <a:lnTo>
                  <a:pt x="86" y="351"/>
                </a:lnTo>
                <a:lnTo>
                  <a:pt x="106" y="2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1848" name="Freeform 8"/>
          <p:cNvSpPr>
            <a:spLocks/>
          </p:cNvSpPr>
          <p:nvPr/>
        </p:nvSpPr>
        <p:spPr bwMode="auto">
          <a:xfrm rot="7628834" flipH="1" flipV="1">
            <a:off x="694532" y="4179094"/>
            <a:ext cx="571500" cy="782637"/>
          </a:xfrm>
          <a:custGeom>
            <a:avLst/>
            <a:gdLst/>
            <a:ahLst/>
            <a:cxnLst>
              <a:cxn ang="0">
                <a:pos x="0" y="703"/>
              </a:cxn>
              <a:cxn ang="0">
                <a:pos x="24" y="637"/>
              </a:cxn>
              <a:cxn ang="0">
                <a:pos x="102" y="632"/>
              </a:cxn>
              <a:cxn ang="0">
                <a:pos x="198" y="612"/>
              </a:cxn>
              <a:cxn ang="0">
                <a:pos x="286" y="585"/>
              </a:cxn>
              <a:cxn ang="0">
                <a:pos x="377" y="538"/>
              </a:cxn>
              <a:cxn ang="0">
                <a:pos x="429" y="481"/>
              </a:cxn>
              <a:cxn ang="0">
                <a:pos x="543" y="406"/>
              </a:cxn>
              <a:cxn ang="0">
                <a:pos x="663" y="299"/>
              </a:cxn>
              <a:cxn ang="0">
                <a:pos x="735" y="170"/>
              </a:cxn>
              <a:cxn ang="0">
                <a:pos x="785" y="112"/>
              </a:cxn>
              <a:cxn ang="0">
                <a:pos x="840" y="39"/>
              </a:cxn>
              <a:cxn ang="0">
                <a:pos x="928" y="16"/>
              </a:cxn>
              <a:cxn ang="0">
                <a:pos x="1019" y="0"/>
              </a:cxn>
              <a:cxn ang="0">
                <a:pos x="1071" y="27"/>
              </a:cxn>
              <a:cxn ang="0">
                <a:pos x="1068" y="76"/>
              </a:cxn>
              <a:cxn ang="0">
                <a:pos x="1032" y="170"/>
              </a:cxn>
              <a:cxn ang="0">
                <a:pos x="940" y="178"/>
              </a:cxn>
              <a:cxn ang="0">
                <a:pos x="892" y="143"/>
              </a:cxn>
              <a:cxn ang="0">
                <a:pos x="857" y="147"/>
              </a:cxn>
              <a:cxn ang="0">
                <a:pos x="798" y="230"/>
              </a:cxn>
              <a:cxn ang="0">
                <a:pos x="738" y="338"/>
              </a:cxn>
              <a:cxn ang="0">
                <a:pos x="655" y="409"/>
              </a:cxn>
              <a:cxn ang="0">
                <a:pos x="520" y="529"/>
              </a:cxn>
              <a:cxn ang="0">
                <a:pos x="424" y="661"/>
              </a:cxn>
              <a:cxn ang="0">
                <a:pos x="273" y="728"/>
              </a:cxn>
              <a:cxn ang="0">
                <a:pos x="190" y="764"/>
              </a:cxn>
              <a:cxn ang="0">
                <a:pos x="55" y="780"/>
              </a:cxn>
              <a:cxn ang="0">
                <a:pos x="0" y="703"/>
              </a:cxn>
            </a:cxnLst>
            <a:rect l="0" t="0" r="r" b="b"/>
            <a:pathLst>
              <a:path w="1071" h="780">
                <a:moveTo>
                  <a:pt x="0" y="703"/>
                </a:moveTo>
                <a:lnTo>
                  <a:pt x="24" y="637"/>
                </a:lnTo>
                <a:lnTo>
                  <a:pt x="102" y="632"/>
                </a:lnTo>
                <a:lnTo>
                  <a:pt x="198" y="612"/>
                </a:lnTo>
                <a:lnTo>
                  <a:pt x="286" y="585"/>
                </a:lnTo>
                <a:lnTo>
                  <a:pt x="377" y="538"/>
                </a:lnTo>
                <a:lnTo>
                  <a:pt x="429" y="481"/>
                </a:lnTo>
                <a:lnTo>
                  <a:pt x="543" y="406"/>
                </a:lnTo>
                <a:lnTo>
                  <a:pt x="663" y="299"/>
                </a:lnTo>
                <a:lnTo>
                  <a:pt x="735" y="170"/>
                </a:lnTo>
                <a:lnTo>
                  <a:pt x="785" y="112"/>
                </a:lnTo>
                <a:lnTo>
                  <a:pt x="840" y="39"/>
                </a:lnTo>
                <a:lnTo>
                  <a:pt x="928" y="16"/>
                </a:lnTo>
                <a:lnTo>
                  <a:pt x="1019" y="0"/>
                </a:lnTo>
                <a:lnTo>
                  <a:pt x="1071" y="27"/>
                </a:lnTo>
                <a:lnTo>
                  <a:pt x="1068" y="76"/>
                </a:lnTo>
                <a:lnTo>
                  <a:pt x="1032" y="170"/>
                </a:lnTo>
                <a:lnTo>
                  <a:pt x="940" y="178"/>
                </a:lnTo>
                <a:lnTo>
                  <a:pt x="892" y="143"/>
                </a:lnTo>
                <a:lnTo>
                  <a:pt x="857" y="147"/>
                </a:lnTo>
                <a:lnTo>
                  <a:pt x="798" y="230"/>
                </a:lnTo>
                <a:lnTo>
                  <a:pt x="738" y="338"/>
                </a:lnTo>
                <a:lnTo>
                  <a:pt x="655" y="409"/>
                </a:lnTo>
                <a:lnTo>
                  <a:pt x="520" y="529"/>
                </a:lnTo>
                <a:lnTo>
                  <a:pt x="424" y="661"/>
                </a:lnTo>
                <a:lnTo>
                  <a:pt x="273" y="728"/>
                </a:lnTo>
                <a:lnTo>
                  <a:pt x="190" y="764"/>
                </a:lnTo>
                <a:lnTo>
                  <a:pt x="55" y="780"/>
                </a:lnTo>
                <a:lnTo>
                  <a:pt x="0" y="7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9" grpId="0"/>
      <p:bldP spid="29186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miniBOF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BOF</a:t>
            </a:r>
            <a:r>
              <a:rPr kumimoji="1" lang="ja-JP" altLang="en-US" dirty="0" smtClean="0"/>
              <a:t>表現は大きすぎる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容量をさらに圧縮する方法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BOF</a:t>
            </a:r>
            <a:r>
              <a:rPr lang="ja-JP" altLang="en-US" dirty="0" smtClean="0"/>
              <a:t>をベクトル量子化</a:t>
            </a:r>
            <a:endParaRPr lang="en-US" altLang="ja-JP" dirty="0" smtClean="0"/>
          </a:p>
          <a:p>
            <a:r>
              <a:rPr lang="en-US" altLang="ja-JP" dirty="0" smtClean="0"/>
              <a:t>100</a:t>
            </a:r>
            <a:r>
              <a:rPr lang="ja-JP" altLang="en-US" dirty="0" smtClean="0"/>
              <a:t>万画像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640MB </a:t>
            </a:r>
          </a:p>
          <a:p>
            <a:pPr lvl="1"/>
            <a:r>
              <a:rPr lang="en-US" altLang="ja-JP" dirty="0" smtClean="0"/>
              <a:t>640B/image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43636" y="1643050"/>
            <a:ext cx="243207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 smtClean="0"/>
              <a:t>乾いた雑巾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を絞る</a:t>
            </a:r>
            <a:endParaRPr kumimoji="1" lang="ja-JP" altLang="en-US" sz="36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miniBOF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  <p:pic>
        <p:nvPicPr>
          <p:cNvPr id="5" name="Picture 2" descr="C:\Users\kise\AppData\Local\Microsoft\Windows\Temporary Internet Files\Content.IE5\IH6VND5T\MPj017866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807522" cy="121444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500166" y="2285992"/>
            <a:ext cx="1800493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局所特徴量</a:t>
            </a:r>
            <a:r>
              <a:rPr kumimoji="1" lang="ja-JP" altLang="en-US" dirty="0" smtClean="0"/>
              <a:t>抽出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＋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ベクトル</a:t>
            </a:r>
            <a:r>
              <a:rPr lang="ja-JP" altLang="en-US" dirty="0"/>
              <a:t>量子化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00430" y="148803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BOF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71868" y="1928802"/>
            <a:ext cx="461665" cy="19229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○ ○ ○ ○ ○ 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6248" y="2571744"/>
            <a:ext cx="646331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射影</a:t>
            </a:r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9256" y="150017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miniBOF</a:t>
            </a:r>
            <a:endParaRPr kumimoji="1"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14942" y="2000240"/>
            <a:ext cx="14253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○ ○ ○ 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8312" y="2345288"/>
            <a:ext cx="14253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○ ○ ○ 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4942" y="2702478"/>
            <a:ext cx="14253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○ ○ ○ 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14942" y="3416858"/>
            <a:ext cx="14253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○ ○ ○ 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5883603" y="307181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883603" y="322421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883603" y="337661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58016" y="2285992"/>
            <a:ext cx="2130713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ベクトル量子化</a:t>
            </a:r>
            <a:endParaRPr lang="en-US" altLang="ja-JP" dirty="0" smtClean="0"/>
          </a:p>
          <a:p>
            <a:pPr algn="ctr"/>
            <a:r>
              <a:rPr kumimoji="1" lang="en-US" altLang="ja-JP" dirty="0" smtClean="0"/>
              <a:t>+</a:t>
            </a:r>
          </a:p>
          <a:p>
            <a:pPr algn="ctr"/>
            <a:r>
              <a:rPr kumimoji="1" lang="en-US" altLang="ja-JP" dirty="0" smtClean="0"/>
              <a:t>Hamming Embedding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86380" y="4357694"/>
            <a:ext cx="124264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q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( ) + </a:t>
            </a:r>
            <a:r>
              <a:rPr kumimoji="1" lang="en-US" altLang="ja-JP" i="1" dirty="0" smtClean="0"/>
              <a:t>h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( 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86380" y="4786322"/>
            <a:ext cx="124264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q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( ) + </a:t>
            </a:r>
            <a:r>
              <a:rPr kumimoji="1" lang="en-US" altLang="ja-JP" i="1" dirty="0" smtClean="0"/>
              <a:t>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( 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86380" y="5214950"/>
            <a:ext cx="124264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q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( ) + </a:t>
            </a:r>
            <a:r>
              <a:rPr kumimoji="1" lang="en-US" altLang="ja-JP" i="1" dirty="0" smtClean="0"/>
              <a:t>h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( )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5883603" y="56502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883603" y="58026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883603" y="59550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86380" y="6060064"/>
            <a:ext cx="126669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/>
              <a:t>q</a:t>
            </a:r>
            <a:r>
              <a:rPr kumimoji="1" lang="en-US" altLang="ja-JP" baseline="-25000" dirty="0" err="1" smtClean="0"/>
              <a:t>m</a:t>
            </a:r>
            <a:r>
              <a:rPr kumimoji="1" lang="en-US" altLang="ja-JP" dirty="0" smtClean="0"/>
              <a:t>( ) + </a:t>
            </a:r>
            <a:r>
              <a:rPr kumimoji="1" lang="en-US" altLang="ja-JP" i="1" dirty="0" err="1" smtClean="0"/>
              <a:t>h</a:t>
            </a:r>
            <a:r>
              <a:rPr kumimoji="1" lang="en-US" altLang="ja-JP" baseline="-25000" dirty="0" err="1" smtClean="0"/>
              <a:t>m</a:t>
            </a:r>
            <a:r>
              <a:rPr kumimoji="1" lang="en-US" altLang="ja-JP" dirty="0" smtClean="0"/>
              <a:t>( 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43240" y="4000504"/>
            <a:ext cx="18421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転置インデックス</a:t>
            </a:r>
            <a:endParaRPr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71670" y="5072074"/>
            <a:ext cx="646331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統合</a:t>
            </a:r>
            <a:endParaRPr lang="en-US" altLang="ja-JP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4348" y="507207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スコア</a:t>
            </a:r>
            <a:endParaRPr kumimoji="1" lang="ja-JP" altLang="en-US" dirty="0"/>
          </a:p>
        </p:txBody>
      </p:sp>
      <p:sp>
        <p:nvSpPr>
          <p:cNvPr id="31" name="右矢印 30"/>
          <p:cNvSpPr/>
          <p:nvPr/>
        </p:nvSpPr>
        <p:spPr>
          <a:xfrm>
            <a:off x="1214414" y="2643182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>
            <a:off x="3428992" y="2643182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>
            <a:off x="4000496" y="2643182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5000628" y="207167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/>
          <p:cNvSpPr/>
          <p:nvPr/>
        </p:nvSpPr>
        <p:spPr>
          <a:xfrm>
            <a:off x="6572264" y="242886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屈折矢印 35"/>
          <p:cNvSpPr/>
          <p:nvPr/>
        </p:nvSpPr>
        <p:spPr>
          <a:xfrm rot="16200000" flipH="1">
            <a:off x="6000760" y="3929066"/>
            <a:ext cx="3071834" cy="1785950"/>
          </a:xfrm>
          <a:prstGeom prst="bentUpArrow">
            <a:avLst>
              <a:gd name="adj1" fmla="val 8148"/>
              <a:gd name="adj2" fmla="val 7393"/>
              <a:gd name="adj3" fmla="val 7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 rot="10800000">
            <a:off x="4429124" y="442913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10800000">
            <a:off x="2857488" y="4786322"/>
            <a:ext cx="714380" cy="1000132"/>
          </a:xfrm>
          <a:prstGeom prst="rightArrow">
            <a:avLst>
              <a:gd name="adj1" fmla="val 48502"/>
              <a:gd name="adj2" fmla="val 35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 rot="10800000">
            <a:off x="1714480" y="5072074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柱 39"/>
          <p:cNvSpPr/>
          <p:nvPr/>
        </p:nvSpPr>
        <p:spPr>
          <a:xfrm>
            <a:off x="3857620" y="4357694"/>
            <a:ext cx="428628" cy="3571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" name="円柱 43"/>
          <p:cNvSpPr/>
          <p:nvPr/>
        </p:nvSpPr>
        <p:spPr>
          <a:xfrm>
            <a:off x="3857620" y="4786322"/>
            <a:ext cx="428628" cy="3571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5" name="円柱 44"/>
          <p:cNvSpPr/>
          <p:nvPr/>
        </p:nvSpPr>
        <p:spPr>
          <a:xfrm>
            <a:off x="3857620" y="5214950"/>
            <a:ext cx="428628" cy="3571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6" name="円柱 45"/>
          <p:cNvSpPr/>
          <p:nvPr/>
        </p:nvSpPr>
        <p:spPr>
          <a:xfrm>
            <a:off x="3857620" y="6072206"/>
            <a:ext cx="428628" cy="3571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47" name="右矢印 46"/>
          <p:cNvSpPr/>
          <p:nvPr/>
        </p:nvSpPr>
        <p:spPr>
          <a:xfrm>
            <a:off x="5000628" y="242886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5000628" y="278605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>
            <a:off x="5000628" y="350043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>
            <a:off x="6572264" y="207167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6572264" y="278605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>
            <a:off x="6572264" y="350043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屈折矢印 52"/>
          <p:cNvSpPr/>
          <p:nvPr/>
        </p:nvSpPr>
        <p:spPr>
          <a:xfrm rot="16200000" flipH="1">
            <a:off x="6250792" y="3679034"/>
            <a:ext cx="2286017" cy="1500198"/>
          </a:xfrm>
          <a:prstGeom prst="bentUpArrow">
            <a:avLst>
              <a:gd name="adj1" fmla="val 10056"/>
              <a:gd name="adj2" fmla="val 9062"/>
              <a:gd name="adj3" fmla="val 7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屈折矢印 53"/>
          <p:cNvSpPr/>
          <p:nvPr/>
        </p:nvSpPr>
        <p:spPr>
          <a:xfrm rot="16200000" flipH="1">
            <a:off x="6393669" y="3536160"/>
            <a:ext cx="1785950" cy="1285884"/>
          </a:xfrm>
          <a:prstGeom prst="bentUpArrow">
            <a:avLst>
              <a:gd name="adj1" fmla="val 11805"/>
              <a:gd name="adj2" fmla="val 10228"/>
              <a:gd name="adj3" fmla="val 9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屈折矢印 54"/>
          <p:cNvSpPr/>
          <p:nvPr/>
        </p:nvSpPr>
        <p:spPr>
          <a:xfrm rot="16200000" flipH="1">
            <a:off x="6500826" y="3429002"/>
            <a:ext cx="1357321" cy="1071570"/>
          </a:xfrm>
          <a:prstGeom prst="bentUpArrow">
            <a:avLst>
              <a:gd name="adj1" fmla="val 13904"/>
              <a:gd name="adj2" fmla="val 13026"/>
              <a:gd name="adj3" fmla="val 9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右矢印 55"/>
          <p:cNvSpPr/>
          <p:nvPr/>
        </p:nvSpPr>
        <p:spPr>
          <a:xfrm rot="10800000">
            <a:off x="4429125" y="4857759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10800000">
            <a:off x="4429125" y="5286387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右矢印 57"/>
          <p:cNvSpPr/>
          <p:nvPr/>
        </p:nvSpPr>
        <p:spPr>
          <a:xfrm rot="10800000">
            <a:off x="4429124" y="6143643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500166" y="3429000"/>
            <a:ext cx="17828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実数ベクトル：多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928926" y="1000108"/>
            <a:ext cx="16786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実数ベクトル：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072066" y="3929066"/>
            <a:ext cx="15616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整数値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m + α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/>
      <p:bldP spid="8" grpId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処理の流れ</a:t>
            </a:r>
            <a:endParaRPr kumimoji="1" lang="ja-JP" altLang="en-US" dirty="0"/>
          </a:p>
        </p:txBody>
      </p:sp>
      <p:sp>
        <p:nvSpPr>
          <p:cNvPr id="85" name="スライド番号プレースホルダ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5000628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 rot="16200000">
            <a:off x="1248347" y="2752125"/>
            <a:ext cx="192882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特徴抽出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97050" y="2071679"/>
            <a:ext cx="807282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照合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36564" y="2071677"/>
            <a:ext cx="857256" cy="42505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検証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28596" y="1928802"/>
            <a:ext cx="100013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クエリ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画像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718844" y="2000240"/>
            <a:ext cx="92872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出力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16200000">
            <a:off x="3537935" y="2823564"/>
            <a:ext cx="1928826" cy="425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画像表現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75380" y="2928935"/>
            <a:ext cx="98224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word</a:t>
            </a:r>
          </a:p>
          <a:p>
            <a:pPr algn="ctr"/>
            <a:r>
              <a:rPr kumimoji="1" lang="ja-JP" altLang="en-US" dirty="0" err="1" smtClean="0">
                <a:solidFill>
                  <a:schemeClr val="tx1"/>
                </a:solidFill>
              </a:rPr>
              <a:t>の抽</a:t>
            </a:r>
            <a:r>
              <a:rPr kumimoji="1" lang="ja-JP" altLang="en-US" dirty="0" smtClean="0">
                <a:solidFill>
                  <a:schemeClr val="tx1"/>
                </a:solidFill>
              </a:rPr>
              <a:t>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フローチャート : 磁気ディスク 26"/>
          <p:cNvSpPr/>
          <p:nvPr/>
        </p:nvSpPr>
        <p:spPr>
          <a:xfrm>
            <a:off x="3000364" y="4643447"/>
            <a:ext cx="1357322" cy="121444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visual words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グループ化 33"/>
          <p:cNvGrpSpPr/>
          <p:nvPr/>
        </p:nvGrpSpPr>
        <p:grpSpPr>
          <a:xfrm>
            <a:off x="357158" y="3143248"/>
            <a:ext cx="1143008" cy="785818"/>
            <a:chOff x="357158" y="4143380"/>
            <a:chExt cx="1285884" cy="785818"/>
          </a:xfrm>
        </p:grpSpPr>
        <p:sp>
          <p:nvSpPr>
            <p:cNvPr id="14" name="角丸四角形 13"/>
            <p:cNvSpPr/>
            <p:nvPr/>
          </p:nvSpPr>
          <p:spPr>
            <a:xfrm>
              <a:off x="500034" y="4143380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428596" y="4214818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357158" y="4286256"/>
              <a:ext cx="1143008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DB</a:t>
              </a:r>
            </a:p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画像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直線矢印コネクタ 35"/>
          <p:cNvCxnSpPr/>
          <p:nvPr/>
        </p:nvCxnSpPr>
        <p:spPr>
          <a:xfrm>
            <a:off x="1571604" y="3500438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446720" y="3498850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857620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714876" y="3500439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696984" y="2285993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004332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1571604" y="2284404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446720" y="2285992"/>
            <a:ext cx="18395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>
            <a:off x="2982537" y="4536290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カギ線コネクタ 67"/>
          <p:cNvCxnSpPr>
            <a:endCxn id="21" idx="1"/>
          </p:cNvCxnSpPr>
          <p:nvPr/>
        </p:nvCxnSpPr>
        <p:spPr>
          <a:xfrm rot="5400000" flipH="1" flipV="1">
            <a:off x="3751356" y="4106769"/>
            <a:ext cx="857256" cy="644728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rot="5400000">
            <a:off x="5072066" y="4429133"/>
            <a:ext cx="572298" cy="7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5143504" y="3286125"/>
            <a:ext cx="857256" cy="785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索引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付け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81" name="カギ線コネクタ 80"/>
          <p:cNvCxnSpPr>
            <a:endCxn id="7" idx="2"/>
          </p:cNvCxnSpPr>
          <p:nvPr/>
        </p:nvCxnSpPr>
        <p:spPr>
          <a:xfrm rot="16200000" flipV="1">
            <a:off x="4729157" y="3368270"/>
            <a:ext cx="2289587" cy="546517"/>
          </a:xfrm>
          <a:prstGeom prst="bentConnector3">
            <a:avLst>
              <a:gd name="adj1" fmla="val 79953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7286644" y="2285992"/>
            <a:ext cx="42862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400" dirty="0" smtClean="0"/>
              <a:t>検証</a:t>
            </a:r>
            <a:endParaRPr kumimoji="1" lang="ja-JP" altLang="en-US" sz="5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5786" y="2643182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BOF</a:t>
            </a:r>
            <a:r>
              <a:rPr kumimoji="1" lang="ja-JP" altLang="en-US" sz="3600" dirty="0" smtClean="0"/>
              <a:t>表現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2904" y="27530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識別性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143372" y="2824459"/>
            <a:ext cx="3429024" cy="357190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43372" y="24672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低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86578" y="24672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高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80681" y="19288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次元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3372" y="16430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低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86578" y="16430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高</a:t>
            </a:r>
            <a:endParaRPr kumimoji="1" lang="ja-JP" altLang="en-US" sz="2400" dirty="0"/>
          </a:p>
        </p:txBody>
      </p:sp>
      <p:sp>
        <p:nvSpPr>
          <p:cNvPr id="14" name="右矢印 13"/>
          <p:cNvSpPr/>
          <p:nvPr/>
        </p:nvSpPr>
        <p:spPr>
          <a:xfrm>
            <a:off x="4143372" y="2000240"/>
            <a:ext cx="3429024" cy="357190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143372" y="3753153"/>
            <a:ext cx="3429024" cy="357190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57488" y="3681715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メモリ量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43372" y="336292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少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86578" y="33959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多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32969" y="4500570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利用可能</a:t>
            </a:r>
            <a:r>
              <a:rPr lang="ja-JP" altLang="en-US" sz="2400" dirty="0" smtClean="0"/>
              <a:t>なメモリが少ない場合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>
            <a:off x="3895910" y="5072074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85918" y="5715016"/>
            <a:ext cx="493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低い識別性で何とかする方法が必要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検証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8728" y="1643050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BOF</a:t>
            </a:r>
            <a:r>
              <a:rPr kumimoji="1" lang="ja-JP" altLang="en-US" sz="3600" dirty="0" smtClean="0"/>
              <a:t>表現</a:t>
            </a:r>
            <a:r>
              <a:rPr lang="ja-JP" altLang="en-US" sz="3600" dirty="0" smtClean="0"/>
              <a:t>の識別性</a:t>
            </a:r>
            <a:endParaRPr kumimoji="1"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85984" y="235743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高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2214546" y="314324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14546" y="3714752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214546" y="4286256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500298" y="555309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500298" y="570549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500298" y="585789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rot="5400000">
            <a:off x="72200" y="4642652"/>
            <a:ext cx="3000396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928662" y="33575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高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8662" y="54292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低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214546" y="4857760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14744" y="235743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低</a:t>
            </a:r>
            <a:endParaRPr kumimoji="1"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3683825" y="314324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683825" y="3714752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683825" y="4286256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969577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69577" y="51530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3969577" y="53054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3825" y="5500702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5400000">
            <a:off x="3363148" y="4607727"/>
            <a:ext cx="292895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072066" y="564357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上位</a:t>
            </a:r>
            <a:r>
              <a:rPr kumimoji="1" lang="en-US" altLang="ja-JP" sz="2400" i="1" dirty="0" smtClean="0"/>
              <a:t>N</a:t>
            </a:r>
            <a:r>
              <a:rPr kumimoji="1" lang="ja-JP" altLang="en-US" sz="2400" dirty="0" smtClean="0"/>
              <a:t>位</a:t>
            </a:r>
            <a:endParaRPr kumimoji="1" lang="ja-JP" altLang="en-US" sz="2400" dirty="0"/>
          </a:p>
        </p:txBody>
      </p:sp>
      <p:sp>
        <p:nvSpPr>
          <p:cNvPr id="31" name="円/楕円 30"/>
          <p:cNvSpPr/>
          <p:nvPr/>
        </p:nvSpPr>
        <p:spPr>
          <a:xfrm>
            <a:off x="3969577" y="61960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3969577" y="63484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969577" y="65008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5541213" y="4000504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858016" y="3071810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143504" y="3357562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別の情報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6858016" y="421481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858016" y="4786322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0034" y="28574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類似度</a:t>
            </a:r>
            <a:endParaRPr kumimoji="1" lang="en-US" altLang="ja-JP" dirty="0" smtClean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43570" y="1714488"/>
            <a:ext cx="3058851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当たらずといえども</a:t>
            </a:r>
            <a:endParaRPr kumimoji="1" lang="en-US" altLang="ja-JP" sz="2800" dirty="0" smtClean="0"/>
          </a:p>
          <a:p>
            <a:r>
              <a:rPr lang="ja-JP" altLang="en-US" sz="2800" dirty="0"/>
              <a:t>遠からず</a:t>
            </a:r>
            <a:endParaRPr kumimoji="1" lang="ja-JP" altLang="en-US" sz="2800" dirty="0"/>
          </a:p>
        </p:txBody>
      </p:sp>
      <p:sp>
        <p:nvSpPr>
          <p:cNvPr id="42" name="正方形/長方形 41"/>
          <p:cNvSpPr/>
          <p:nvPr/>
        </p:nvSpPr>
        <p:spPr>
          <a:xfrm>
            <a:off x="6858016" y="5357826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858016" y="3643314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検証</a:t>
            </a:r>
            <a:r>
              <a:rPr kumimoji="1" lang="en-US" altLang="ja-JP" dirty="0" smtClean="0"/>
              <a:t>: Weak Geometry Consistency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49603"/>
            <a:ext cx="2051922" cy="28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 rot="11794607">
            <a:off x="1253860" y="1861552"/>
            <a:ext cx="534461" cy="506332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 rot="11547102">
            <a:off x="2179822" y="2771615"/>
            <a:ext cx="339110" cy="321262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11547102">
            <a:off x="1573133" y="3598086"/>
            <a:ext cx="272065" cy="257746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8866818">
            <a:off x="1517149" y="2971210"/>
            <a:ext cx="272065" cy="257746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8866818">
            <a:off x="2279016" y="3900438"/>
            <a:ext cx="272065" cy="257746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8866818">
            <a:off x="2561312" y="3614924"/>
            <a:ext cx="162628" cy="154068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8866818">
            <a:off x="2095650" y="3468862"/>
            <a:ext cx="162628" cy="154068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2" name="グループ化 71"/>
          <p:cNvGrpSpPr/>
          <p:nvPr/>
        </p:nvGrpSpPr>
        <p:grpSpPr>
          <a:xfrm>
            <a:off x="2133062" y="1950379"/>
            <a:ext cx="749669" cy="710213"/>
            <a:chOff x="2133062" y="1950379"/>
            <a:chExt cx="749669" cy="710213"/>
          </a:xfrm>
        </p:grpSpPr>
        <p:sp>
          <p:nvSpPr>
            <p:cNvPr id="10" name="正方形/長方形 9"/>
            <p:cNvSpPr/>
            <p:nvPr/>
          </p:nvSpPr>
          <p:spPr>
            <a:xfrm rot="11547102">
              <a:off x="2133062" y="1950379"/>
              <a:ext cx="749669" cy="710213"/>
            </a:xfrm>
            <a:prstGeom prst="rect">
              <a:avLst/>
            </a:prstGeom>
            <a:noFill/>
            <a:ln w="38100">
              <a:solidFill>
                <a:schemeClr val="bg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/>
            <p:cNvCxnSpPr>
              <a:endCxn id="10" idx="2"/>
            </p:cNvCxnSpPr>
            <p:nvPr/>
          </p:nvCxnSpPr>
          <p:spPr>
            <a:xfrm rot="5400000" flipH="1" flipV="1">
              <a:off x="2360723" y="2102865"/>
              <a:ext cx="367873" cy="7960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矢印コネクタ 35"/>
          <p:cNvCxnSpPr/>
          <p:nvPr/>
        </p:nvCxnSpPr>
        <p:spPr>
          <a:xfrm rot="5400000" flipH="1" flipV="1">
            <a:off x="2258129" y="2834712"/>
            <a:ext cx="203719" cy="4951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endCxn id="7" idx="3"/>
          </p:cNvCxnSpPr>
          <p:nvPr/>
        </p:nvCxnSpPr>
        <p:spPr>
          <a:xfrm rot="10800000">
            <a:off x="1264967" y="2038477"/>
            <a:ext cx="273664" cy="877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グループ化 78"/>
          <p:cNvGrpSpPr/>
          <p:nvPr/>
        </p:nvGrpSpPr>
        <p:grpSpPr>
          <a:xfrm>
            <a:off x="1581039" y="1842719"/>
            <a:ext cx="662124" cy="627276"/>
            <a:chOff x="1581039" y="1842719"/>
            <a:chExt cx="662124" cy="627276"/>
          </a:xfrm>
        </p:grpSpPr>
        <p:sp>
          <p:nvSpPr>
            <p:cNvPr id="8" name="正方形/長方形 7"/>
            <p:cNvSpPr/>
            <p:nvPr/>
          </p:nvSpPr>
          <p:spPr>
            <a:xfrm rot="8843724">
              <a:off x="1581039" y="1842719"/>
              <a:ext cx="662124" cy="627276"/>
            </a:xfrm>
            <a:prstGeom prst="rect">
              <a:avLst/>
            </a:prstGeom>
            <a:noFill/>
            <a:ln w="38100">
              <a:solidFill>
                <a:schemeClr val="bg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rot="16200000" flipV="1">
              <a:off x="1704113" y="1938983"/>
              <a:ext cx="269380" cy="1666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矢印コネクタ 43"/>
          <p:cNvCxnSpPr>
            <a:endCxn id="14" idx="1"/>
          </p:cNvCxnSpPr>
          <p:nvPr/>
        </p:nvCxnSpPr>
        <p:spPr>
          <a:xfrm flipV="1">
            <a:off x="2652590" y="3648604"/>
            <a:ext cx="58828" cy="2952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2409096" y="3955023"/>
            <a:ext cx="119018" cy="7603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2179284" y="3503603"/>
            <a:ext cx="58828" cy="2952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16200000" flipH="1">
            <a:off x="1635617" y="3105567"/>
            <a:ext cx="93062" cy="5367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1635613" y="3765181"/>
            <a:ext cx="113644" cy="2708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0">
            <a:off x="4202567" y="2064192"/>
            <a:ext cx="1466944" cy="205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正方形/長方形 65"/>
          <p:cNvSpPr/>
          <p:nvPr/>
        </p:nvSpPr>
        <p:spPr>
          <a:xfrm rot="13594607">
            <a:off x="4744998" y="2190477"/>
            <a:ext cx="382093" cy="361983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 rot="13347102">
            <a:off x="5035415" y="3058865"/>
            <a:ext cx="242434" cy="229674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 rot="13347102">
            <a:off x="4378931" y="3344755"/>
            <a:ext cx="194503" cy="184266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 rot="10666818">
            <a:off x="4568350" y="2936624"/>
            <a:ext cx="194503" cy="184266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 rot="10666818">
            <a:off x="4772401" y="3436930"/>
            <a:ext cx="116265" cy="110145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0" name="グループ化 79"/>
          <p:cNvGrpSpPr/>
          <p:nvPr/>
        </p:nvGrpSpPr>
        <p:grpSpPr>
          <a:xfrm>
            <a:off x="5210842" y="2588449"/>
            <a:ext cx="535947" cy="507740"/>
            <a:chOff x="5210842" y="2588449"/>
            <a:chExt cx="535947" cy="507740"/>
          </a:xfrm>
        </p:grpSpPr>
        <p:sp>
          <p:nvSpPr>
            <p:cNvPr id="68" name="正方形/長方形 67"/>
            <p:cNvSpPr/>
            <p:nvPr/>
          </p:nvSpPr>
          <p:spPr>
            <a:xfrm rot="13347102">
              <a:off x="5210842" y="2588449"/>
              <a:ext cx="535947" cy="507740"/>
            </a:xfrm>
            <a:prstGeom prst="rect">
              <a:avLst/>
            </a:prstGeom>
            <a:noFill/>
            <a:ln w="38100">
              <a:solidFill>
                <a:schemeClr val="bg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4" name="直線矢印コネクタ 73"/>
            <p:cNvCxnSpPr>
              <a:endCxn id="68" idx="2"/>
            </p:cNvCxnSpPr>
            <p:nvPr/>
          </p:nvCxnSpPr>
          <p:spPr>
            <a:xfrm rot="7200000" flipH="1" flipV="1">
              <a:off x="5428279" y="2726199"/>
              <a:ext cx="262997" cy="5691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直線矢印コネクタ 74"/>
          <p:cNvCxnSpPr/>
          <p:nvPr/>
        </p:nvCxnSpPr>
        <p:spPr>
          <a:xfrm rot="7200000" flipH="1" flipV="1">
            <a:off x="5116396" y="3114738"/>
            <a:ext cx="145641" cy="3539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>
            <a:endCxn id="66" idx="3"/>
          </p:cNvCxnSpPr>
          <p:nvPr/>
        </p:nvCxnSpPr>
        <p:spPr>
          <a:xfrm rot="12600000">
            <a:off x="4775933" y="2277422"/>
            <a:ext cx="195645" cy="6273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グループ化 83"/>
          <p:cNvGrpSpPr/>
          <p:nvPr/>
        </p:nvGrpSpPr>
        <p:grpSpPr>
          <a:xfrm>
            <a:off x="4926567" y="2312794"/>
            <a:ext cx="473361" cy="448447"/>
            <a:chOff x="4926567" y="2312794"/>
            <a:chExt cx="473361" cy="448447"/>
          </a:xfrm>
        </p:grpSpPr>
        <p:sp>
          <p:nvSpPr>
            <p:cNvPr id="77" name="正方形/長方形 76"/>
            <p:cNvSpPr/>
            <p:nvPr/>
          </p:nvSpPr>
          <p:spPr>
            <a:xfrm rot="10643724">
              <a:off x="4926567" y="2312794"/>
              <a:ext cx="473361" cy="448447"/>
            </a:xfrm>
            <a:prstGeom prst="rect">
              <a:avLst/>
            </a:prstGeom>
            <a:noFill/>
            <a:ln w="38100">
              <a:solidFill>
                <a:schemeClr val="bg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直線矢印コネクタ 77"/>
            <p:cNvCxnSpPr/>
            <p:nvPr/>
          </p:nvCxnSpPr>
          <p:spPr>
            <a:xfrm rot="18000000" flipV="1">
              <a:off x="5069497" y="2368254"/>
              <a:ext cx="192583" cy="1191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線矢印コネクタ 80"/>
          <p:cNvCxnSpPr/>
          <p:nvPr/>
        </p:nvCxnSpPr>
        <p:spPr>
          <a:xfrm rot="1800000" flipV="1">
            <a:off x="4838993" y="3475748"/>
            <a:ext cx="42057" cy="2110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rot="18000000" flipH="1">
            <a:off x="4638717" y="3039936"/>
            <a:ext cx="66531" cy="3837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rot="7200000">
            <a:off x="4406698" y="3453274"/>
            <a:ext cx="81245" cy="1936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2500298" y="2335421"/>
            <a:ext cx="3000396" cy="500066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1928794" y="2192545"/>
            <a:ext cx="3214710" cy="357190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2357422" y="2978363"/>
            <a:ext cx="2786082" cy="214314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endCxn id="73" idx="0"/>
          </p:cNvCxnSpPr>
          <p:nvPr/>
        </p:nvCxnSpPr>
        <p:spPr>
          <a:xfrm flipV="1">
            <a:off x="2214546" y="3547034"/>
            <a:ext cx="2618120" cy="2833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1571604" y="2121107"/>
            <a:ext cx="3357586" cy="285752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正方形/長方形 97"/>
          <p:cNvSpPr/>
          <p:nvPr/>
        </p:nvSpPr>
        <p:spPr>
          <a:xfrm rot="11547102">
            <a:off x="2489795" y="4756779"/>
            <a:ext cx="749669" cy="710213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9" name="直線矢印コネクタ 98"/>
          <p:cNvCxnSpPr/>
          <p:nvPr/>
        </p:nvCxnSpPr>
        <p:spPr>
          <a:xfrm rot="5400000" flipH="1" flipV="1">
            <a:off x="2713355" y="4930455"/>
            <a:ext cx="367873" cy="796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99"/>
          <p:cNvSpPr/>
          <p:nvPr/>
        </p:nvSpPr>
        <p:spPr>
          <a:xfrm rot="13347102">
            <a:off x="3880469" y="4848068"/>
            <a:ext cx="535947" cy="507740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矢印コネクタ 100"/>
          <p:cNvCxnSpPr>
            <a:endCxn id="100" idx="2"/>
          </p:cNvCxnSpPr>
          <p:nvPr/>
        </p:nvCxnSpPr>
        <p:spPr>
          <a:xfrm rot="7200000" flipH="1" flipV="1">
            <a:off x="4097906" y="4985818"/>
            <a:ext cx="262997" cy="569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2850672" y="5112939"/>
            <a:ext cx="1285884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/>
          <p:cNvSpPr/>
          <p:nvPr/>
        </p:nvSpPr>
        <p:spPr>
          <a:xfrm rot="8843724">
            <a:off x="2538872" y="5884844"/>
            <a:ext cx="662124" cy="627276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" name="直線矢印コネクタ 102"/>
          <p:cNvCxnSpPr/>
          <p:nvPr/>
        </p:nvCxnSpPr>
        <p:spPr>
          <a:xfrm rot="16200000" flipV="1">
            <a:off x="2661946" y="5981108"/>
            <a:ext cx="269380" cy="16661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正方形/長方形 103"/>
          <p:cNvSpPr/>
          <p:nvPr/>
        </p:nvSpPr>
        <p:spPr>
          <a:xfrm rot="10643724">
            <a:off x="3867565" y="5939853"/>
            <a:ext cx="473361" cy="448447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矢印コネクタ 104"/>
          <p:cNvCxnSpPr/>
          <p:nvPr/>
        </p:nvCxnSpPr>
        <p:spPr>
          <a:xfrm rot="18000000" flipV="1">
            <a:off x="4010495" y="5995313"/>
            <a:ext cx="192583" cy="11911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2850673" y="6184510"/>
            <a:ext cx="1285884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下矢印 108"/>
          <p:cNvSpPr/>
          <p:nvPr/>
        </p:nvSpPr>
        <p:spPr>
          <a:xfrm rot="16200000">
            <a:off x="4607719" y="5464983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0" name="直線矢印コネクタ 109"/>
          <p:cNvCxnSpPr/>
          <p:nvPr/>
        </p:nvCxnSpPr>
        <p:spPr>
          <a:xfrm rot="5400000" flipH="1" flipV="1">
            <a:off x="6167651" y="4737984"/>
            <a:ext cx="367873" cy="796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 rot="7200000" flipH="1" flipV="1">
            <a:off x="6262217" y="4814537"/>
            <a:ext cx="262997" cy="569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rot="16200000" flipV="1">
            <a:off x="6258956" y="5397233"/>
            <a:ext cx="269380" cy="16661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 rot="18000000" flipV="1">
            <a:off x="6393059" y="5411438"/>
            <a:ext cx="192583" cy="11911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正方形/長方形 113"/>
          <p:cNvSpPr/>
          <p:nvPr/>
        </p:nvSpPr>
        <p:spPr>
          <a:xfrm rot="10800000">
            <a:off x="8085585" y="4430161"/>
            <a:ext cx="749669" cy="710213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 rot="10800000">
            <a:off x="8303587" y="4429132"/>
            <a:ext cx="535947" cy="507740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 rot="10800000">
            <a:off x="8196156" y="5343912"/>
            <a:ext cx="662124" cy="627276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/>
        </p:nvSpPr>
        <p:spPr>
          <a:xfrm rot="10800000">
            <a:off x="8375025" y="5357826"/>
            <a:ext cx="473361" cy="448447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857884" y="400050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角度の差</a:t>
            </a:r>
            <a:endParaRPr kumimoji="1" lang="ja-JP" altLang="en-US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7358082" y="4000504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スケールの</a:t>
            </a:r>
            <a:r>
              <a:rPr lang="ja-JP" altLang="en-US" dirty="0" smtClean="0"/>
              <a:t>比</a:t>
            </a:r>
            <a:endParaRPr kumimoji="1" lang="ja-JP" altLang="en-US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6215074" y="3143248"/>
            <a:ext cx="248337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一貫しているハズ</a:t>
            </a:r>
            <a:endParaRPr kumimoji="1" lang="ja-JP" altLang="en-US" sz="2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663 0.4053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2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14635 0.32709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1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324 L 0.10191 0.5847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416 L -0.11979 0.529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37813 -0.041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2441 -0.0314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39098 -0.0798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162 L 0.25555 -0.0784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2222 -0.04213 " pathEditMode="relative" ptsTypes="AA">
                                      <p:cBhvr>
                                        <p:cTn id="16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819 -0.06297 " pathEditMode="relative" ptsTypes="AA">
                                      <p:cBhvr>
                                        <p:cTn id="1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2222 -0.08403 " pathEditMode="relative" ptsTypes="AA">
                                      <p:cBhvr>
                                        <p:cTn id="16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50399 -0.0840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6" grpId="0" animBg="1"/>
      <p:bldP spid="67" grpId="0" animBg="1"/>
      <p:bldP spid="69" grpId="0" animBg="1"/>
      <p:bldP spid="70" grpId="0" animBg="1"/>
      <p:bldP spid="73" grpId="0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9" grpId="0" animBg="1"/>
      <p:bldP spid="114" grpId="0" animBg="1"/>
      <p:bldP spid="115" grpId="0" animBg="1"/>
      <p:bldP spid="116" grpId="0" animBg="1"/>
      <p:bldP spid="117" grpId="0" animBg="1"/>
      <p:bldP spid="118" grpId="0"/>
      <p:bldP spid="119" grpId="0"/>
      <p:bldP spid="1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特定物体認識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物体の外観を</a:t>
            </a:r>
            <a:r>
              <a:rPr lang="en-US" altLang="ja-JP" dirty="0" smtClean="0"/>
              <a:t>ID</a:t>
            </a:r>
            <a:r>
              <a:rPr lang="ja-JP" altLang="en-US" dirty="0" smtClean="0"/>
              <a:t>に変換</a:t>
            </a:r>
            <a:endParaRPr lang="en-US" altLang="ja-JP" dirty="0" smtClean="0"/>
          </a:p>
          <a:p>
            <a:r>
              <a:rPr kumimoji="1" lang="ja-JP" altLang="en-US" dirty="0" smtClean="0"/>
              <a:t>問題点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規模との戦い</a:t>
            </a:r>
            <a:endParaRPr lang="en-US" altLang="ja-JP" dirty="0" smtClean="0"/>
          </a:p>
          <a:p>
            <a:r>
              <a:rPr kumimoji="1" lang="ja-JP" altLang="en-US" dirty="0" smtClean="0"/>
              <a:t>解決策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先人に学ぶ：</a:t>
            </a:r>
            <a:r>
              <a:rPr kumimoji="1" lang="ja-JP" altLang="en-US" dirty="0" smtClean="0"/>
              <a:t>文書検索の手法を導入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数打ちゃ当たる：近似最近傍探索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乾いた雑巾を絞る：</a:t>
            </a:r>
            <a:r>
              <a:rPr lang="en-US" altLang="ja-JP" dirty="0" err="1" smtClean="0"/>
              <a:t>miniBOF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当たらずといえども遠からず：</a:t>
            </a:r>
            <a:r>
              <a:rPr lang="en-US" altLang="ja-JP" dirty="0" smtClean="0"/>
              <a:t>WSG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67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さらなる大規模化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現状：メガオーダ（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6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将来：ギガからテラへ</a:t>
            </a:r>
            <a:endParaRPr lang="en-US" altLang="ja-JP" dirty="0" smtClean="0"/>
          </a:p>
          <a:p>
            <a:r>
              <a:rPr lang="ja-JP" altLang="en-US" dirty="0" smtClean="0"/>
              <a:t>対象の拡大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平面から立体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剛体から柔軟物体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など</a:t>
            </a:r>
            <a:endParaRPr lang="en-US" altLang="ja-JP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正方形/長方形 80"/>
          <p:cNvSpPr/>
          <p:nvPr/>
        </p:nvSpPr>
        <p:spPr>
          <a:xfrm>
            <a:off x="1142976" y="3643314"/>
            <a:ext cx="6858048" cy="1928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500990" cy="228601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チュートリアル講演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特定物体認識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大阪府立大学大学院　黄瀬浩一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kise\Pictures\logo\OPU\opulogo_h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14818"/>
            <a:ext cx="3995733" cy="77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" name="図 77" descr="図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800700"/>
            <a:ext cx="1593369" cy="165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画像検索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5" name="Picture 3" descr="C:\Users\kise\Documents\papers\kise\映像情報メディア\figs\images\DSCF5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2000264" cy="1501953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071538" y="1714488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クエリ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28860" y="3929066"/>
            <a:ext cx="2834430" cy="83099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同じ特定物体を含む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画像の検索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3143240" y="2357430"/>
            <a:ext cx="2000264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検索システム</a:t>
            </a:r>
            <a:endParaRPr kumimoji="1" lang="ja-JP" altLang="en-US" sz="2400" dirty="0"/>
          </a:p>
        </p:txBody>
      </p:sp>
      <p:pic>
        <p:nvPicPr>
          <p:cNvPr id="9" name="Picture 8" descr="C:\Users\kise\Documents\papers\kise\映像情報メディア\figs\images\IMG_2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000240"/>
            <a:ext cx="1924906" cy="1285884"/>
          </a:xfrm>
          <a:prstGeom prst="rect">
            <a:avLst/>
          </a:prstGeom>
          <a:noFill/>
        </p:spPr>
      </p:pic>
      <p:pic>
        <p:nvPicPr>
          <p:cNvPr id="10" name="Picture 6" descr="C:\Users\kise\Documents\papers\kise\映像情報メディア\figs\images\DSCF5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1928826" cy="1448312"/>
          </a:xfrm>
          <a:prstGeom prst="rect">
            <a:avLst/>
          </a:prstGeom>
          <a:noFill/>
        </p:spPr>
      </p:pic>
      <p:sp>
        <p:nvSpPr>
          <p:cNvPr id="11" name="円/楕円 10"/>
          <p:cNvSpPr/>
          <p:nvPr/>
        </p:nvSpPr>
        <p:spPr>
          <a:xfrm>
            <a:off x="650082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500826" y="53578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500826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7715272" y="1571612"/>
            <a:ext cx="1214446" cy="785818"/>
          </a:xfrm>
          <a:prstGeom prst="wedgeRoundRectCallout">
            <a:avLst>
              <a:gd name="adj1" fmla="val -59714"/>
              <a:gd name="adj2" fmla="val 644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姫路城</a:t>
            </a:r>
            <a:endParaRPr kumimoji="1" lang="ja-JP" altLang="en-US" sz="2400" dirty="0"/>
          </a:p>
        </p:txBody>
      </p:sp>
      <p:sp>
        <p:nvSpPr>
          <p:cNvPr id="15" name="右矢印 14"/>
          <p:cNvSpPr/>
          <p:nvPr/>
        </p:nvSpPr>
        <p:spPr>
          <a:xfrm>
            <a:off x="2643174" y="2857496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5214942" y="2857496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円/楕円 67"/>
          <p:cNvSpPr/>
          <p:nvPr/>
        </p:nvSpPr>
        <p:spPr>
          <a:xfrm>
            <a:off x="2143108" y="2071678"/>
            <a:ext cx="5429288" cy="40719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 l="26285" t="8789" r="24065" b="1122"/>
          <a:stretch>
            <a:fillRect/>
          </a:stretch>
        </p:blipFill>
        <p:spPr bwMode="auto">
          <a:xfrm>
            <a:off x="6286512" y="4214818"/>
            <a:ext cx="133292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16" descr="pc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1596">
            <a:off x="4503490" y="3434240"/>
            <a:ext cx="645794" cy="1244429"/>
          </a:xfrm>
          <a:prstGeom prst="rect">
            <a:avLst/>
          </a:prstGeom>
          <a:noFill/>
        </p:spPr>
      </p:pic>
      <p:pic>
        <p:nvPicPr>
          <p:cNvPr id="64" name="Picture 26" descr="020502z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285860"/>
            <a:ext cx="1298575" cy="1944687"/>
          </a:xfrm>
          <a:prstGeom prst="rect">
            <a:avLst/>
          </a:prstGeom>
          <a:noFill/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875619"/>
            <a:ext cx="1785950" cy="133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 descr="C:\Users\kise\Pictures\camera_base\b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7228" y="2214554"/>
            <a:ext cx="2010326" cy="91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直線矢印コネクタ 69"/>
          <p:cNvCxnSpPr/>
          <p:nvPr/>
        </p:nvCxnSpPr>
        <p:spPr>
          <a:xfrm rot="10800000">
            <a:off x="3500430" y="3000372"/>
            <a:ext cx="928694" cy="78581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2214546" y="3286124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クチコミ情報</a:t>
            </a:r>
            <a:endParaRPr lang="en-US" altLang="ja-JP" sz="2000" dirty="0" smtClean="0"/>
          </a:p>
          <a:p>
            <a:r>
              <a:rPr lang="ja-JP" altLang="en-US" sz="2000" dirty="0" smtClean="0"/>
              <a:t>の登録・検索</a:t>
            </a:r>
            <a:endParaRPr lang="en-US" altLang="ja-JP" sz="2000" dirty="0" smtClean="0"/>
          </a:p>
        </p:txBody>
      </p:sp>
      <p:cxnSp>
        <p:nvCxnSpPr>
          <p:cNvPr id="74" name="直線矢印コネクタ 73"/>
          <p:cNvCxnSpPr/>
          <p:nvPr/>
        </p:nvCxnSpPr>
        <p:spPr>
          <a:xfrm rot="10800000" flipV="1">
            <a:off x="3357554" y="4286256"/>
            <a:ext cx="1143008" cy="500066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rot="10800000">
            <a:off x="5143504" y="4429132"/>
            <a:ext cx="1714512" cy="96441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6858016" y="5286388"/>
            <a:ext cx="42862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000628" y="507856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商品情報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の取得</a:t>
            </a:r>
            <a:endParaRPr kumimoji="1" lang="ja-JP" altLang="en-US" sz="20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429256" y="1428736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感想・</a:t>
            </a:r>
            <a:r>
              <a:rPr lang="ja-JP" altLang="en-US" sz="2000" dirty="0" smtClean="0"/>
              <a:t>コメント</a:t>
            </a:r>
            <a:endParaRPr lang="en-US" altLang="ja-JP" sz="2000" dirty="0" smtClean="0"/>
          </a:p>
          <a:p>
            <a:r>
              <a:rPr lang="ja-JP" altLang="en-US" sz="2000" dirty="0" smtClean="0"/>
              <a:t>の交換</a:t>
            </a:r>
            <a:endParaRPr lang="en-US" altLang="ja-JP" sz="2000" dirty="0" smtClean="0"/>
          </a:p>
        </p:txBody>
      </p:sp>
      <p:sp>
        <p:nvSpPr>
          <p:cNvPr id="86" name="正方形/長方形 85"/>
          <p:cNvSpPr/>
          <p:nvPr/>
        </p:nvSpPr>
        <p:spPr>
          <a:xfrm>
            <a:off x="4786314" y="2000240"/>
            <a:ext cx="57150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8" name="直線矢印コネクタ 87"/>
          <p:cNvCxnSpPr>
            <a:endCxn id="86" idx="2"/>
          </p:cNvCxnSpPr>
          <p:nvPr/>
        </p:nvCxnSpPr>
        <p:spPr>
          <a:xfrm rot="5400000" flipH="1" flipV="1">
            <a:off x="4464843" y="2821777"/>
            <a:ext cx="928694" cy="28575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3428992" y="514351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趣味情報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仮想現実感</a:t>
            </a:r>
            <a:endParaRPr kumimoji="1" lang="en-US" altLang="ja-JP" sz="2000" dirty="0" smtClean="0"/>
          </a:p>
        </p:txBody>
      </p:sp>
      <p:sp>
        <p:nvSpPr>
          <p:cNvPr id="91" name="角丸四角形吹き出し 90"/>
          <p:cNvSpPr/>
          <p:nvPr/>
        </p:nvSpPr>
        <p:spPr>
          <a:xfrm>
            <a:off x="1500166" y="4214818"/>
            <a:ext cx="1357322" cy="571504"/>
          </a:xfrm>
          <a:prstGeom prst="wedgeRoundRectCallout">
            <a:avLst>
              <a:gd name="adj1" fmla="val -1831"/>
              <a:gd name="adj2" fmla="val 1263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こんにちは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57290" y="171448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レストラン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00430" y="1500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文書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786710" y="414338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カタログ</a:t>
            </a:r>
            <a:endParaRPr kumimoji="1" lang="ja-JP" altLang="en-US" dirty="0"/>
          </a:p>
        </p:txBody>
      </p:sp>
      <p:sp>
        <p:nvSpPr>
          <p:cNvPr id="2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実世界指向</a:t>
            </a:r>
            <a:r>
              <a:rPr lang="en-US" altLang="ja-JP" dirty="0" smtClean="0"/>
              <a:t>Web</a:t>
            </a:r>
            <a:endParaRPr lang="ja-JP" altLang="en-US" dirty="0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3621-95AD-43A7-80B8-6648AFA4F87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32" name="Picture 3" descr="C:\Users\kise\Documents\papers\kise\映像情報メディア\figs\images\DSCF54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500306"/>
            <a:ext cx="1427091" cy="1071570"/>
          </a:xfrm>
          <a:prstGeom prst="rect">
            <a:avLst/>
          </a:prstGeom>
          <a:noFill/>
        </p:spPr>
      </p:pic>
      <p:cxnSp>
        <p:nvCxnSpPr>
          <p:cNvPr id="33" name="直線矢印コネクタ 32"/>
          <p:cNvCxnSpPr/>
          <p:nvPr/>
        </p:nvCxnSpPr>
        <p:spPr>
          <a:xfrm flipV="1">
            <a:off x="5072066" y="3214686"/>
            <a:ext cx="1143008" cy="64294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500694" y="35718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画像検索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1" grpId="0" animBg="1"/>
      <p:bldP spid="83" grpId="0"/>
      <p:bldP spid="85" grpId="0"/>
      <p:bldP spid="86" grpId="0" animBg="1"/>
      <p:bldP spid="90" grpId="0"/>
      <p:bldP spid="91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643042" y="1643050"/>
            <a:ext cx="6072230" cy="2714644"/>
          </a:xfrm>
        </p:spPr>
        <p:txBody>
          <a:bodyPr>
            <a:noAutofit/>
          </a:bodyPr>
          <a:lstStyle/>
          <a:p>
            <a:r>
              <a:rPr kumimoji="1" lang="en-US" altLang="ja-JP" sz="16600" dirty="0" smtClean="0"/>
              <a:t>DEMO</a:t>
            </a:r>
            <a:endParaRPr kumimoji="1" lang="ja-JP" altLang="en-US" sz="166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3621-95AD-43A7-80B8-6648AFA4F87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.6|4.9|10.4|3.6|16.3|1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4.2|1.9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8|10.5|8.5|7.1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.4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5.3|2.4|4.4|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4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0.9|10.5|1.1|1.8|2.1|2.2|15.1|7.1|1|2.3|1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7.2|5.3|2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4.9|17.3|11.2|5.5|9.5|2.7|1.8|11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9|31.1|8.7|6.3|14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7|5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8|10.4|6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0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5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|20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34|38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5.8|13.5|14.1|8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3|2.8|2.9|13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7|7.5|3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5|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4.4|13.8|3.6|2.5|0.8|6.2|0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2.6|11.6|12.3|15.6|8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|0.3|0.2|0.5|0.4|0.4|0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8|2.3|0.8|0.8|1|0.8|6.2|7.8|2.1|1|1.6|1.3|1.1|1|0.9|1.1|1|0.9|0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6|1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6|6.1|17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4|15.1|4.1|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0.1|1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.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8|8.6|5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.2|8|4.1|10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1|1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3|6.8|3.7|7|3.9|25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5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6.5|3.4|18.4|7.1|5.5|3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8|6.1|4.3|5.6|5.1|16.8|5.9|7.8|22.3|8.7|1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2|9.9|12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7.9|10.2|5.8|9.2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1|5.3|7.7|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6|6.7|5.9|1.4|4.6|1.4|1.4|2.4|0.8|6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3|0.2|0.6|0.4|0.4|0.3|0.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3|0.5|0.4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4|4.3|7.9|14.1|10.3|12.2|0.9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7|17.7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5|11.5|34.8|2.7|12.8|2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|2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4939</TotalTime>
  <Words>2180</Words>
  <Application>Microsoft Office PowerPoint</Application>
  <PresentationFormat>画面に合わせる (4:3)</PresentationFormat>
  <Paragraphs>957</Paragraphs>
  <Slides>68</Slides>
  <Notes>17</Notes>
  <HiddenSlides>9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70" baseType="lpstr">
      <vt:lpstr>デザート</vt:lpstr>
      <vt:lpstr>数式</vt:lpstr>
      <vt:lpstr>チュートリアル講演  特定物体認識</vt:lpstr>
      <vt:lpstr>目次</vt:lpstr>
      <vt:lpstr>物体認識</vt:lpstr>
      <vt:lpstr>適用例：カタログショッピング</vt:lpstr>
      <vt:lpstr>バーコードの利用</vt:lpstr>
      <vt:lpstr>認識による実現</vt:lpstr>
      <vt:lpstr>画像検索</vt:lpstr>
      <vt:lpstr>実世界指向Web</vt:lpstr>
      <vt:lpstr>DEMO</vt:lpstr>
      <vt:lpstr>DEMO</vt:lpstr>
      <vt:lpstr>特定物体認識の問題点と解決策</vt:lpstr>
      <vt:lpstr>処理の流れ</vt:lpstr>
      <vt:lpstr>処理の流れ</vt:lpstr>
      <vt:lpstr>特徴抽出</vt:lpstr>
      <vt:lpstr>局所特徴量の性質と問題点</vt:lpstr>
      <vt:lpstr>処理の流れ</vt:lpstr>
      <vt:lpstr>画像表現</vt:lpstr>
      <vt:lpstr>Bag-Of-Words (BOW)</vt:lpstr>
      <vt:lpstr>画像表現</vt:lpstr>
      <vt:lpstr>Bag of Features (BOF)</vt:lpstr>
      <vt:lpstr>Bag of Features</vt:lpstr>
      <vt:lpstr>Bag of Features</vt:lpstr>
      <vt:lpstr>個々の画像の表現</vt:lpstr>
      <vt:lpstr>画像表現の作成</vt:lpstr>
      <vt:lpstr>画像表現の作成</vt:lpstr>
      <vt:lpstr>画像表現</vt:lpstr>
      <vt:lpstr>現状の比較</vt:lpstr>
      <vt:lpstr>特定物体認識の場合</vt:lpstr>
      <vt:lpstr>スカラ量子化</vt:lpstr>
      <vt:lpstr>中間的な量子化</vt:lpstr>
      <vt:lpstr>Hamming Embedding</vt:lpstr>
      <vt:lpstr>中間的な量子化</vt:lpstr>
      <vt:lpstr>Product 量子化</vt:lpstr>
      <vt:lpstr>Soft Assignment</vt:lpstr>
      <vt:lpstr>一件落着？</vt:lpstr>
      <vt:lpstr>一件落着？</vt:lpstr>
      <vt:lpstr>処理の流れ</vt:lpstr>
      <vt:lpstr>索引付け</vt:lpstr>
      <vt:lpstr>転置インデックス</vt:lpstr>
      <vt:lpstr>転置インデックス</vt:lpstr>
      <vt:lpstr>BOF表現の照合</vt:lpstr>
      <vt:lpstr>内積計算</vt:lpstr>
      <vt:lpstr>残る問題と解決策</vt:lpstr>
      <vt:lpstr>処理の流れ</vt:lpstr>
      <vt:lpstr>Vocabulary Tree</vt:lpstr>
      <vt:lpstr>残る問題と解決策</vt:lpstr>
      <vt:lpstr>ANN(1): k-d 木</vt:lpstr>
      <vt:lpstr>ANN(1): k-d 木</vt:lpstr>
      <vt:lpstr>ANN(1): k-d 木</vt:lpstr>
      <vt:lpstr>ANN(2): 近似</vt:lpstr>
      <vt:lpstr>ANN(2): 近似</vt:lpstr>
      <vt:lpstr>野口らの手法（手前味噌）</vt:lpstr>
      <vt:lpstr>visual wordの登録</vt:lpstr>
      <vt:lpstr>visual wordの登録</vt:lpstr>
      <vt:lpstr>visual wordの照合</vt:lpstr>
      <vt:lpstr>変動への対処</vt:lpstr>
      <vt:lpstr>距離計算</vt:lpstr>
      <vt:lpstr>結局何をやっているか</vt:lpstr>
      <vt:lpstr>その他の工夫</vt:lpstr>
      <vt:lpstr>miniBOF</vt:lpstr>
      <vt:lpstr>miniBOF</vt:lpstr>
      <vt:lpstr>処理の流れ</vt:lpstr>
      <vt:lpstr>検証</vt:lpstr>
      <vt:lpstr>検証</vt:lpstr>
      <vt:lpstr>検証: Weak Geometry Consistency</vt:lpstr>
      <vt:lpstr>まとめ</vt:lpstr>
      <vt:lpstr>今後の課題</vt:lpstr>
      <vt:lpstr>チュートリアル講演  特定物体認識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チュートリアル講演  特定物体認識</dc:title>
  <dc:creator>kise</dc:creator>
  <cp:lastModifiedBy>kise</cp:lastModifiedBy>
  <cp:revision>200</cp:revision>
  <dcterms:created xsi:type="dcterms:W3CDTF">2009-11-22T13:59:14Z</dcterms:created>
  <dcterms:modified xsi:type="dcterms:W3CDTF">2009-11-26T00:23:42Z</dcterms:modified>
</cp:coreProperties>
</file>