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37"/>
  </p:notesMasterIdLst>
  <p:handoutMasterIdLst>
    <p:handoutMasterId r:id="rId38"/>
  </p:handoutMasterIdLst>
  <p:sldIdLst>
    <p:sldId id="287" r:id="rId2"/>
    <p:sldId id="282" r:id="rId3"/>
    <p:sldId id="357" r:id="rId4"/>
    <p:sldId id="284" r:id="rId5"/>
    <p:sldId id="351" r:id="rId6"/>
    <p:sldId id="360" r:id="rId7"/>
    <p:sldId id="356" r:id="rId8"/>
    <p:sldId id="365" r:id="rId9"/>
    <p:sldId id="361" r:id="rId10"/>
    <p:sldId id="362" r:id="rId11"/>
    <p:sldId id="399" r:id="rId12"/>
    <p:sldId id="398" r:id="rId13"/>
    <p:sldId id="396" r:id="rId14"/>
    <p:sldId id="364" r:id="rId15"/>
    <p:sldId id="366" r:id="rId16"/>
    <p:sldId id="389" r:id="rId17"/>
    <p:sldId id="390" r:id="rId18"/>
    <p:sldId id="391" r:id="rId19"/>
    <p:sldId id="380" r:id="rId20"/>
    <p:sldId id="400" r:id="rId21"/>
    <p:sldId id="401" r:id="rId22"/>
    <p:sldId id="370" r:id="rId23"/>
    <p:sldId id="381" r:id="rId24"/>
    <p:sldId id="393" r:id="rId25"/>
    <p:sldId id="394" r:id="rId26"/>
    <p:sldId id="392" r:id="rId27"/>
    <p:sldId id="378" r:id="rId28"/>
    <p:sldId id="377" r:id="rId29"/>
    <p:sldId id="354" r:id="rId30"/>
    <p:sldId id="371" r:id="rId31"/>
    <p:sldId id="355" r:id="rId32"/>
    <p:sldId id="379" r:id="rId33"/>
    <p:sldId id="384" r:id="rId34"/>
    <p:sldId id="382" r:id="rId35"/>
    <p:sldId id="383" r:id="rId36"/>
  </p:sldIdLst>
  <p:sldSz cx="10693400" cy="7561263"/>
  <p:notesSz cx="6802438" cy="993775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7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7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7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7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7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7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7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7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7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99CCFF"/>
    <a:srgbClr val="CC0000"/>
    <a:srgbClr val="CC6600"/>
    <a:srgbClr val="CC9900"/>
    <a:srgbClr val="FF0066"/>
    <a:srgbClr val="FDFFE5"/>
    <a:srgbClr val="FFFFCC"/>
    <a:srgbClr val="FFFFDD"/>
    <a:srgbClr val="FBFFC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5" autoAdjust="0"/>
  </p:normalViewPr>
  <p:slideViewPr>
    <p:cSldViewPr snapToGrid="0">
      <p:cViewPr varScale="1">
        <p:scale>
          <a:sx n="61" d="100"/>
          <a:sy n="61" d="100"/>
        </p:scale>
        <p:origin x="-456" y="-90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-1524" y="-102"/>
      </p:cViewPr>
      <p:guideLst>
        <p:guide orient="horz" pos="3131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8556" cy="49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1" tIns="46081" rIns="92161" bIns="46081" numCol="1" anchor="t" anchorCtr="0" compatLnSpc="1">
            <a:prstTxWarp prst="textNoShape">
              <a:avLst/>
            </a:prstTxWarp>
          </a:bodyPr>
          <a:lstStyle>
            <a:lvl1pPr defTabSz="920834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321" y="1"/>
            <a:ext cx="2948556" cy="49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1" tIns="46081" rIns="92161" bIns="46081" numCol="1" anchor="t" anchorCtr="0" compatLnSpc="1">
            <a:prstTxWarp prst="textNoShape">
              <a:avLst/>
            </a:prstTxWarp>
          </a:bodyPr>
          <a:lstStyle>
            <a:lvl1pPr algn="r" defTabSz="920834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8508"/>
            <a:ext cx="2948556" cy="49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1" tIns="46081" rIns="92161" bIns="46081" numCol="1" anchor="b" anchorCtr="0" compatLnSpc="1">
            <a:prstTxWarp prst="textNoShape">
              <a:avLst/>
            </a:prstTxWarp>
          </a:bodyPr>
          <a:lstStyle>
            <a:lvl1pPr defTabSz="920834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321" y="9438508"/>
            <a:ext cx="2948556" cy="49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1" tIns="46081" rIns="92161" bIns="46081" numCol="1" anchor="b" anchorCtr="0" compatLnSpc="1">
            <a:prstTxWarp prst="textNoShape">
              <a:avLst/>
            </a:prstTxWarp>
          </a:bodyPr>
          <a:lstStyle>
            <a:lvl1pPr algn="r" defTabSz="920834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DC22F87-F391-4E58-A5F4-01AA5B35750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8556" cy="49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1" tIns="46081" rIns="92161" bIns="46081" numCol="1" anchor="t" anchorCtr="0" compatLnSpc="1">
            <a:prstTxWarp prst="textNoShape">
              <a:avLst/>
            </a:prstTxWarp>
          </a:bodyPr>
          <a:lstStyle>
            <a:lvl1pPr defTabSz="920834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321" y="1"/>
            <a:ext cx="2948556" cy="49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1" tIns="46081" rIns="92161" bIns="46081" numCol="1" anchor="t" anchorCtr="0" compatLnSpc="1">
            <a:prstTxWarp prst="textNoShape">
              <a:avLst/>
            </a:prstTxWarp>
          </a:bodyPr>
          <a:lstStyle>
            <a:lvl1pPr algn="r" defTabSz="920834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5175" y="744538"/>
            <a:ext cx="5273675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995" y="4720825"/>
            <a:ext cx="5444448" cy="447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1" tIns="46081" rIns="92161" bIns="460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8508"/>
            <a:ext cx="2948556" cy="49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1" tIns="46081" rIns="92161" bIns="46081" numCol="1" anchor="b" anchorCtr="0" compatLnSpc="1">
            <a:prstTxWarp prst="textNoShape">
              <a:avLst/>
            </a:prstTxWarp>
          </a:bodyPr>
          <a:lstStyle>
            <a:lvl1pPr defTabSz="920834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321" y="9438508"/>
            <a:ext cx="2948556" cy="49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1" tIns="46081" rIns="92161" bIns="46081" numCol="1" anchor="b" anchorCtr="0" compatLnSpc="1">
            <a:prstTxWarp prst="textNoShape">
              <a:avLst/>
            </a:prstTxWarp>
          </a:bodyPr>
          <a:lstStyle>
            <a:lvl1pPr algn="r" defTabSz="920834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203CBCA-111D-498C-83F2-9C74EB93922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4198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5D50B-D44D-4D8E-9A22-DD3307A35DF9}" type="slidenum">
              <a:rPr lang="ja-JP" altLang="en-US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52386" y="9438717"/>
            <a:ext cx="294846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3" rIns="91504" bIns="45753" anchor="b"/>
          <a:lstStyle/>
          <a:p>
            <a:pPr algn="r"/>
            <a:fld id="{D71F2EBA-09C4-416A-9CA6-7D7A76EEBEC1}" type="slidenum">
              <a:rPr lang="ja-JP" altLang="en-US" sz="1200">
                <a:latin typeface="Times New Roman" pitchFamily="18" charset="0"/>
              </a:rPr>
              <a:pPr algn="r"/>
              <a:t>13</a:t>
            </a:fld>
            <a:endParaRPr lang="en-US" altLang="ja-JP" sz="1200" dirty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smtClean="0"/>
              <a:t>In order to recognize a character in real-time, we reduce the 3-point arrangements without losing its recognition ability.</a:t>
            </a:r>
            <a:endParaRPr lang="en-US" altLang="ja-JP" smtClean="0">
              <a:solidFill>
                <a:schemeClr val="bg1"/>
              </a:solidFill>
            </a:endParaRPr>
          </a:p>
          <a:p>
            <a:r>
              <a:rPr lang="en-US" altLang="ja-JP" smtClean="0"/>
              <a:t>The key idea of the reduction is to use an affine invariant in a different manner as usual.</a:t>
            </a:r>
          </a:p>
          <a:p>
            <a:endParaRPr lang="ja-JP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52386" y="9438717"/>
            <a:ext cx="294846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3" rIns="91504" bIns="45753" anchor="b"/>
          <a:lstStyle/>
          <a:p>
            <a:pPr algn="r"/>
            <a:fld id="{01EA6074-526C-4479-A602-A537D279FE6E}" type="slidenum">
              <a:rPr lang="ja-JP" altLang="en-US" sz="1200">
                <a:latin typeface="Times New Roman" pitchFamily="18" charset="0"/>
              </a:rPr>
              <a:pPr algn="r"/>
              <a:t>15</a:t>
            </a:fld>
            <a:endParaRPr lang="en-US" altLang="ja-JP" sz="1200" dirty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smtClean="0"/>
              <a:t>Firstly, feature points are extracted from P outer contour pixels.</a:t>
            </a:r>
          </a:p>
          <a:p>
            <a:r>
              <a:rPr lang="en-US" altLang="ja-JP" smtClean="0"/>
              <a:t>And the 3 points are chosen from them.</a:t>
            </a:r>
          </a:p>
          <a:p>
            <a:pPr eaLnBrk="1" hangingPunct="1"/>
            <a:endParaRPr lang="ja-JP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52386" y="9438717"/>
            <a:ext cx="294846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3" rIns="91504" bIns="45753" anchor="b"/>
          <a:lstStyle/>
          <a:p>
            <a:pPr algn="r"/>
            <a:fld id="{0213D4CE-ABF3-499A-9EB1-B1490DF9514E}" type="slidenum">
              <a:rPr lang="ja-JP" altLang="en-US" sz="1200">
                <a:latin typeface="Times New Roman" pitchFamily="18" charset="0"/>
              </a:rPr>
              <a:pPr algn="r"/>
              <a:t>16</a:t>
            </a:fld>
            <a:endParaRPr lang="en-US" altLang="ja-JP" sz="1200" dirty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smtClean="0"/>
              <a:t>In order to match the images, a feature vector is computed.</a:t>
            </a:r>
          </a:p>
          <a:p>
            <a:r>
              <a:rPr lang="en-US" altLang="ja-JP" smtClean="0"/>
              <a:t>Firstly, 2 lines are drawn and the image is normalized so that 2 lines are perpendicular.</a:t>
            </a:r>
          </a:p>
          <a:p>
            <a:r>
              <a:rPr lang="en-US" altLang="ja-JP" smtClean="0"/>
              <a:t>And the image is divided into several equal parts.</a:t>
            </a:r>
          </a:p>
          <a:p>
            <a:r>
              <a:rPr lang="en-US" altLang="ja-JP" smtClean="0"/>
              <a:t>Then, ratios of black area in every subregions are computed.</a:t>
            </a:r>
          </a:p>
          <a:p>
            <a:r>
              <a:rPr lang="en-US" altLang="ja-JP" smtClean="0"/>
              <a:t>The value of the ratio is quantized.</a:t>
            </a:r>
          </a:p>
          <a:p>
            <a:pPr eaLnBrk="1" hangingPunct="1"/>
            <a:endParaRPr lang="ja-JP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52386" y="9438717"/>
            <a:ext cx="294846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3" rIns="91504" bIns="45753" anchor="b"/>
          <a:lstStyle/>
          <a:p>
            <a:pPr algn="r"/>
            <a:fld id="{22C10EA4-E964-435D-89DB-776EE2B519E1}" type="slidenum">
              <a:rPr lang="ja-JP" altLang="en-US" sz="1200">
                <a:latin typeface="Times New Roman" pitchFamily="18" charset="0"/>
              </a:rPr>
              <a:pPr algn="r"/>
              <a:t>17</a:t>
            </a:fld>
            <a:endParaRPr lang="en-US" altLang="ja-JP" sz="1200" dirty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smtClean="0"/>
              <a:t>In the storage phase, all the feature vectors are stored with classes and 3 points to a hash table.</a:t>
            </a:r>
          </a:p>
          <a:p>
            <a:pPr eaLnBrk="1" hangingPunct="1"/>
            <a:endParaRPr lang="ja-JP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52386" y="9438717"/>
            <a:ext cx="294846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3" rIns="91504" bIns="45753" anchor="b"/>
          <a:lstStyle/>
          <a:p>
            <a:pPr algn="r"/>
            <a:fld id="{DCC8E488-3CDA-41E7-B287-87A57F04F35C}" type="slidenum">
              <a:rPr lang="ja-JP" altLang="en-US" sz="1200">
                <a:latin typeface="Times New Roman" pitchFamily="18" charset="0"/>
              </a:rPr>
              <a:pPr algn="r"/>
              <a:t>18</a:t>
            </a:fld>
            <a:endParaRPr lang="en-US" altLang="ja-JP" sz="1200" dirty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smtClean="0"/>
              <a:t>In the retrieval phase, the feature vectors of captured images are computed.</a:t>
            </a:r>
          </a:p>
          <a:p>
            <a:r>
              <a:rPr lang="en-US" altLang="ja-JP" smtClean="0"/>
              <a:t>And the corresponding data to the feature vectors is retrieved from the hash table, and then casts a vote for corresponding classes.</a:t>
            </a:r>
          </a:p>
          <a:p>
            <a:pPr eaLnBrk="1" hangingPunct="1"/>
            <a:endParaRPr lang="ja-JP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52386" y="9438717"/>
            <a:ext cx="294846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3" rIns="91504" bIns="45753" anchor="b"/>
          <a:lstStyle/>
          <a:p>
            <a:pPr algn="r"/>
            <a:fld id="{9431B997-E182-4BFC-B433-80710CC9D9E2}" type="slidenum">
              <a:rPr lang="ja-JP" altLang="en-US" sz="1200">
                <a:latin typeface="Times New Roman" pitchFamily="18" charset="0"/>
              </a:rPr>
              <a:pPr algn="r"/>
              <a:t>20</a:t>
            </a:fld>
            <a:endParaRPr lang="en-US" altLang="ja-JP" sz="1200" dirty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smtClean="0"/>
              <a:t>We use an area ratio which is one of the affine invariants for the reduction.</a:t>
            </a:r>
          </a:p>
          <a:p>
            <a:r>
              <a:rPr lang="en-US" altLang="ja-JP" smtClean="0"/>
              <a:t>The usual process is that area ratios S0 and S1 are unchanged before and after affine transformation.</a:t>
            </a:r>
          </a:p>
          <a:p>
            <a:pPr eaLnBrk="1" hangingPunct="1"/>
            <a:endParaRPr lang="ja-JP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52386" y="9438717"/>
            <a:ext cx="294846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3" rIns="91504" bIns="45753" anchor="b"/>
          <a:lstStyle/>
          <a:p>
            <a:pPr algn="r"/>
            <a:fld id="{74315ED8-95AE-4200-9808-7E941C698F6F}" type="slidenum">
              <a:rPr lang="ja-JP" altLang="en-US" sz="1200">
                <a:latin typeface="Times New Roman" pitchFamily="18" charset="0"/>
              </a:rPr>
              <a:pPr algn="r"/>
              <a:t>21</a:t>
            </a:fld>
            <a:endParaRPr lang="en-US" altLang="ja-JP" sz="1200" dirty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smtClean="0"/>
              <a:t>The unusual process is that when two points and area ratio are given, the third point can be determined uniquely.</a:t>
            </a:r>
          </a:p>
          <a:p>
            <a:pPr eaLnBrk="1" hangingPunct="1"/>
            <a:endParaRPr lang="ja-JP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52386" y="9438717"/>
            <a:ext cx="294846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3" rIns="91504" bIns="45753" anchor="b"/>
          <a:lstStyle/>
          <a:p>
            <a:pPr algn="r"/>
            <a:fld id="{B6520E74-FFFC-4254-BBCF-46D81C57D403}" type="slidenum">
              <a:rPr lang="ja-JP" altLang="en-US" sz="1200">
                <a:latin typeface="Times New Roman" pitchFamily="18" charset="0"/>
              </a:rPr>
              <a:pPr algn="r"/>
              <a:t>22</a:t>
            </a:fld>
            <a:endParaRPr lang="en-US" altLang="ja-JP" sz="1200" dirty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smtClean="0"/>
              <a:t>Using such a method, we generate the 3-point arrangements as follows.</a:t>
            </a:r>
          </a:p>
          <a:p>
            <a:r>
              <a:rPr lang="en-US" altLang="ja-JP" smtClean="0"/>
              <a:t>The first point is determined from the centroid of the connected components instead of a contour point. </a:t>
            </a:r>
          </a:p>
          <a:p>
            <a:r>
              <a:rPr lang="en-US" altLang="ja-JP" smtClean="0"/>
              <a:t>In fact, the centroid is affine invariant.</a:t>
            </a:r>
          </a:p>
          <a:p>
            <a:r>
              <a:rPr lang="en-US" altLang="ja-JP" smtClean="0"/>
              <a:t>The second point is selected arbitrary from the feature points. </a:t>
            </a:r>
          </a:p>
          <a:p>
            <a:r>
              <a:rPr lang="en-US" altLang="ja-JP" smtClean="0"/>
              <a:t>At the selection of the third point the unusual process of the affine invariant is used.</a:t>
            </a:r>
          </a:p>
          <a:p>
            <a:r>
              <a:rPr lang="en-US" altLang="ja-JP" smtClean="0"/>
              <a:t>The third point is determined from a point which makes the largest triangle.</a:t>
            </a:r>
          </a:p>
          <a:p>
            <a:pPr eaLnBrk="1" hangingPunct="1"/>
            <a:endParaRPr lang="ja-JP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51696" y="9438637"/>
            <a:ext cx="2949153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1" tIns="45761" rIns="91521" bIns="45761" anchor="b"/>
          <a:lstStyle/>
          <a:p>
            <a:pPr algn="r"/>
            <a:fld id="{461E7790-752E-4792-B0B0-14C3E79B5B77}" type="slidenum">
              <a:rPr lang="ja-JP" altLang="en-US" sz="1200">
                <a:latin typeface="Times New Roman" pitchFamily="18" charset="0"/>
              </a:rPr>
              <a:pPr algn="r"/>
              <a:t>24</a:t>
            </a:fld>
            <a:endParaRPr lang="en-US" altLang="ja-JP" sz="1200" dirty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smtClean="0"/>
              <a:t>In order to recognize the separated characters, we prepare a table.</a:t>
            </a:r>
          </a:p>
          <a:p>
            <a:r>
              <a:rPr lang="en-US" altLang="ja-JP" smtClean="0">
                <a:solidFill>
                  <a:schemeClr val="bg1"/>
                </a:solidFill>
              </a:rPr>
              <a:t>In the storage phase, the data of the separated character such as area and position is stored to the table.</a:t>
            </a:r>
          </a:p>
          <a:p>
            <a:r>
              <a:rPr lang="en-US" altLang="ja-JP" smtClean="0">
                <a:solidFill>
                  <a:schemeClr val="bg1"/>
                </a:solidFill>
              </a:rPr>
              <a:t>And then, each connected component are stored to the hash table separately.</a:t>
            </a:r>
          </a:p>
          <a:p>
            <a:endParaRPr lang="ja-JP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51696" y="9438637"/>
            <a:ext cx="2949153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1" tIns="45761" rIns="91521" bIns="45761" anchor="b"/>
          <a:lstStyle/>
          <a:p>
            <a:pPr algn="r"/>
            <a:fld id="{4444301B-AF7C-4E1C-97AA-408A39217979}" type="slidenum">
              <a:rPr lang="ja-JP" altLang="en-US" sz="1200">
                <a:latin typeface="Times New Roman" pitchFamily="18" charset="0"/>
              </a:rPr>
              <a:pPr algn="r"/>
              <a:t>26</a:t>
            </a:fld>
            <a:endParaRPr lang="en-US" altLang="ja-JP" sz="1200" dirty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smtClean="0"/>
              <a:t>We can estimate the pose of papers and pose of characters by calculating affine parameters  from corresponding 3 points which are obtained at retrieval process.</a:t>
            </a:r>
          </a:p>
          <a:p>
            <a:pPr eaLnBrk="1" hangingPunct="1"/>
            <a:r>
              <a:rPr lang="en-US" altLang="ja-JP" smtClean="0">
                <a:solidFill>
                  <a:schemeClr val="bg1"/>
                </a:solidFill>
              </a:rPr>
              <a:t>The parameter contains independent scaling, shear, rotate, and scaling.</a:t>
            </a:r>
          </a:p>
          <a:p>
            <a:pPr eaLnBrk="1" hangingPunct="1"/>
            <a:r>
              <a:rPr lang="en-US" altLang="ja-JP" smtClean="0">
                <a:solidFill>
                  <a:schemeClr val="bg1"/>
                </a:solidFill>
              </a:rPr>
              <a:t>The pose of a paper is estimated from independent scaling and shear.</a:t>
            </a:r>
          </a:p>
          <a:p>
            <a:pPr eaLnBrk="1" hangingPunct="1"/>
            <a:r>
              <a:rPr lang="en-US" altLang="ja-JP" smtClean="0">
                <a:solidFill>
                  <a:schemeClr val="bg1"/>
                </a:solidFill>
              </a:rPr>
              <a:t>And the pose of characters is estimated from rotate and scaling.</a:t>
            </a:r>
          </a:p>
          <a:p>
            <a:pPr eaLnBrk="1" hangingPunct="1"/>
            <a:endParaRPr lang="ja-JP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874B4-70D0-4B63-B203-0B5E1543BB01}" type="slidenum">
              <a:rPr lang="ja-JP" altLang="en-US" smtClean="0"/>
              <a:pPr/>
              <a:t>3</a:t>
            </a:fld>
            <a:endParaRPr lang="en-US" altLang="ja-JP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smtClean="0"/>
              <a:t>As possible applications of the system, </a:t>
            </a:r>
          </a:p>
          <a:p>
            <a:r>
              <a:rPr lang="en-US" altLang="ja-JP" smtClean="0"/>
              <a:t>there are a voice navigator for visually disabled people, </a:t>
            </a:r>
          </a:p>
          <a:p>
            <a:r>
              <a:rPr lang="en-US" altLang="ja-JP" smtClean="0"/>
              <a:t>translation service for foreign travelers who cannot understand the local language, and so on.</a:t>
            </a:r>
          </a:p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52386" y="9438717"/>
            <a:ext cx="294846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3" rIns="91504" bIns="45753" anchor="b"/>
          <a:lstStyle/>
          <a:p>
            <a:pPr algn="r"/>
            <a:fld id="{E6BDAE2D-BC5C-4112-8B81-80ABF373E2F4}" type="slidenum">
              <a:rPr lang="ja-JP" altLang="en-US" sz="1200">
                <a:latin typeface="Times New Roman" pitchFamily="18" charset="0"/>
              </a:rPr>
              <a:pPr algn="r"/>
              <a:t>28</a:t>
            </a:fld>
            <a:endParaRPr lang="en-US" altLang="ja-JP" sz="1200" dirty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smtClean="0">
                <a:solidFill>
                  <a:schemeClr val="bg1"/>
                </a:solidFill>
              </a:rPr>
              <a:t>This is a target paper which contains 236 characters on curving lines.</a:t>
            </a:r>
          </a:p>
          <a:p>
            <a:pPr eaLnBrk="1" hangingPunct="1"/>
            <a:endParaRPr lang="en-US" altLang="ja-JP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52386" y="9438717"/>
            <a:ext cx="294846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3" rIns="91504" bIns="45753" anchor="b"/>
          <a:lstStyle/>
          <a:p>
            <a:pPr algn="r"/>
            <a:fld id="{158F1919-EFB7-4F6B-93BB-200342267786}" type="slidenum">
              <a:rPr lang="ja-JP" altLang="en-US" sz="1200">
                <a:latin typeface="Times New Roman" pitchFamily="18" charset="0"/>
              </a:rPr>
              <a:pPr algn="r"/>
              <a:t>30</a:t>
            </a:fld>
            <a:endParaRPr lang="en-US" altLang="ja-JP" sz="1200" dirty="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smtClean="0">
                <a:solidFill>
                  <a:schemeClr val="bg1"/>
                </a:solidFill>
              </a:rPr>
              <a:t>CPU of the server used in this experiment is Opteron 2.6GHz.</a:t>
            </a:r>
          </a:p>
          <a:p>
            <a:pPr eaLnBrk="1" hangingPunct="1"/>
            <a:r>
              <a:rPr lang="en-US" altLang="ja-JP" smtClean="0">
                <a:solidFill>
                  <a:schemeClr val="bg1"/>
                </a:solidFill>
              </a:rPr>
              <a:t>We normalized the size of the images.</a:t>
            </a:r>
          </a:p>
          <a:p>
            <a:pPr eaLnBrk="1" hangingPunct="1"/>
            <a:r>
              <a:rPr lang="en-US" altLang="ja-JP" smtClean="0">
                <a:solidFill>
                  <a:schemeClr val="bg1"/>
                </a:solidFill>
              </a:rPr>
              <a:t>The long side of the template image was 100 pixels, and that of the captured image was 50pixels.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52386" y="9438717"/>
            <a:ext cx="294846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3" rIns="91504" bIns="45753" anchor="b"/>
          <a:lstStyle/>
          <a:p>
            <a:pPr algn="r"/>
            <a:fld id="{B0033787-DC43-4B1D-AA6C-6D695347AFAD}" type="slidenum">
              <a:rPr lang="ja-JP" altLang="en-US" sz="1200">
                <a:latin typeface="Times New Roman" pitchFamily="18" charset="0"/>
              </a:rPr>
              <a:pPr algn="r"/>
              <a:t>34</a:t>
            </a:fld>
            <a:endParaRPr lang="en-US" altLang="ja-JP" sz="1200" dirty="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smtClean="0">
                <a:solidFill>
                  <a:schemeClr val="bg1"/>
                </a:solidFill>
              </a:rPr>
              <a:t>Future work are to distinguish the similar characters by considering nearby characters on the paper</a:t>
            </a:r>
          </a:p>
          <a:p>
            <a:pPr eaLnBrk="1" hangingPunct="1"/>
            <a:r>
              <a:rPr lang="en-US" altLang="ja-JP" smtClean="0">
                <a:solidFill>
                  <a:schemeClr val="bg1"/>
                </a:solidFill>
              </a:rPr>
              <a:t>and to improve the method for extracting objects which are not black texts on a white paper.</a:t>
            </a:r>
          </a:p>
          <a:p>
            <a:pPr eaLnBrk="1" hangingPunct="1"/>
            <a:endParaRPr lang="en-US" altLang="ja-JP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4198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5D50B-D44D-4D8E-9A22-DD3307A35DF9}" type="slidenum">
              <a:rPr lang="ja-JP" altLang="en-US"/>
              <a:pPr/>
              <a:t>35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4301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D5C53-810F-4514-A453-9D5FB9F921D6}" type="slidenum">
              <a:rPr lang="ja-JP" altLang="en-US"/>
              <a:pPr/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52386" y="9438717"/>
            <a:ext cx="294846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3" rIns="91504" bIns="45753" anchor="b"/>
          <a:lstStyle/>
          <a:p>
            <a:pPr algn="r"/>
            <a:fld id="{E2B74F5A-0148-4667-A4A0-B93A568063CF}" type="slidenum">
              <a:rPr lang="ja-JP" altLang="en-US" sz="1200">
                <a:latin typeface="Times New Roman" pitchFamily="18" charset="0"/>
              </a:rPr>
              <a:pPr algn="r"/>
              <a:t>6</a:t>
            </a:fld>
            <a:endParaRPr lang="en-US" altLang="ja-JP" sz="1200" dirty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smtClean="0">
                <a:solidFill>
                  <a:schemeClr val="bg1"/>
                </a:solidFill>
              </a:rPr>
              <a:t>Our proposed method recognizes each deformed character, too.</a:t>
            </a:r>
          </a:p>
          <a:p>
            <a:pPr eaLnBrk="1" hangingPunct="1"/>
            <a:r>
              <a:rPr lang="en-US" altLang="ja-JP" smtClean="0">
                <a:solidFill>
                  <a:schemeClr val="bg1"/>
                </a:solidFill>
              </a:rPr>
              <a:t>But it also realize the real-time processing.</a:t>
            </a:r>
          </a:p>
          <a:p>
            <a:pPr eaLnBrk="1" hangingPunct="1"/>
            <a:r>
              <a:rPr lang="en-US" altLang="ja-JP" smtClean="0">
                <a:solidFill>
                  <a:schemeClr val="bg1"/>
                </a:solidFill>
              </a:rPr>
              <a:t>That is, our proposed method satisfies all of 3 requirements.</a:t>
            </a:r>
          </a:p>
          <a:p>
            <a:pPr eaLnBrk="1" hangingPunct="1"/>
            <a:endParaRPr lang="ja-JP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4096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9E1BF-2B6E-49DF-90DB-F3781FF61944}" type="slidenum">
              <a:rPr lang="ja-JP" altLang="en-US" smtClean="0"/>
              <a:pPr/>
              <a:t>7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52386" y="9438717"/>
            <a:ext cx="294846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3" rIns="91504" bIns="45753" anchor="b"/>
          <a:lstStyle/>
          <a:p>
            <a:pPr algn="r"/>
            <a:fld id="{14DCBABB-D13B-4C40-A5BA-4FA66E2F6DE2}" type="slidenum">
              <a:rPr lang="ja-JP" altLang="en-US" sz="1200">
                <a:latin typeface="Times New Roman" pitchFamily="18" charset="0"/>
              </a:rPr>
              <a:pPr algn="r"/>
              <a:t>9</a:t>
            </a:fld>
            <a:endParaRPr lang="en-US" altLang="ja-JP" sz="1200" dirty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smtClean="0"/>
              <a:t>In order to be free from layout constraints, our proposed method recognizes each connected component.</a:t>
            </a:r>
          </a:p>
          <a:p>
            <a:r>
              <a:rPr lang="en-US" altLang="ja-JP" smtClean="0">
                <a:solidFill>
                  <a:schemeClr val="bg1"/>
                </a:solidFill>
              </a:rPr>
              <a:t>In this research, recognition objects are defined as black texts on a flat white paper.</a:t>
            </a:r>
          </a:p>
          <a:p>
            <a:r>
              <a:rPr lang="en-US" altLang="ja-JP" smtClean="0">
                <a:solidFill>
                  <a:schemeClr val="bg1"/>
                </a:solidFill>
              </a:rPr>
              <a:t>And we assume that we can extract connected components with binarization.</a:t>
            </a:r>
          </a:p>
          <a:p>
            <a:endParaRPr lang="ja-JP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52386" y="9438717"/>
            <a:ext cx="294846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3" rIns="91504" bIns="45753" anchor="b"/>
          <a:lstStyle/>
          <a:p>
            <a:pPr algn="r"/>
            <a:fld id="{15A5A5E4-2923-4CFC-AFEE-FB77252AC82A}" type="slidenum">
              <a:rPr lang="ja-JP" altLang="en-US" sz="1200">
                <a:latin typeface="Times New Roman" pitchFamily="18" charset="0"/>
              </a:rPr>
              <a:pPr algn="r"/>
              <a:t>10</a:t>
            </a:fld>
            <a:endParaRPr lang="en-US" altLang="ja-JP" sz="1200" dirty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smtClean="0"/>
              <a:t>For robustness to perspective distortion, our method does affine invariant matching.</a:t>
            </a:r>
          </a:p>
          <a:p>
            <a:r>
              <a:rPr lang="en-US" altLang="ja-JP" smtClean="0"/>
              <a:t>If corresponding 3 feature points are extracted, the captured image and the template image can be matched by normalization.</a:t>
            </a:r>
          </a:p>
          <a:p>
            <a:r>
              <a:rPr lang="en-US" altLang="ja-JP" smtClean="0"/>
              <a:t>There is a method to cope with the problem which is called geometric hashing, in short, we call GH.</a:t>
            </a:r>
          </a:p>
          <a:p>
            <a:r>
              <a:rPr lang="en-US" altLang="ja-JP" smtClean="0"/>
              <a:t>We apply GH to recognition of a connected component, and we call the method contour version of GH.</a:t>
            </a:r>
          </a:p>
          <a:p>
            <a:r>
              <a:rPr lang="en-US" altLang="ja-JP" smtClean="0"/>
              <a:t>The method is the base of our proposed method.</a:t>
            </a:r>
          </a:p>
          <a:p>
            <a:endParaRPr lang="en-US" altLang="ja-JP" smtClean="0"/>
          </a:p>
          <a:p>
            <a:endParaRPr lang="en-US" altLang="ja-JP" smtClean="0"/>
          </a:p>
          <a:p>
            <a:pPr eaLnBrk="1" hangingPunct="1"/>
            <a:endParaRPr lang="ja-JP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52386" y="9438717"/>
            <a:ext cx="294846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3" rIns="91504" bIns="45753" anchor="b"/>
          <a:lstStyle/>
          <a:p>
            <a:pPr algn="r"/>
            <a:fld id="{01EA6074-526C-4479-A602-A537D279FE6E}" type="slidenum">
              <a:rPr lang="ja-JP" altLang="en-US" sz="1200">
                <a:latin typeface="Times New Roman" pitchFamily="18" charset="0"/>
              </a:rPr>
              <a:pPr algn="r"/>
              <a:t>11</a:t>
            </a:fld>
            <a:endParaRPr lang="en-US" altLang="ja-JP" sz="1200" dirty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smtClean="0"/>
              <a:t>Firstly, feature points are extracted from P outer contour pixels.</a:t>
            </a:r>
          </a:p>
          <a:p>
            <a:r>
              <a:rPr lang="en-US" altLang="ja-JP" smtClean="0"/>
              <a:t>And the 3 points are chosen from them.</a:t>
            </a:r>
          </a:p>
          <a:p>
            <a:pPr eaLnBrk="1" hangingPunct="1"/>
            <a:endParaRPr lang="ja-JP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52386" y="9438717"/>
            <a:ext cx="294846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3" rIns="91504" bIns="45753" anchor="b"/>
          <a:lstStyle/>
          <a:p>
            <a:pPr algn="r"/>
            <a:fld id="{CA84BCFB-F38B-4106-AA9C-71D8C19CC9F0}" type="slidenum">
              <a:rPr lang="ja-JP" altLang="en-US" sz="1200">
                <a:latin typeface="Times New Roman" pitchFamily="18" charset="0"/>
              </a:rPr>
              <a:pPr algn="r"/>
              <a:t>12</a:t>
            </a:fld>
            <a:endParaRPr lang="en-US" altLang="ja-JP" sz="1200" dirty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smtClean="0"/>
              <a:t>In this method, 3 points are selected randomly from P contour points.</a:t>
            </a:r>
          </a:p>
          <a:p>
            <a:r>
              <a:rPr lang="en-US" altLang="ja-JP" smtClean="0"/>
              <a:t>For matching the images, all arrangements have to be generated.</a:t>
            </a:r>
          </a:p>
          <a:p>
            <a:r>
              <a:rPr lang="en-US" altLang="ja-JP" smtClean="0"/>
              <a:t>The total number of the patterns is the order of P cubic.</a:t>
            </a:r>
          </a:p>
          <a:p>
            <a:r>
              <a:rPr lang="en-US" altLang="ja-JP" smtClean="0"/>
              <a:t>This is too large number to compute the feature vector in real-time.</a:t>
            </a:r>
          </a:p>
          <a:p>
            <a:endParaRPr lang="ja-JP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58863" y="4022725"/>
            <a:ext cx="8553450" cy="1411288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1069975" y="5565775"/>
            <a:ext cx="8553450" cy="7556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正方形/長方形 5"/>
          <p:cNvSpPr/>
          <p:nvPr/>
        </p:nvSpPr>
        <p:spPr>
          <a:xfrm>
            <a:off x="1058863" y="4022725"/>
            <a:ext cx="266700" cy="1411288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1069975" y="5565775"/>
            <a:ext cx="266700" cy="7556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425787" y="4284716"/>
            <a:ext cx="8020050" cy="1092182"/>
          </a:xfrm>
        </p:spPr>
        <p:txBody>
          <a:bodyPr anchor="t"/>
          <a:lstStyle>
            <a:lvl1pPr algn="r">
              <a:defRPr sz="370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425787" y="5649944"/>
            <a:ext cx="8020050" cy="588098"/>
          </a:xfrm>
        </p:spPr>
        <p:txBody>
          <a:bodyPr/>
          <a:lstStyle>
            <a:lvl1pPr marL="0" indent="0" algn="r">
              <a:buNone/>
              <a:defRPr sz="2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21528" indent="0" algn="ctr">
              <a:buNone/>
            </a:lvl2pPr>
            <a:lvl3pPr marL="1043056" indent="0" algn="ctr">
              <a:buNone/>
            </a:lvl3pPr>
            <a:lvl4pPr marL="1564584" indent="0" algn="ctr">
              <a:buNone/>
            </a:lvl4pPr>
            <a:lvl5pPr marL="2086112" indent="0" algn="ctr">
              <a:buNone/>
            </a:lvl5pPr>
            <a:lvl6pPr marL="2607640" indent="0" algn="ctr">
              <a:buNone/>
            </a:lvl6pPr>
            <a:lvl7pPr marL="3129168" indent="0" algn="ctr">
              <a:buNone/>
            </a:lvl7pPr>
            <a:lvl8pPr marL="3650696" indent="0" algn="ctr">
              <a:buNone/>
            </a:lvl8pPr>
            <a:lvl9pPr marL="4172224" indent="0" algn="ctr">
              <a:buNone/>
            </a:lvl9pPr>
          </a:lstStyle>
          <a:p>
            <a:r>
              <a:rPr lang="ja-JP" altLang="en-US" smtClean="0"/>
              <a:t>マスタ サブタイトルの書式設定</a:t>
            </a:r>
            <a:endParaRPr lang="en-US"/>
          </a:p>
        </p:txBody>
      </p:sp>
      <p:sp>
        <p:nvSpPr>
          <p:cNvPr id="10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7485063" y="7007225"/>
            <a:ext cx="2673350" cy="403225"/>
          </a:xfrm>
        </p:spPr>
        <p:txBody>
          <a:bodyPr/>
          <a:lstStyle>
            <a:lvl1pPr algn="l">
              <a:defRPr sz="1600" smtClean="0"/>
            </a:lvl1pPr>
          </a:lstStyle>
          <a:p>
            <a:pPr>
              <a:defRPr/>
            </a:pPr>
            <a:fld id="{45BD9357-7A74-40B2-BBCE-415EC40BF5DD}" type="datetimeFigureOut">
              <a:rPr lang="en-US"/>
              <a:pPr>
                <a:defRPr/>
              </a:pPr>
              <a:t>8/10/2009</a:t>
            </a:fld>
            <a:endParaRPr lang="en-US"/>
          </a:p>
        </p:txBody>
      </p:sp>
      <p:sp>
        <p:nvSpPr>
          <p:cNvPr id="11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3389313" y="7007225"/>
            <a:ext cx="406400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1422400" y="7007225"/>
            <a:ext cx="1425575" cy="4032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DAEC2BA-4ABA-4B06-87FE-20DA4D220CB4}" type="slidenum">
              <a:rPr lang="en-US"/>
              <a:pPr>
                <a:defRPr/>
              </a:pPr>
              <a:t>&lt;#&gt;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1B7851A-0065-48B2-8DB2-C45FEBB308C0}" type="datetimeFigureOut">
              <a:rPr lang="en-US"/>
              <a:pPr>
                <a:defRPr/>
              </a:pPr>
              <a:t>8/10/2009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310F576-B110-4DF0-913B-CFD388981C94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3"/>
          <p:cNvSpPr>
            <a:spLocks noChangeShapeType="1"/>
          </p:cNvSpPr>
          <p:nvPr/>
        </p:nvSpPr>
        <p:spPr bwMode="auto">
          <a:xfrm>
            <a:off x="534988" y="7004050"/>
            <a:ext cx="96234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04306" tIns="52153" rIns="104306" bIns="52153"/>
          <a:lstStyle/>
          <a:p>
            <a:pPr>
              <a:defRPr/>
            </a:pPr>
            <a:endParaRPr kumimoji="0" lang="en-US"/>
          </a:p>
        </p:txBody>
      </p:sp>
      <p:sp>
        <p:nvSpPr>
          <p:cNvPr id="5" name="二等辺三角形 4"/>
          <p:cNvSpPr>
            <a:spLocks noChangeAspect="1"/>
          </p:cNvSpPr>
          <p:nvPr/>
        </p:nvSpPr>
        <p:spPr>
          <a:xfrm rot="5400000">
            <a:off x="496094" y="7127082"/>
            <a:ext cx="211137" cy="1397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直線コネクタ 5"/>
          <p:cNvSpPr>
            <a:spLocks noChangeShapeType="1"/>
          </p:cNvSpPr>
          <p:nvPr/>
        </p:nvSpPr>
        <p:spPr bwMode="auto">
          <a:xfrm rot="5400000">
            <a:off x="4440238" y="3530600"/>
            <a:ext cx="6451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04306" tIns="52153" rIns="104306" bIns="52153"/>
          <a:lstStyle/>
          <a:p>
            <a:pPr>
              <a:defRPr/>
            </a:pPr>
            <a:endParaRPr kumimoji="0" 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2A66E52-4B2A-418F-B263-B4D4DC12591A}" type="datetimeFigureOut">
              <a:rPr lang="en-US"/>
              <a:pPr>
                <a:defRPr/>
              </a:pPr>
              <a:t>8/10/2009</a:t>
            </a:fld>
            <a:endParaRPr 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03C3973-F55F-4F13-803E-EE3BEE468BAB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 タイトルの書式設定</a:t>
            </a:r>
            <a:endParaRPr 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534670" y="1344225"/>
            <a:ext cx="9624060" cy="5444109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CC58460-13CC-4359-B8F3-64F06EB79B75}" type="datetimeFigureOut">
              <a:rPr lang="en-US"/>
              <a:pPr>
                <a:defRPr/>
              </a:pPr>
              <a:t>8/10/2009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2894DB3-5C05-4EB1-A0B3-6C294000FE58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69975" y="3108325"/>
            <a:ext cx="8553450" cy="1411288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1069975" y="3108325"/>
            <a:ext cx="266700" cy="1411288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25787" y="3276548"/>
            <a:ext cx="8020050" cy="1176196"/>
          </a:xfrm>
        </p:spPr>
        <p:txBody>
          <a:bodyPr anchor="t"/>
          <a:lstStyle>
            <a:lvl1pPr algn="r">
              <a:buNone/>
              <a:defRPr sz="3700" b="0" cap="none" baseline="0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4898" y="4704786"/>
            <a:ext cx="7930938" cy="1260211"/>
          </a:xfrm>
        </p:spPr>
        <p:txBody>
          <a:bodyPr/>
          <a:lstStyle>
            <a:lvl1pPr marL="0" indent="0" algn="r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7485063" y="7007225"/>
            <a:ext cx="2673350" cy="4032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EBF7221-12A9-4A72-B54B-097358200183}" type="datetimeFigureOut">
              <a:rPr lang="en-US"/>
              <a:pPr>
                <a:defRPr/>
              </a:pPr>
              <a:t>8/10/2009</a:t>
            </a:fld>
            <a:endParaRPr lang="en-US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389313" y="7007225"/>
            <a:ext cx="406400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250950" y="7007225"/>
            <a:ext cx="1779588" cy="4032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65D1795-BB81-4110-96B4-41B787FA81D8}" type="slidenum">
              <a:rPr lang="en-US"/>
              <a:pPr>
                <a:defRPr/>
              </a:pPr>
              <a:t>&lt;#&gt;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252042"/>
            <a:ext cx="9624060" cy="1008168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534670" y="1344225"/>
            <a:ext cx="4726483" cy="5444109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5417098" y="1340864"/>
            <a:ext cx="4726483" cy="5444109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F60DA88-B4B8-4AAB-904E-E41DC731D9E4}" type="datetimeFigureOut">
              <a:rPr lang="en-US"/>
              <a:pPr>
                <a:defRPr/>
              </a:pPr>
              <a:t>8/10/2009</a:t>
            </a:fld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310C23C-2C73-453E-97FC-7AE15E91A622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252042"/>
            <a:ext cx="9624060" cy="1008168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670" y="1417737"/>
            <a:ext cx="4724775" cy="756126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5435812" y="1428239"/>
            <a:ext cx="4726631" cy="756126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534670" y="2352393"/>
            <a:ext cx="4722918" cy="4452744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5435812" y="2352393"/>
            <a:ext cx="4722918" cy="4452744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94F89FF-69BD-483A-A6D0-5FBDF4D5BD81}" type="datetimeFigureOut">
              <a:rPr lang="en-US"/>
              <a:pPr>
                <a:defRPr/>
              </a:pPr>
              <a:t>8/10/2009</a:t>
            </a:fld>
            <a:endParaRPr 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28B5C76-FA22-4784-A500-E15C2FA2A3D8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二等辺三角形 2"/>
          <p:cNvSpPr>
            <a:spLocks noChangeAspect="1"/>
          </p:cNvSpPr>
          <p:nvPr/>
        </p:nvSpPr>
        <p:spPr>
          <a:xfrm rot="5400000">
            <a:off x="496094" y="7127082"/>
            <a:ext cx="211137" cy="1397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252042"/>
            <a:ext cx="9624060" cy="1008168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4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95120A8-7558-43F4-9FEB-805C70B2EE87}" type="datetimeFigureOut">
              <a:rPr lang="en-US"/>
              <a:pPr>
                <a:defRPr/>
              </a:pPr>
              <a:t>8/10/2009</a:t>
            </a:fld>
            <a:endParaRPr lang="en-US"/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B085426-23C0-4E98-9BAE-F970001B034B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線コネクタ 1"/>
          <p:cNvSpPr>
            <a:spLocks noChangeShapeType="1"/>
          </p:cNvSpPr>
          <p:nvPr/>
        </p:nvSpPr>
        <p:spPr bwMode="auto">
          <a:xfrm>
            <a:off x="534988" y="7004050"/>
            <a:ext cx="96234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04306" tIns="52153" rIns="104306" bIns="52153"/>
          <a:lstStyle/>
          <a:p>
            <a:pPr>
              <a:defRPr/>
            </a:pPr>
            <a:endParaRPr kumimoji="0" lang="en-US"/>
          </a:p>
        </p:txBody>
      </p:sp>
      <p:sp>
        <p:nvSpPr>
          <p:cNvPr id="3" name="二等辺三角形 2"/>
          <p:cNvSpPr>
            <a:spLocks noChangeAspect="1"/>
          </p:cNvSpPr>
          <p:nvPr/>
        </p:nvSpPr>
        <p:spPr>
          <a:xfrm rot="5400000">
            <a:off x="496094" y="7127082"/>
            <a:ext cx="211137" cy="1397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4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3EBCC53-AB44-4F67-AED4-74CEA741DD75}" type="datetimeFigureOut">
              <a:rPr lang="en-US"/>
              <a:pPr>
                <a:defRPr/>
              </a:pPr>
              <a:t>8/10/2009</a:t>
            </a:fld>
            <a:endParaRPr 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94551C6-23A7-41E4-8134-79785849EF24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534988" y="7004050"/>
            <a:ext cx="96234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04306" tIns="52153" rIns="104306" bIns="52153"/>
          <a:lstStyle/>
          <a:p>
            <a:pPr>
              <a:defRPr/>
            </a:pPr>
            <a:endParaRPr kumimoji="0" lang="en-US"/>
          </a:p>
        </p:txBody>
      </p:sp>
      <p:sp>
        <p:nvSpPr>
          <p:cNvPr id="6" name="直線コネクタ 5"/>
          <p:cNvSpPr>
            <a:spLocks noChangeShapeType="1"/>
          </p:cNvSpPr>
          <p:nvPr/>
        </p:nvSpPr>
        <p:spPr bwMode="auto">
          <a:xfrm rot="5400000">
            <a:off x="3898107" y="3664744"/>
            <a:ext cx="6653212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04306" tIns="52153" rIns="104306" bIns="52153"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7" name="二等辺三角形 6"/>
          <p:cNvSpPr>
            <a:spLocks noChangeAspect="1"/>
          </p:cNvSpPr>
          <p:nvPr/>
        </p:nvSpPr>
        <p:spPr>
          <a:xfrm rot="5400000">
            <a:off x="496094" y="7127082"/>
            <a:ext cx="211137" cy="1397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96268" y="336056"/>
            <a:ext cx="2940685" cy="924154"/>
          </a:xfrm>
        </p:spPr>
        <p:txBody>
          <a:bodyPr>
            <a:noAutofit/>
          </a:bodyPr>
          <a:lstStyle>
            <a:lvl1pPr algn="l">
              <a:buNone/>
              <a:defRPr sz="23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7396268" y="1344225"/>
            <a:ext cx="2940685" cy="5340143"/>
          </a:xfrm>
        </p:spPr>
        <p:txBody>
          <a:bodyPr/>
          <a:lstStyle>
            <a:lvl1pPr marL="0" indent="0">
              <a:lnSpc>
                <a:spcPts val="2510"/>
              </a:lnSpc>
              <a:spcAft>
                <a:spcPts val="1141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56447" y="336056"/>
            <a:ext cx="6683375" cy="630105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134CD4D-78DF-4109-806C-4CB8B0B549C7}" type="datetimeFigureOut">
              <a:rPr lang="en-US"/>
              <a:pPr>
                <a:defRPr/>
              </a:pPr>
              <a:t>8/10/2009</a:t>
            </a:fld>
            <a:endParaRPr lang="en-US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30047F8-3B9F-4448-83F4-F46C0FA566C7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534988" y="7004050"/>
            <a:ext cx="96234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04306" tIns="52153" rIns="104306" bIns="52153"/>
          <a:lstStyle/>
          <a:p>
            <a:pPr>
              <a:defRPr/>
            </a:pPr>
            <a:endParaRPr kumimoji="0" 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96094" y="7127082"/>
            <a:ext cx="211137" cy="1397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534988" y="552450"/>
            <a:ext cx="214312" cy="7556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552217"/>
            <a:ext cx="9624060" cy="743875"/>
          </a:xfrm>
          <a:ln>
            <a:solidFill>
              <a:schemeClr val="accent1"/>
            </a:solidFill>
          </a:ln>
        </p:spPr>
        <p:txBody>
          <a:bodyPr lIns="312917" anchor="ctr"/>
          <a:lstStyle>
            <a:lvl1pPr algn="r">
              <a:buNone/>
              <a:defRPr sz="23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534670" y="2100351"/>
            <a:ext cx="9624060" cy="470814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84"/>
              </a:spcBef>
              <a:buNone/>
              <a:defRPr sz="3700"/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34670" y="1344225"/>
            <a:ext cx="9624060" cy="588098"/>
          </a:xfrm>
        </p:spPr>
        <p:txBody>
          <a:bodyPr anchor="ctr"/>
          <a:lstStyle>
            <a:lvl1pPr marL="0" indent="0" algn="l">
              <a:buFontTx/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BF12C83-8E6C-4477-9A45-545A6644E476}" type="datetimeFigureOut">
              <a:rPr lang="en-US"/>
              <a:pPr>
                <a:defRPr/>
              </a:pPr>
              <a:t>8/10/2009</a:t>
            </a:fld>
            <a:endParaRPr lang="en-US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DDABC06-6874-4C4E-96C8-A980D01F1A49}" type="slidenum">
              <a:rPr lang="en-US"/>
              <a:pPr>
                <a:defRPr/>
              </a:pPr>
              <a:t>&lt;#&gt;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21"/>
          <p:cNvSpPr>
            <a:spLocks noGrp="1"/>
          </p:cNvSpPr>
          <p:nvPr>
            <p:ph type="title"/>
          </p:nvPr>
        </p:nvSpPr>
        <p:spPr bwMode="auto">
          <a:xfrm>
            <a:off x="534988" y="168275"/>
            <a:ext cx="96234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US" smtClean="0"/>
          </a:p>
        </p:txBody>
      </p:sp>
      <p:sp>
        <p:nvSpPr>
          <p:cNvPr id="1027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534988" y="1344613"/>
            <a:ext cx="9623425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7485063" y="7008813"/>
            <a:ext cx="2676525" cy="403225"/>
          </a:xfrm>
          <a:prstGeom prst="rect">
            <a:avLst/>
          </a:prstGeom>
        </p:spPr>
        <p:txBody>
          <a:bodyPr vert="horz" lIns="104306" tIns="52153" rIns="104306" bIns="52153"/>
          <a:lstStyle>
            <a:lvl1pPr algn="r" eaLnBrk="1" latinLnBrk="0" hangingPunct="1">
              <a:defRPr kumimoji="0" sz="16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9AC9165-38BE-4DF7-8EEB-5678F6166D40}" type="datetimeFigureOut">
              <a:rPr lang="en-US"/>
              <a:pPr>
                <a:defRPr/>
              </a:pPr>
              <a:t>8/10/2009</a:t>
            </a:fld>
            <a:endParaRPr 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3389313" y="7008813"/>
            <a:ext cx="4098925" cy="403225"/>
          </a:xfrm>
          <a:prstGeom prst="rect">
            <a:avLst/>
          </a:prstGeom>
        </p:spPr>
        <p:txBody>
          <a:bodyPr vert="horz" lIns="104306" tIns="52153" rIns="104306" bIns="52153"/>
          <a:lstStyle>
            <a:lvl1pPr algn="r" eaLnBrk="1" latinLnBrk="0" hangingPunct="1">
              <a:defRPr kumimoji="0" sz="160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715963" y="7008813"/>
            <a:ext cx="2317750" cy="403225"/>
          </a:xfrm>
          <a:prstGeom prst="rect">
            <a:avLst/>
          </a:prstGeom>
        </p:spPr>
        <p:txBody>
          <a:bodyPr vert="horz" lIns="104306" tIns="52153" rIns="104306" bIns="52153"/>
          <a:lstStyle>
            <a:lvl1pPr algn="ctr" eaLnBrk="1" latinLnBrk="0" hangingPunct="1">
              <a:defRPr kumimoji="0" sz="16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9829379-E1E0-453E-A010-4B1240BF7037}" type="slidenum">
              <a:rPr lang="en-US"/>
              <a:pPr>
                <a:defRPr/>
              </a:pPr>
              <a:t>&lt;#&gt;</a:t>
            </a:fld>
            <a:endParaRPr lang="en-US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534988" y="7004050"/>
            <a:ext cx="96234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04306" tIns="52153" rIns="104306" bIns="52153"/>
          <a:lstStyle/>
          <a:p>
            <a:pPr>
              <a:defRPr/>
            </a:pPr>
            <a:endParaRPr kumimoji="0" lang="en-US"/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534988" y="1260475"/>
            <a:ext cx="96234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04306" tIns="52153" rIns="104306" bIns="52153"/>
          <a:lstStyle/>
          <a:p>
            <a:pPr>
              <a:defRPr/>
            </a:pPr>
            <a:endParaRPr kumimoji="0" 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96094" y="7127082"/>
            <a:ext cx="211137" cy="1397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1" name="Text Box 13"/>
          <p:cNvSpPr txBox="1">
            <a:spLocks noChangeArrowheads="1"/>
          </p:cNvSpPr>
          <p:nvPr userDrawn="1"/>
        </p:nvSpPr>
        <p:spPr bwMode="auto">
          <a:xfrm>
            <a:off x="4211638" y="-30163"/>
            <a:ext cx="64404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306" tIns="52153" rIns="104306" bIns="52153">
            <a:spAutoFit/>
          </a:bodyPr>
          <a:lstStyle/>
          <a:p>
            <a:pPr algn="r" defTabSz="1042988">
              <a:defRPr/>
            </a:pPr>
            <a:endParaRPr lang="ja-JP" altLang="ja-JP" sz="2300" b="1">
              <a:solidFill>
                <a:schemeClr val="tx1"/>
              </a:solidFill>
              <a:latin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37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Bookman Old Style" pitchFamily="18" charset="0"/>
          <a:ea typeface="HG明朝E" pitchFamily="17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Bookman Old Style" pitchFamily="18" charset="0"/>
          <a:ea typeface="HG明朝E" pitchFamily="17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Bookman Old Style" pitchFamily="18" charset="0"/>
          <a:ea typeface="HG明朝E" pitchFamily="17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Bookman Old Style" pitchFamily="18" charset="0"/>
          <a:ea typeface="HG明朝E" pitchFamily="1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Bookman Old Style" pitchFamily="18" charset="0"/>
          <a:ea typeface="HG明朝E" pitchFamily="1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Bookman Old Style" pitchFamily="18" charset="0"/>
          <a:ea typeface="HG明朝E" pitchFamily="1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Bookman Old Style" pitchFamily="18" charset="0"/>
          <a:ea typeface="HG明朝E" pitchFamily="1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Bookman Old Style" pitchFamily="18" charset="0"/>
          <a:ea typeface="HG明朝E" pitchFamily="17" charset="-128"/>
        </a:defRPr>
      </a:lvl9pPr>
    </p:titleStyle>
    <p:bodyStyle>
      <a:lvl1pPr marL="312738" indent="-312738" algn="l" rtl="0" fontAlgn="base">
        <a:spcBef>
          <a:spcPts val="688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312738" algn="l" rtl="0" fontAlgn="base">
        <a:spcBef>
          <a:spcPts val="575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kumimoji="1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38213" indent="-260350" algn="l" rtl="0" fontAlgn="base">
        <a:spcBef>
          <a:spcPts val="575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50950" indent="-260350" algn="l" rtl="0" fontAlgn="base">
        <a:spcBef>
          <a:spcPts val="45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63688" indent="-260350" algn="l" rtl="0" fontAlgn="base">
        <a:spcBef>
          <a:spcPts val="338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1877501" indent="-208611" algn="l" rtl="0" eaLnBrk="1" latinLnBrk="0" hangingPunct="1">
        <a:spcBef>
          <a:spcPts val="342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086112" indent="-208611" algn="l" rtl="0" eaLnBrk="1" latinLnBrk="0" hangingPunct="1">
        <a:spcBef>
          <a:spcPts val="342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294723" indent="-208611" algn="l" rtl="0" eaLnBrk="1" latinLnBrk="0" hangingPunct="1">
        <a:spcBef>
          <a:spcPts val="342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503335" indent="-208611" algn="l" rtl="0" eaLnBrk="1" latinLnBrk="0" hangingPunct="1">
        <a:spcBef>
          <a:spcPts val="342"/>
        </a:spcBef>
        <a:buClr>
          <a:srgbClr val="9FB8CD"/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w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masa\&#12487;&#12473;&#12463;&#12488;&#12483;&#12503;\horimatsu_prmu-ppt\demo2-light.wmv" TargetMode="Externa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ctrTitle"/>
          </p:nvPr>
        </p:nvSpPr>
        <p:spPr>
          <a:xfrm>
            <a:off x="1252538" y="4139738"/>
            <a:ext cx="8270875" cy="1237125"/>
          </a:xfrm>
        </p:spPr>
        <p:txBody>
          <a:bodyPr/>
          <a:lstStyle/>
          <a:p>
            <a:pPr algn="ctr"/>
            <a:r>
              <a:rPr lang="ja-JP" altLang="en-US" sz="3400" dirty="0" smtClean="0"/>
              <a:t>レイアウト非依存な</a:t>
            </a:r>
            <a:r>
              <a:rPr lang="en-US" altLang="ja-JP" sz="3400" dirty="0" smtClean="0"/>
              <a:t/>
            </a:r>
            <a:br>
              <a:rPr lang="en-US" altLang="ja-JP" sz="3400" dirty="0" smtClean="0"/>
            </a:br>
            <a:r>
              <a:rPr lang="ja-JP" altLang="en-US" sz="3400" dirty="0" smtClean="0"/>
              <a:t>実時間カメラベース文字認識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25575" y="5649913"/>
            <a:ext cx="8020050" cy="587375"/>
          </a:xfrm>
        </p:spPr>
        <p:txBody>
          <a:bodyPr>
            <a:no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F07F09"/>
              </a:buClr>
              <a:defRPr/>
            </a:pPr>
            <a:r>
              <a:rPr lang="ja-JP" altLang="en-US" sz="2800" dirty="0" smtClean="0">
                <a:solidFill>
                  <a:srgbClr val="323232"/>
                </a:solidFill>
              </a:rPr>
              <a:t>岩村雅一　辻 智彦　堀松 晃　黄瀬浩一</a:t>
            </a:r>
            <a:endParaRPr lang="en-US" altLang="ja-JP" sz="2800" dirty="0" smtClean="0">
              <a:solidFill>
                <a:srgbClr val="323232"/>
              </a:solidFill>
            </a:endParaRPr>
          </a:p>
        </p:txBody>
      </p:sp>
      <p:grpSp>
        <p:nvGrpSpPr>
          <p:cNvPr id="13316" name="Group 4"/>
          <p:cNvGrpSpPr>
            <a:grpSpLocks noChangeAspect="1"/>
          </p:cNvGrpSpPr>
          <p:nvPr/>
        </p:nvGrpSpPr>
        <p:grpSpPr bwMode="auto">
          <a:xfrm>
            <a:off x="6350000" y="550863"/>
            <a:ext cx="2847975" cy="2678112"/>
            <a:chOff x="1679" y="962"/>
            <a:chExt cx="2402" cy="2395"/>
          </a:xfrm>
        </p:grpSpPr>
        <p:sp>
          <p:nvSpPr>
            <p:cNvPr id="133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79" y="962"/>
              <a:ext cx="2402" cy="2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19" name="Freeform 5"/>
            <p:cNvSpPr>
              <a:spLocks/>
            </p:cNvSpPr>
            <p:nvPr/>
          </p:nvSpPr>
          <p:spPr bwMode="auto">
            <a:xfrm>
              <a:off x="1877" y="1621"/>
              <a:ext cx="2010" cy="1049"/>
            </a:xfrm>
            <a:custGeom>
              <a:avLst/>
              <a:gdLst>
                <a:gd name="T0" fmla="*/ 1982 w 851"/>
                <a:gd name="T1" fmla="*/ 567 h 444"/>
                <a:gd name="T2" fmla="*/ 1840 w 851"/>
                <a:gd name="T3" fmla="*/ 354 h 444"/>
                <a:gd name="T4" fmla="*/ 1741 w 851"/>
                <a:gd name="T5" fmla="*/ 213 h 444"/>
                <a:gd name="T6" fmla="*/ 1736 w 851"/>
                <a:gd name="T7" fmla="*/ 194 h 444"/>
                <a:gd name="T8" fmla="*/ 1743 w 851"/>
                <a:gd name="T9" fmla="*/ 177 h 444"/>
                <a:gd name="T10" fmla="*/ 1762 w 851"/>
                <a:gd name="T11" fmla="*/ 154 h 444"/>
                <a:gd name="T12" fmla="*/ 1582 w 851"/>
                <a:gd name="T13" fmla="*/ 0 h 444"/>
                <a:gd name="T14" fmla="*/ 1554 w 851"/>
                <a:gd name="T15" fmla="*/ 35 h 444"/>
                <a:gd name="T16" fmla="*/ 1294 w 851"/>
                <a:gd name="T17" fmla="*/ 312 h 444"/>
                <a:gd name="T18" fmla="*/ 1261 w 851"/>
                <a:gd name="T19" fmla="*/ 343 h 444"/>
                <a:gd name="T20" fmla="*/ 1172 w 851"/>
                <a:gd name="T21" fmla="*/ 423 h 444"/>
                <a:gd name="T22" fmla="*/ 1068 w 851"/>
                <a:gd name="T23" fmla="*/ 508 h 444"/>
                <a:gd name="T24" fmla="*/ 1068 w 851"/>
                <a:gd name="T25" fmla="*/ 508 h 444"/>
                <a:gd name="T26" fmla="*/ 383 w 851"/>
                <a:gd name="T27" fmla="*/ 810 h 444"/>
                <a:gd name="T28" fmla="*/ 253 w 851"/>
                <a:gd name="T29" fmla="*/ 744 h 444"/>
                <a:gd name="T30" fmla="*/ 269 w 851"/>
                <a:gd name="T31" fmla="*/ 581 h 444"/>
                <a:gd name="T32" fmla="*/ 498 w 851"/>
                <a:gd name="T33" fmla="*/ 357 h 444"/>
                <a:gd name="T34" fmla="*/ 772 w 851"/>
                <a:gd name="T35" fmla="*/ 258 h 444"/>
                <a:gd name="T36" fmla="*/ 975 w 851"/>
                <a:gd name="T37" fmla="*/ 302 h 444"/>
                <a:gd name="T38" fmla="*/ 983 w 851"/>
                <a:gd name="T39" fmla="*/ 310 h 444"/>
                <a:gd name="T40" fmla="*/ 1063 w 851"/>
                <a:gd name="T41" fmla="*/ 494 h 444"/>
                <a:gd name="T42" fmla="*/ 1162 w 851"/>
                <a:gd name="T43" fmla="*/ 413 h 444"/>
                <a:gd name="T44" fmla="*/ 1257 w 851"/>
                <a:gd name="T45" fmla="*/ 328 h 444"/>
                <a:gd name="T46" fmla="*/ 1162 w 851"/>
                <a:gd name="T47" fmla="*/ 156 h 444"/>
                <a:gd name="T48" fmla="*/ 1141 w 851"/>
                <a:gd name="T49" fmla="*/ 135 h 444"/>
                <a:gd name="T50" fmla="*/ 758 w 851"/>
                <a:gd name="T51" fmla="*/ 24 h 444"/>
                <a:gd name="T52" fmla="*/ 376 w 851"/>
                <a:gd name="T53" fmla="*/ 156 h 444"/>
                <a:gd name="T54" fmla="*/ 66 w 851"/>
                <a:gd name="T55" fmla="*/ 461 h 444"/>
                <a:gd name="T56" fmla="*/ 2 w 851"/>
                <a:gd name="T57" fmla="*/ 669 h 444"/>
                <a:gd name="T58" fmla="*/ 50 w 851"/>
                <a:gd name="T59" fmla="*/ 862 h 444"/>
                <a:gd name="T60" fmla="*/ 191 w 851"/>
                <a:gd name="T61" fmla="*/ 999 h 444"/>
                <a:gd name="T62" fmla="*/ 387 w 851"/>
                <a:gd name="T63" fmla="*/ 1044 h 444"/>
                <a:gd name="T64" fmla="*/ 905 w 851"/>
                <a:gd name="T65" fmla="*/ 895 h 444"/>
                <a:gd name="T66" fmla="*/ 1148 w 851"/>
                <a:gd name="T67" fmla="*/ 742 h 444"/>
                <a:gd name="T68" fmla="*/ 1148 w 851"/>
                <a:gd name="T69" fmla="*/ 742 h 444"/>
                <a:gd name="T70" fmla="*/ 1252 w 851"/>
                <a:gd name="T71" fmla="*/ 662 h 444"/>
                <a:gd name="T72" fmla="*/ 1339 w 851"/>
                <a:gd name="T73" fmla="*/ 591 h 444"/>
                <a:gd name="T74" fmla="*/ 1339 w 851"/>
                <a:gd name="T75" fmla="*/ 591 h 444"/>
                <a:gd name="T76" fmla="*/ 1339 w 851"/>
                <a:gd name="T77" fmla="*/ 591 h 444"/>
                <a:gd name="T78" fmla="*/ 1564 w 851"/>
                <a:gd name="T79" fmla="*/ 378 h 444"/>
                <a:gd name="T80" fmla="*/ 1658 w 851"/>
                <a:gd name="T81" fmla="*/ 506 h 444"/>
                <a:gd name="T82" fmla="*/ 1764 w 851"/>
                <a:gd name="T83" fmla="*/ 657 h 444"/>
                <a:gd name="T84" fmla="*/ 1776 w 851"/>
                <a:gd name="T85" fmla="*/ 699 h 444"/>
                <a:gd name="T86" fmla="*/ 1760 w 851"/>
                <a:gd name="T87" fmla="*/ 747 h 444"/>
                <a:gd name="T88" fmla="*/ 1618 w 851"/>
                <a:gd name="T89" fmla="*/ 808 h 444"/>
                <a:gd name="T90" fmla="*/ 1460 w 851"/>
                <a:gd name="T91" fmla="*/ 758 h 444"/>
                <a:gd name="T92" fmla="*/ 1403 w 851"/>
                <a:gd name="T93" fmla="*/ 702 h 444"/>
                <a:gd name="T94" fmla="*/ 1401 w 851"/>
                <a:gd name="T95" fmla="*/ 697 h 444"/>
                <a:gd name="T96" fmla="*/ 1396 w 851"/>
                <a:gd name="T97" fmla="*/ 692 h 444"/>
                <a:gd name="T98" fmla="*/ 1344 w 851"/>
                <a:gd name="T99" fmla="*/ 602 h 444"/>
                <a:gd name="T100" fmla="*/ 1261 w 851"/>
                <a:gd name="T101" fmla="*/ 671 h 444"/>
                <a:gd name="T102" fmla="*/ 1155 w 851"/>
                <a:gd name="T103" fmla="*/ 754 h 444"/>
                <a:gd name="T104" fmla="*/ 1219 w 851"/>
                <a:gd name="T105" fmla="*/ 848 h 444"/>
                <a:gd name="T106" fmla="*/ 1275 w 851"/>
                <a:gd name="T107" fmla="*/ 910 h 444"/>
                <a:gd name="T108" fmla="*/ 1627 w 851"/>
                <a:gd name="T109" fmla="*/ 1044 h 444"/>
                <a:gd name="T110" fmla="*/ 1958 w 851"/>
                <a:gd name="T111" fmla="*/ 874 h 444"/>
                <a:gd name="T112" fmla="*/ 2010 w 851"/>
                <a:gd name="T113" fmla="*/ 699 h 444"/>
                <a:gd name="T114" fmla="*/ 1982 w 851"/>
                <a:gd name="T115" fmla="*/ 567 h 4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1"/>
                <a:gd name="T175" fmla="*/ 0 h 444"/>
                <a:gd name="T176" fmla="*/ 851 w 851"/>
                <a:gd name="T177" fmla="*/ 444 h 4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1" h="444">
                  <a:moveTo>
                    <a:pt x="839" y="240"/>
                  </a:moveTo>
                  <a:cubicBezTo>
                    <a:pt x="825" y="207"/>
                    <a:pt x="802" y="178"/>
                    <a:pt x="779" y="150"/>
                  </a:cubicBezTo>
                  <a:cubicBezTo>
                    <a:pt x="762" y="129"/>
                    <a:pt x="744" y="107"/>
                    <a:pt x="737" y="90"/>
                  </a:cubicBezTo>
                  <a:cubicBezTo>
                    <a:pt x="736" y="87"/>
                    <a:pt x="735" y="85"/>
                    <a:pt x="735" y="82"/>
                  </a:cubicBezTo>
                  <a:cubicBezTo>
                    <a:pt x="735" y="80"/>
                    <a:pt x="736" y="78"/>
                    <a:pt x="738" y="75"/>
                  </a:cubicBezTo>
                  <a:cubicBezTo>
                    <a:pt x="742" y="69"/>
                    <a:pt x="745" y="66"/>
                    <a:pt x="746" y="65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666" y="5"/>
                    <a:pt x="662" y="10"/>
                    <a:pt x="658" y="15"/>
                  </a:cubicBezTo>
                  <a:cubicBezTo>
                    <a:pt x="641" y="35"/>
                    <a:pt x="601" y="81"/>
                    <a:pt x="548" y="132"/>
                  </a:cubicBezTo>
                  <a:cubicBezTo>
                    <a:pt x="547" y="134"/>
                    <a:pt x="544" y="136"/>
                    <a:pt x="534" y="145"/>
                  </a:cubicBezTo>
                  <a:cubicBezTo>
                    <a:pt x="526" y="152"/>
                    <a:pt x="513" y="164"/>
                    <a:pt x="496" y="179"/>
                  </a:cubicBezTo>
                  <a:cubicBezTo>
                    <a:pt x="471" y="201"/>
                    <a:pt x="457" y="211"/>
                    <a:pt x="452" y="215"/>
                  </a:cubicBezTo>
                  <a:cubicBezTo>
                    <a:pt x="452" y="215"/>
                    <a:pt x="452" y="215"/>
                    <a:pt x="452" y="215"/>
                  </a:cubicBezTo>
                  <a:cubicBezTo>
                    <a:pt x="345" y="297"/>
                    <a:pt x="246" y="341"/>
                    <a:pt x="162" y="343"/>
                  </a:cubicBezTo>
                  <a:cubicBezTo>
                    <a:pt x="138" y="343"/>
                    <a:pt x="117" y="333"/>
                    <a:pt x="107" y="315"/>
                  </a:cubicBezTo>
                  <a:cubicBezTo>
                    <a:pt x="96" y="296"/>
                    <a:pt x="99" y="272"/>
                    <a:pt x="114" y="246"/>
                  </a:cubicBezTo>
                  <a:cubicBezTo>
                    <a:pt x="135" y="210"/>
                    <a:pt x="170" y="176"/>
                    <a:pt x="211" y="151"/>
                  </a:cubicBezTo>
                  <a:cubicBezTo>
                    <a:pt x="251" y="126"/>
                    <a:pt x="293" y="111"/>
                    <a:pt x="327" y="109"/>
                  </a:cubicBezTo>
                  <a:cubicBezTo>
                    <a:pt x="367" y="106"/>
                    <a:pt x="398" y="113"/>
                    <a:pt x="413" y="128"/>
                  </a:cubicBezTo>
                  <a:cubicBezTo>
                    <a:pt x="414" y="129"/>
                    <a:pt x="415" y="130"/>
                    <a:pt x="416" y="131"/>
                  </a:cubicBezTo>
                  <a:cubicBezTo>
                    <a:pt x="432" y="148"/>
                    <a:pt x="441" y="177"/>
                    <a:pt x="450" y="209"/>
                  </a:cubicBezTo>
                  <a:cubicBezTo>
                    <a:pt x="460" y="202"/>
                    <a:pt x="475" y="190"/>
                    <a:pt x="492" y="175"/>
                  </a:cubicBezTo>
                  <a:cubicBezTo>
                    <a:pt x="510" y="159"/>
                    <a:pt x="524" y="147"/>
                    <a:pt x="532" y="139"/>
                  </a:cubicBezTo>
                  <a:cubicBezTo>
                    <a:pt x="523" y="113"/>
                    <a:pt x="510" y="87"/>
                    <a:pt x="492" y="66"/>
                  </a:cubicBezTo>
                  <a:cubicBezTo>
                    <a:pt x="489" y="63"/>
                    <a:pt x="486" y="60"/>
                    <a:pt x="483" y="57"/>
                  </a:cubicBezTo>
                  <a:cubicBezTo>
                    <a:pt x="438" y="12"/>
                    <a:pt x="370" y="6"/>
                    <a:pt x="321" y="10"/>
                  </a:cubicBezTo>
                  <a:cubicBezTo>
                    <a:pt x="270" y="13"/>
                    <a:pt x="212" y="33"/>
                    <a:pt x="159" y="66"/>
                  </a:cubicBezTo>
                  <a:cubicBezTo>
                    <a:pt x="104" y="100"/>
                    <a:pt x="57" y="146"/>
                    <a:pt x="28" y="195"/>
                  </a:cubicBezTo>
                  <a:cubicBezTo>
                    <a:pt x="11" y="224"/>
                    <a:pt x="2" y="254"/>
                    <a:pt x="1" y="283"/>
                  </a:cubicBezTo>
                  <a:cubicBezTo>
                    <a:pt x="0" y="312"/>
                    <a:pt x="7" y="341"/>
                    <a:pt x="21" y="365"/>
                  </a:cubicBezTo>
                  <a:cubicBezTo>
                    <a:pt x="35" y="389"/>
                    <a:pt x="56" y="409"/>
                    <a:pt x="81" y="423"/>
                  </a:cubicBezTo>
                  <a:cubicBezTo>
                    <a:pt x="105" y="436"/>
                    <a:pt x="134" y="443"/>
                    <a:pt x="164" y="442"/>
                  </a:cubicBezTo>
                  <a:cubicBezTo>
                    <a:pt x="232" y="441"/>
                    <a:pt x="306" y="420"/>
                    <a:pt x="383" y="379"/>
                  </a:cubicBezTo>
                  <a:cubicBezTo>
                    <a:pt x="417" y="361"/>
                    <a:pt x="451" y="339"/>
                    <a:pt x="486" y="314"/>
                  </a:cubicBezTo>
                  <a:cubicBezTo>
                    <a:pt x="486" y="314"/>
                    <a:pt x="486" y="314"/>
                    <a:pt x="486" y="314"/>
                  </a:cubicBezTo>
                  <a:cubicBezTo>
                    <a:pt x="488" y="312"/>
                    <a:pt x="500" y="304"/>
                    <a:pt x="530" y="280"/>
                  </a:cubicBezTo>
                  <a:cubicBezTo>
                    <a:pt x="560" y="256"/>
                    <a:pt x="566" y="251"/>
                    <a:pt x="567" y="250"/>
                  </a:cubicBezTo>
                  <a:cubicBezTo>
                    <a:pt x="567" y="250"/>
                    <a:pt x="567" y="250"/>
                    <a:pt x="567" y="250"/>
                  </a:cubicBezTo>
                  <a:cubicBezTo>
                    <a:pt x="567" y="250"/>
                    <a:pt x="567" y="250"/>
                    <a:pt x="567" y="250"/>
                  </a:cubicBezTo>
                  <a:cubicBezTo>
                    <a:pt x="603" y="218"/>
                    <a:pt x="635" y="187"/>
                    <a:pt x="662" y="160"/>
                  </a:cubicBezTo>
                  <a:cubicBezTo>
                    <a:pt x="673" y="178"/>
                    <a:pt x="688" y="196"/>
                    <a:pt x="702" y="214"/>
                  </a:cubicBezTo>
                  <a:cubicBezTo>
                    <a:pt x="720" y="236"/>
                    <a:pt x="739" y="258"/>
                    <a:pt x="747" y="278"/>
                  </a:cubicBezTo>
                  <a:cubicBezTo>
                    <a:pt x="750" y="285"/>
                    <a:pt x="752" y="291"/>
                    <a:pt x="752" y="296"/>
                  </a:cubicBezTo>
                  <a:cubicBezTo>
                    <a:pt x="752" y="303"/>
                    <a:pt x="749" y="309"/>
                    <a:pt x="745" y="316"/>
                  </a:cubicBezTo>
                  <a:cubicBezTo>
                    <a:pt x="737" y="328"/>
                    <a:pt x="715" y="341"/>
                    <a:pt x="685" y="342"/>
                  </a:cubicBezTo>
                  <a:cubicBezTo>
                    <a:pt x="670" y="343"/>
                    <a:pt x="643" y="340"/>
                    <a:pt x="618" y="321"/>
                  </a:cubicBezTo>
                  <a:cubicBezTo>
                    <a:pt x="610" y="315"/>
                    <a:pt x="602" y="307"/>
                    <a:pt x="594" y="297"/>
                  </a:cubicBezTo>
                  <a:cubicBezTo>
                    <a:pt x="593" y="295"/>
                    <a:pt x="593" y="295"/>
                    <a:pt x="593" y="295"/>
                  </a:cubicBezTo>
                  <a:cubicBezTo>
                    <a:pt x="591" y="293"/>
                    <a:pt x="591" y="293"/>
                    <a:pt x="591" y="293"/>
                  </a:cubicBezTo>
                  <a:cubicBezTo>
                    <a:pt x="582" y="283"/>
                    <a:pt x="575" y="270"/>
                    <a:pt x="569" y="255"/>
                  </a:cubicBezTo>
                  <a:cubicBezTo>
                    <a:pt x="561" y="262"/>
                    <a:pt x="549" y="272"/>
                    <a:pt x="534" y="284"/>
                  </a:cubicBezTo>
                  <a:cubicBezTo>
                    <a:pt x="516" y="299"/>
                    <a:pt x="499" y="311"/>
                    <a:pt x="489" y="319"/>
                  </a:cubicBezTo>
                  <a:cubicBezTo>
                    <a:pt x="496" y="333"/>
                    <a:pt x="505" y="347"/>
                    <a:pt x="516" y="359"/>
                  </a:cubicBezTo>
                  <a:cubicBezTo>
                    <a:pt x="524" y="368"/>
                    <a:pt x="531" y="377"/>
                    <a:pt x="540" y="385"/>
                  </a:cubicBezTo>
                  <a:cubicBezTo>
                    <a:pt x="580" y="423"/>
                    <a:pt x="633" y="444"/>
                    <a:pt x="689" y="442"/>
                  </a:cubicBezTo>
                  <a:cubicBezTo>
                    <a:pt x="748" y="439"/>
                    <a:pt x="801" y="412"/>
                    <a:pt x="829" y="370"/>
                  </a:cubicBezTo>
                  <a:cubicBezTo>
                    <a:pt x="840" y="352"/>
                    <a:pt x="851" y="327"/>
                    <a:pt x="851" y="296"/>
                  </a:cubicBezTo>
                  <a:cubicBezTo>
                    <a:pt x="851" y="279"/>
                    <a:pt x="848" y="260"/>
                    <a:pt x="839" y="24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0" name="Freeform 6"/>
            <p:cNvSpPr>
              <a:spLocks/>
            </p:cNvSpPr>
            <p:nvPr/>
          </p:nvSpPr>
          <p:spPr bwMode="auto">
            <a:xfrm>
              <a:off x="3545" y="1255"/>
              <a:ext cx="371" cy="404"/>
            </a:xfrm>
            <a:custGeom>
              <a:avLst/>
              <a:gdLst>
                <a:gd name="T0" fmla="*/ 295 w 157"/>
                <a:gd name="T1" fmla="*/ 293 h 171"/>
                <a:gd name="T2" fmla="*/ 59 w 157"/>
                <a:gd name="T3" fmla="*/ 354 h 171"/>
                <a:gd name="T4" fmla="*/ 76 w 157"/>
                <a:gd name="T5" fmla="*/ 111 h 171"/>
                <a:gd name="T6" fmla="*/ 312 w 157"/>
                <a:gd name="T7" fmla="*/ 50 h 171"/>
                <a:gd name="T8" fmla="*/ 295 w 157"/>
                <a:gd name="T9" fmla="*/ 293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71"/>
                <a:gd name="T17" fmla="*/ 157 w 157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71">
                  <a:moveTo>
                    <a:pt x="125" y="124"/>
                  </a:moveTo>
                  <a:cubicBezTo>
                    <a:pt x="96" y="159"/>
                    <a:pt x="51" y="171"/>
                    <a:pt x="25" y="150"/>
                  </a:cubicBezTo>
                  <a:cubicBezTo>
                    <a:pt x="0" y="129"/>
                    <a:pt x="3" y="83"/>
                    <a:pt x="32" y="47"/>
                  </a:cubicBezTo>
                  <a:cubicBezTo>
                    <a:pt x="61" y="12"/>
                    <a:pt x="106" y="0"/>
                    <a:pt x="132" y="21"/>
                  </a:cubicBezTo>
                  <a:cubicBezTo>
                    <a:pt x="157" y="42"/>
                    <a:pt x="154" y="88"/>
                    <a:pt x="125" y="124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1" name="Freeform 7"/>
            <p:cNvSpPr>
              <a:spLocks/>
            </p:cNvSpPr>
            <p:nvPr/>
          </p:nvSpPr>
          <p:spPr bwMode="auto">
            <a:xfrm>
              <a:off x="3864" y="1619"/>
              <a:ext cx="118" cy="108"/>
            </a:xfrm>
            <a:custGeom>
              <a:avLst/>
              <a:gdLst>
                <a:gd name="T0" fmla="*/ 118 w 50"/>
                <a:gd name="T1" fmla="*/ 63 h 46"/>
                <a:gd name="T2" fmla="*/ 87 w 50"/>
                <a:gd name="T3" fmla="*/ 77 h 46"/>
                <a:gd name="T4" fmla="*/ 92 w 50"/>
                <a:gd name="T5" fmla="*/ 61 h 46"/>
                <a:gd name="T6" fmla="*/ 87 w 50"/>
                <a:gd name="T7" fmla="*/ 47 h 46"/>
                <a:gd name="T8" fmla="*/ 71 w 50"/>
                <a:gd name="T9" fmla="*/ 33 h 46"/>
                <a:gd name="T10" fmla="*/ 47 w 50"/>
                <a:gd name="T11" fmla="*/ 35 h 46"/>
                <a:gd name="T12" fmla="*/ 31 w 50"/>
                <a:gd name="T13" fmla="*/ 52 h 46"/>
                <a:gd name="T14" fmla="*/ 31 w 50"/>
                <a:gd name="T15" fmla="*/ 75 h 46"/>
                <a:gd name="T16" fmla="*/ 40 w 50"/>
                <a:gd name="T17" fmla="*/ 87 h 46"/>
                <a:gd name="T18" fmla="*/ 54 w 50"/>
                <a:gd name="T19" fmla="*/ 92 h 46"/>
                <a:gd name="T20" fmla="*/ 24 w 50"/>
                <a:gd name="T21" fmla="*/ 108 h 46"/>
                <a:gd name="T22" fmla="*/ 14 w 50"/>
                <a:gd name="T23" fmla="*/ 96 h 46"/>
                <a:gd name="T24" fmla="*/ 5 w 50"/>
                <a:gd name="T25" fmla="*/ 85 h 46"/>
                <a:gd name="T26" fmla="*/ 0 w 50"/>
                <a:gd name="T27" fmla="*/ 68 h 46"/>
                <a:gd name="T28" fmla="*/ 0 w 50"/>
                <a:gd name="T29" fmla="*/ 52 h 46"/>
                <a:gd name="T30" fmla="*/ 9 w 50"/>
                <a:gd name="T31" fmla="*/ 26 h 46"/>
                <a:gd name="T32" fmla="*/ 33 w 50"/>
                <a:gd name="T33" fmla="*/ 7 h 46"/>
                <a:gd name="T34" fmla="*/ 57 w 50"/>
                <a:gd name="T35" fmla="*/ 2 h 46"/>
                <a:gd name="T36" fmla="*/ 78 w 50"/>
                <a:gd name="T37" fmla="*/ 5 h 46"/>
                <a:gd name="T38" fmla="*/ 97 w 50"/>
                <a:gd name="T39" fmla="*/ 16 h 46"/>
                <a:gd name="T40" fmla="*/ 111 w 50"/>
                <a:gd name="T41" fmla="*/ 33 h 46"/>
                <a:gd name="T42" fmla="*/ 116 w 50"/>
                <a:gd name="T43" fmla="*/ 47 h 46"/>
                <a:gd name="T44" fmla="*/ 118 w 50"/>
                <a:gd name="T45" fmla="*/ 63 h 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"/>
                <a:gd name="T70" fmla="*/ 0 h 46"/>
                <a:gd name="T71" fmla="*/ 50 w 50"/>
                <a:gd name="T72" fmla="*/ 46 h 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" h="46">
                  <a:moveTo>
                    <a:pt x="50" y="27"/>
                  </a:moveTo>
                  <a:cubicBezTo>
                    <a:pt x="37" y="33"/>
                    <a:pt x="37" y="33"/>
                    <a:pt x="37" y="33"/>
                  </a:cubicBezTo>
                  <a:cubicBezTo>
                    <a:pt x="38" y="30"/>
                    <a:pt x="38" y="28"/>
                    <a:pt x="39" y="26"/>
                  </a:cubicBezTo>
                  <a:cubicBezTo>
                    <a:pt x="39" y="24"/>
                    <a:pt x="38" y="22"/>
                    <a:pt x="37" y="20"/>
                  </a:cubicBezTo>
                  <a:cubicBezTo>
                    <a:pt x="36" y="17"/>
                    <a:pt x="33" y="15"/>
                    <a:pt x="30" y="14"/>
                  </a:cubicBezTo>
                  <a:cubicBezTo>
                    <a:pt x="27" y="13"/>
                    <a:pt x="23" y="13"/>
                    <a:pt x="20" y="15"/>
                  </a:cubicBezTo>
                  <a:cubicBezTo>
                    <a:pt x="16" y="17"/>
                    <a:pt x="14" y="19"/>
                    <a:pt x="13" y="22"/>
                  </a:cubicBezTo>
                  <a:cubicBezTo>
                    <a:pt x="11" y="26"/>
                    <a:pt x="12" y="29"/>
                    <a:pt x="13" y="32"/>
                  </a:cubicBezTo>
                  <a:cubicBezTo>
                    <a:pt x="14" y="34"/>
                    <a:pt x="15" y="35"/>
                    <a:pt x="17" y="37"/>
                  </a:cubicBezTo>
                  <a:cubicBezTo>
                    <a:pt x="18" y="38"/>
                    <a:pt x="20" y="39"/>
                    <a:pt x="23" y="39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4"/>
                    <a:pt x="7" y="43"/>
                    <a:pt x="6" y="41"/>
                  </a:cubicBezTo>
                  <a:cubicBezTo>
                    <a:pt x="4" y="39"/>
                    <a:pt x="3" y="38"/>
                    <a:pt x="2" y="36"/>
                  </a:cubicBezTo>
                  <a:cubicBezTo>
                    <a:pt x="1" y="34"/>
                    <a:pt x="0" y="31"/>
                    <a:pt x="0" y="29"/>
                  </a:cubicBezTo>
                  <a:cubicBezTo>
                    <a:pt x="0" y="27"/>
                    <a:pt x="0" y="25"/>
                    <a:pt x="0" y="22"/>
                  </a:cubicBezTo>
                  <a:cubicBezTo>
                    <a:pt x="0" y="18"/>
                    <a:pt x="2" y="14"/>
                    <a:pt x="4" y="11"/>
                  </a:cubicBezTo>
                  <a:cubicBezTo>
                    <a:pt x="7" y="8"/>
                    <a:pt x="10" y="5"/>
                    <a:pt x="14" y="3"/>
                  </a:cubicBezTo>
                  <a:cubicBezTo>
                    <a:pt x="17" y="2"/>
                    <a:pt x="21" y="1"/>
                    <a:pt x="24" y="1"/>
                  </a:cubicBezTo>
                  <a:cubicBezTo>
                    <a:pt x="27" y="0"/>
                    <a:pt x="30" y="1"/>
                    <a:pt x="33" y="2"/>
                  </a:cubicBezTo>
                  <a:cubicBezTo>
                    <a:pt x="37" y="3"/>
                    <a:pt x="39" y="4"/>
                    <a:pt x="41" y="7"/>
                  </a:cubicBezTo>
                  <a:cubicBezTo>
                    <a:pt x="44" y="9"/>
                    <a:pt x="46" y="11"/>
                    <a:pt x="47" y="14"/>
                  </a:cubicBezTo>
                  <a:cubicBezTo>
                    <a:pt x="48" y="16"/>
                    <a:pt x="49" y="18"/>
                    <a:pt x="49" y="20"/>
                  </a:cubicBezTo>
                  <a:cubicBezTo>
                    <a:pt x="49" y="22"/>
                    <a:pt x="50" y="24"/>
                    <a:pt x="50" y="27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2" name="Freeform 8"/>
            <p:cNvSpPr>
              <a:spLocks noEditPoints="1"/>
            </p:cNvSpPr>
            <p:nvPr/>
          </p:nvSpPr>
          <p:spPr bwMode="auto">
            <a:xfrm>
              <a:off x="3904" y="1718"/>
              <a:ext cx="118" cy="120"/>
            </a:xfrm>
            <a:custGeom>
              <a:avLst/>
              <a:gdLst>
                <a:gd name="T0" fmla="*/ 78 w 50"/>
                <a:gd name="T1" fmla="*/ 115 h 51"/>
                <a:gd name="T2" fmla="*/ 57 w 50"/>
                <a:gd name="T3" fmla="*/ 118 h 51"/>
                <a:gd name="T4" fmla="*/ 33 w 50"/>
                <a:gd name="T5" fmla="*/ 113 h 51"/>
                <a:gd name="T6" fmla="*/ 14 w 50"/>
                <a:gd name="T7" fmla="*/ 99 h 51"/>
                <a:gd name="T8" fmla="*/ 2 w 50"/>
                <a:gd name="T9" fmla="*/ 78 h 51"/>
                <a:gd name="T10" fmla="*/ 0 w 50"/>
                <a:gd name="T11" fmla="*/ 56 h 51"/>
                <a:gd name="T12" fmla="*/ 5 w 50"/>
                <a:gd name="T13" fmla="*/ 33 h 51"/>
                <a:gd name="T14" fmla="*/ 19 w 50"/>
                <a:gd name="T15" fmla="*/ 14 h 51"/>
                <a:gd name="T16" fmla="*/ 38 w 50"/>
                <a:gd name="T17" fmla="*/ 2 h 51"/>
                <a:gd name="T18" fmla="*/ 61 w 50"/>
                <a:gd name="T19" fmla="*/ 0 h 51"/>
                <a:gd name="T20" fmla="*/ 83 w 50"/>
                <a:gd name="T21" fmla="*/ 5 h 51"/>
                <a:gd name="T22" fmla="*/ 101 w 50"/>
                <a:gd name="T23" fmla="*/ 19 h 51"/>
                <a:gd name="T24" fmla="*/ 113 w 50"/>
                <a:gd name="T25" fmla="*/ 40 h 51"/>
                <a:gd name="T26" fmla="*/ 118 w 50"/>
                <a:gd name="T27" fmla="*/ 64 h 51"/>
                <a:gd name="T28" fmla="*/ 111 w 50"/>
                <a:gd name="T29" fmla="*/ 85 h 51"/>
                <a:gd name="T30" fmla="*/ 99 w 50"/>
                <a:gd name="T31" fmla="*/ 104 h 51"/>
                <a:gd name="T32" fmla="*/ 78 w 50"/>
                <a:gd name="T33" fmla="*/ 115 h 51"/>
                <a:gd name="T34" fmla="*/ 28 w 50"/>
                <a:gd name="T35" fmla="*/ 71 h 51"/>
                <a:gd name="T36" fmla="*/ 42 w 50"/>
                <a:gd name="T37" fmla="*/ 87 h 51"/>
                <a:gd name="T38" fmla="*/ 68 w 50"/>
                <a:gd name="T39" fmla="*/ 87 h 51"/>
                <a:gd name="T40" fmla="*/ 87 w 50"/>
                <a:gd name="T41" fmla="*/ 71 h 51"/>
                <a:gd name="T42" fmla="*/ 90 w 50"/>
                <a:gd name="T43" fmla="*/ 47 h 51"/>
                <a:gd name="T44" fmla="*/ 73 w 50"/>
                <a:gd name="T45" fmla="*/ 31 h 51"/>
                <a:gd name="T46" fmla="*/ 50 w 50"/>
                <a:gd name="T47" fmla="*/ 31 h 51"/>
                <a:gd name="T48" fmla="*/ 28 w 50"/>
                <a:gd name="T49" fmla="*/ 47 h 51"/>
                <a:gd name="T50" fmla="*/ 28 w 50"/>
                <a:gd name="T51" fmla="*/ 71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0"/>
                <a:gd name="T79" fmla="*/ 0 h 51"/>
                <a:gd name="T80" fmla="*/ 50 w 50"/>
                <a:gd name="T81" fmla="*/ 51 h 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0" h="51">
                  <a:moveTo>
                    <a:pt x="33" y="49"/>
                  </a:moveTo>
                  <a:cubicBezTo>
                    <a:pt x="30" y="50"/>
                    <a:pt x="27" y="51"/>
                    <a:pt x="24" y="50"/>
                  </a:cubicBezTo>
                  <a:cubicBezTo>
                    <a:pt x="20" y="50"/>
                    <a:pt x="17" y="49"/>
                    <a:pt x="14" y="48"/>
                  </a:cubicBezTo>
                  <a:cubicBezTo>
                    <a:pt x="11" y="46"/>
                    <a:pt x="9" y="44"/>
                    <a:pt x="6" y="42"/>
                  </a:cubicBezTo>
                  <a:cubicBezTo>
                    <a:pt x="4" y="39"/>
                    <a:pt x="2" y="37"/>
                    <a:pt x="1" y="33"/>
                  </a:cubicBezTo>
                  <a:cubicBezTo>
                    <a:pt x="0" y="30"/>
                    <a:pt x="0" y="27"/>
                    <a:pt x="0" y="24"/>
                  </a:cubicBezTo>
                  <a:cubicBezTo>
                    <a:pt x="0" y="20"/>
                    <a:pt x="1" y="17"/>
                    <a:pt x="2" y="14"/>
                  </a:cubicBezTo>
                  <a:cubicBezTo>
                    <a:pt x="4" y="11"/>
                    <a:pt x="5" y="8"/>
                    <a:pt x="8" y="6"/>
                  </a:cubicBezTo>
                  <a:cubicBezTo>
                    <a:pt x="10" y="4"/>
                    <a:pt x="13" y="2"/>
                    <a:pt x="16" y="1"/>
                  </a:cubicBezTo>
                  <a:cubicBezTo>
                    <a:pt x="19" y="0"/>
                    <a:pt x="23" y="0"/>
                    <a:pt x="26" y="0"/>
                  </a:cubicBezTo>
                  <a:cubicBezTo>
                    <a:pt x="29" y="0"/>
                    <a:pt x="32" y="1"/>
                    <a:pt x="35" y="2"/>
                  </a:cubicBezTo>
                  <a:cubicBezTo>
                    <a:pt x="38" y="4"/>
                    <a:pt x="41" y="6"/>
                    <a:pt x="43" y="8"/>
                  </a:cubicBezTo>
                  <a:cubicBezTo>
                    <a:pt x="45" y="11"/>
                    <a:pt x="47" y="14"/>
                    <a:pt x="48" y="17"/>
                  </a:cubicBezTo>
                  <a:cubicBezTo>
                    <a:pt x="49" y="20"/>
                    <a:pt x="50" y="23"/>
                    <a:pt x="50" y="27"/>
                  </a:cubicBezTo>
                  <a:cubicBezTo>
                    <a:pt x="50" y="30"/>
                    <a:pt x="49" y="33"/>
                    <a:pt x="47" y="36"/>
                  </a:cubicBezTo>
                  <a:cubicBezTo>
                    <a:pt x="46" y="39"/>
                    <a:pt x="44" y="42"/>
                    <a:pt x="42" y="44"/>
                  </a:cubicBezTo>
                  <a:cubicBezTo>
                    <a:pt x="39" y="46"/>
                    <a:pt x="36" y="48"/>
                    <a:pt x="33" y="49"/>
                  </a:cubicBezTo>
                  <a:close/>
                  <a:moveTo>
                    <a:pt x="12" y="30"/>
                  </a:moveTo>
                  <a:cubicBezTo>
                    <a:pt x="13" y="33"/>
                    <a:pt x="15" y="35"/>
                    <a:pt x="18" y="37"/>
                  </a:cubicBezTo>
                  <a:cubicBezTo>
                    <a:pt x="22" y="38"/>
                    <a:pt x="25" y="38"/>
                    <a:pt x="29" y="37"/>
                  </a:cubicBezTo>
                  <a:cubicBezTo>
                    <a:pt x="33" y="35"/>
                    <a:pt x="35" y="33"/>
                    <a:pt x="37" y="30"/>
                  </a:cubicBezTo>
                  <a:cubicBezTo>
                    <a:pt x="39" y="27"/>
                    <a:pt x="39" y="24"/>
                    <a:pt x="38" y="20"/>
                  </a:cubicBezTo>
                  <a:cubicBezTo>
                    <a:pt x="37" y="17"/>
                    <a:pt x="34" y="15"/>
                    <a:pt x="31" y="13"/>
                  </a:cubicBezTo>
                  <a:cubicBezTo>
                    <a:pt x="28" y="12"/>
                    <a:pt x="24" y="12"/>
                    <a:pt x="21" y="13"/>
                  </a:cubicBezTo>
                  <a:cubicBezTo>
                    <a:pt x="17" y="15"/>
                    <a:pt x="14" y="17"/>
                    <a:pt x="12" y="20"/>
                  </a:cubicBezTo>
                  <a:cubicBezTo>
                    <a:pt x="11" y="23"/>
                    <a:pt x="10" y="26"/>
                    <a:pt x="12" y="3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3" name="Freeform 9"/>
            <p:cNvSpPr>
              <a:spLocks/>
            </p:cNvSpPr>
            <p:nvPr/>
          </p:nvSpPr>
          <p:spPr bwMode="auto">
            <a:xfrm>
              <a:off x="3935" y="1857"/>
              <a:ext cx="134" cy="140"/>
            </a:xfrm>
            <a:custGeom>
              <a:avLst/>
              <a:gdLst>
                <a:gd name="T0" fmla="*/ 28 w 57"/>
                <a:gd name="T1" fmla="*/ 140 h 59"/>
                <a:gd name="T2" fmla="*/ 21 w 57"/>
                <a:gd name="T3" fmla="*/ 112 h 59"/>
                <a:gd name="T4" fmla="*/ 68 w 57"/>
                <a:gd name="T5" fmla="*/ 95 h 59"/>
                <a:gd name="T6" fmla="*/ 78 w 57"/>
                <a:gd name="T7" fmla="*/ 93 h 59"/>
                <a:gd name="T8" fmla="*/ 92 w 57"/>
                <a:gd name="T9" fmla="*/ 88 h 59"/>
                <a:gd name="T10" fmla="*/ 73 w 57"/>
                <a:gd name="T11" fmla="*/ 88 h 59"/>
                <a:gd name="T12" fmla="*/ 71 w 57"/>
                <a:gd name="T13" fmla="*/ 88 h 59"/>
                <a:gd name="T14" fmla="*/ 16 w 57"/>
                <a:gd name="T15" fmla="*/ 83 h 59"/>
                <a:gd name="T16" fmla="*/ 12 w 57"/>
                <a:gd name="T17" fmla="*/ 64 h 59"/>
                <a:gd name="T18" fmla="*/ 59 w 57"/>
                <a:gd name="T19" fmla="*/ 38 h 59"/>
                <a:gd name="T20" fmla="*/ 61 w 57"/>
                <a:gd name="T21" fmla="*/ 36 h 59"/>
                <a:gd name="T22" fmla="*/ 78 w 57"/>
                <a:gd name="T23" fmla="*/ 28 h 59"/>
                <a:gd name="T24" fmla="*/ 66 w 57"/>
                <a:gd name="T25" fmla="*/ 28 h 59"/>
                <a:gd name="T26" fmla="*/ 54 w 57"/>
                <a:gd name="T27" fmla="*/ 31 h 59"/>
                <a:gd name="T28" fmla="*/ 5 w 57"/>
                <a:gd name="T29" fmla="*/ 33 h 59"/>
                <a:gd name="T30" fmla="*/ 0 w 57"/>
                <a:gd name="T31" fmla="*/ 7 h 59"/>
                <a:gd name="T32" fmla="*/ 110 w 57"/>
                <a:gd name="T33" fmla="*/ 0 h 59"/>
                <a:gd name="T34" fmla="*/ 118 w 57"/>
                <a:gd name="T35" fmla="*/ 28 h 59"/>
                <a:gd name="T36" fmla="*/ 66 w 57"/>
                <a:gd name="T37" fmla="*/ 57 h 59"/>
                <a:gd name="T38" fmla="*/ 63 w 57"/>
                <a:gd name="T39" fmla="*/ 59 h 59"/>
                <a:gd name="T40" fmla="*/ 52 w 57"/>
                <a:gd name="T41" fmla="*/ 64 h 59"/>
                <a:gd name="T42" fmla="*/ 59 w 57"/>
                <a:gd name="T43" fmla="*/ 64 h 59"/>
                <a:gd name="T44" fmla="*/ 66 w 57"/>
                <a:gd name="T45" fmla="*/ 64 h 59"/>
                <a:gd name="T46" fmla="*/ 127 w 57"/>
                <a:gd name="T47" fmla="*/ 69 h 59"/>
                <a:gd name="T48" fmla="*/ 134 w 57"/>
                <a:gd name="T49" fmla="*/ 100 h 59"/>
                <a:gd name="T50" fmla="*/ 28 w 57"/>
                <a:gd name="T51" fmla="*/ 140 h 5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7"/>
                <a:gd name="T79" fmla="*/ 0 h 59"/>
                <a:gd name="T80" fmla="*/ 57 w 57"/>
                <a:gd name="T81" fmla="*/ 59 h 5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7" h="59">
                  <a:moveTo>
                    <a:pt x="12" y="59"/>
                  </a:moveTo>
                  <a:cubicBezTo>
                    <a:pt x="9" y="47"/>
                    <a:pt x="9" y="47"/>
                    <a:pt x="9" y="47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0"/>
                    <a:pt x="32" y="39"/>
                    <a:pt x="33" y="39"/>
                  </a:cubicBezTo>
                  <a:cubicBezTo>
                    <a:pt x="35" y="38"/>
                    <a:pt x="37" y="37"/>
                    <a:pt x="39" y="37"/>
                  </a:cubicBezTo>
                  <a:cubicBezTo>
                    <a:pt x="37" y="37"/>
                    <a:pt x="34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5"/>
                    <a:pt x="26" y="15"/>
                    <a:pt x="26" y="15"/>
                  </a:cubicBezTo>
                  <a:cubicBezTo>
                    <a:pt x="29" y="13"/>
                    <a:pt x="31" y="12"/>
                    <a:pt x="33" y="12"/>
                  </a:cubicBezTo>
                  <a:cubicBezTo>
                    <a:pt x="32" y="12"/>
                    <a:pt x="30" y="12"/>
                    <a:pt x="28" y="12"/>
                  </a:cubicBezTo>
                  <a:cubicBezTo>
                    <a:pt x="26" y="12"/>
                    <a:pt x="25" y="13"/>
                    <a:pt x="23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5"/>
                    <a:pt x="27" y="25"/>
                    <a:pt x="27" y="25"/>
                  </a:cubicBezTo>
                  <a:cubicBezTo>
                    <a:pt x="25" y="26"/>
                    <a:pt x="23" y="27"/>
                    <a:pt x="22" y="27"/>
                  </a:cubicBezTo>
                  <a:cubicBezTo>
                    <a:pt x="23" y="27"/>
                    <a:pt x="24" y="27"/>
                    <a:pt x="25" y="27"/>
                  </a:cubicBezTo>
                  <a:cubicBezTo>
                    <a:pt x="26" y="27"/>
                    <a:pt x="27" y="27"/>
                    <a:pt x="28" y="27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7" y="42"/>
                    <a:pt x="57" y="42"/>
                    <a:pt x="57" y="42"/>
                  </a:cubicBezTo>
                  <a:lnTo>
                    <a:pt x="12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4" name="Freeform 10"/>
            <p:cNvSpPr>
              <a:spLocks noEditPoints="1"/>
            </p:cNvSpPr>
            <p:nvPr/>
          </p:nvSpPr>
          <p:spPr bwMode="auto">
            <a:xfrm>
              <a:off x="3963" y="2001"/>
              <a:ext cx="116" cy="90"/>
            </a:xfrm>
            <a:custGeom>
              <a:avLst/>
              <a:gdLst>
                <a:gd name="T0" fmla="*/ 2 w 49"/>
                <a:gd name="T1" fmla="*/ 40 h 38"/>
                <a:gd name="T2" fmla="*/ 0 w 49"/>
                <a:gd name="T3" fmla="*/ 12 h 38"/>
                <a:gd name="T4" fmla="*/ 111 w 49"/>
                <a:gd name="T5" fmla="*/ 0 h 38"/>
                <a:gd name="T6" fmla="*/ 116 w 49"/>
                <a:gd name="T7" fmla="*/ 33 h 38"/>
                <a:gd name="T8" fmla="*/ 116 w 49"/>
                <a:gd name="T9" fmla="*/ 59 h 38"/>
                <a:gd name="T10" fmla="*/ 111 w 49"/>
                <a:gd name="T11" fmla="*/ 73 h 38"/>
                <a:gd name="T12" fmla="*/ 99 w 49"/>
                <a:gd name="T13" fmla="*/ 83 h 38"/>
                <a:gd name="T14" fmla="*/ 83 w 49"/>
                <a:gd name="T15" fmla="*/ 88 h 38"/>
                <a:gd name="T16" fmla="*/ 64 w 49"/>
                <a:gd name="T17" fmla="*/ 88 h 38"/>
                <a:gd name="T18" fmla="*/ 52 w 49"/>
                <a:gd name="T19" fmla="*/ 78 h 38"/>
                <a:gd name="T20" fmla="*/ 45 w 49"/>
                <a:gd name="T21" fmla="*/ 69 h 38"/>
                <a:gd name="T22" fmla="*/ 40 w 49"/>
                <a:gd name="T23" fmla="*/ 47 h 38"/>
                <a:gd name="T24" fmla="*/ 40 w 49"/>
                <a:gd name="T25" fmla="*/ 43 h 38"/>
                <a:gd name="T26" fmla="*/ 40 w 49"/>
                <a:gd name="T27" fmla="*/ 38 h 38"/>
                <a:gd name="T28" fmla="*/ 2 w 49"/>
                <a:gd name="T29" fmla="*/ 40 h 38"/>
                <a:gd name="T30" fmla="*/ 64 w 49"/>
                <a:gd name="T31" fmla="*/ 36 h 38"/>
                <a:gd name="T32" fmla="*/ 66 w 49"/>
                <a:gd name="T33" fmla="*/ 40 h 38"/>
                <a:gd name="T34" fmla="*/ 69 w 49"/>
                <a:gd name="T35" fmla="*/ 54 h 38"/>
                <a:gd name="T36" fmla="*/ 80 w 49"/>
                <a:gd name="T37" fmla="*/ 59 h 38"/>
                <a:gd name="T38" fmla="*/ 90 w 49"/>
                <a:gd name="T39" fmla="*/ 54 h 38"/>
                <a:gd name="T40" fmla="*/ 92 w 49"/>
                <a:gd name="T41" fmla="*/ 38 h 38"/>
                <a:gd name="T42" fmla="*/ 90 w 49"/>
                <a:gd name="T43" fmla="*/ 31 h 38"/>
                <a:gd name="T44" fmla="*/ 64 w 49"/>
                <a:gd name="T45" fmla="*/ 36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38"/>
                <a:gd name="T71" fmla="*/ 49 w 49"/>
                <a:gd name="T72" fmla="*/ 38 h 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38">
                  <a:moveTo>
                    <a:pt x="1" y="17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9"/>
                    <a:pt x="49" y="23"/>
                    <a:pt x="49" y="25"/>
                  </a:cubicBezTo>
                  <a:cubicBezTo>
                    <a:pt x="49" y="27"/>
                    <a:pt x="48" y="29"/>
                    <a:pt x="47" y="31"/>
                  </a:cubicBezTo>
                  <a:cubicBezTo>
                    <a:pt x="46" y="33"/>
                    <a:pt x="44" y="34"/>
                    <a:pt x="42" y="35"/>
                  </a:cubicBezTo>
                  <a:cubicBezTo>
                    <a:pt x="40" y="36"/>
                    <a:pt x="37" y="37"/>
                    <a:pt x="35" y="37"/>
                  </a:cubicBezTo>
                  <a:cubicBezTo>
                    <a:pt x="32" y="38"/>
                    <a:pt x="29" y="37"/>
                    <a:pt x="27" y="37"/>
                  </a:cubicBezTo>
                  <a:cubicBezTo>
                    <a:pt x="25" y="36"/>
                    <a:pt x="23" y="35"/>
                    <a:pt x="22" y="33"/>
                  </a:cubicBezTo>
                  <a:cubicBezTo>
                    <a:pt x="20" y="32"/>
                    <a:pt x="20" y="30"/>
                    <a:pt x="19" y="29"/>
                  </a:cubicBezTo>
                  <a:cubicBezTo>
                    <a:pt x="18" y="27"/>
                    <a:pt x="18" y="24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6"/>
                    <a:pt x="17" y="16"/>
                    <a:pt x="17" y="16"/>
                  </a:cubicBezTo>
                  <a:lnTo>
                    <a:pt x="1" y="17"/>
                  </a:lnTo>
                  <a:close/>
                  <a:moveTo>
                    <a:pt x="27" y="15"/>
                  </a:moveTo>
                  <a:cubicBezTo>
                    <a:pt x="28" y="17"/>
                    <a:pt x="28" y="17"/>
                    <a:pt x="28" y="17"/>
                  </a:cubicBezTo>
                  <a:cubicBezTo>
                    <a:pt x="28" y="20"/>
                    <a:pt x="28" y="22"/>
                    <a:pt x="29" y="23"/>
                  </a:cubicBezTo>
                  <a:cubicBezTo>
                    <a:pt x="30" y="24"/>
                    <a:pt x="32" y="25"/>
                    <a:pt x="34" y="25"/>
                  </a:cubicBezTo>
                  <a:cubicBezTo>
                    <a:pt x="36" y="25"/>
                    <a:pt x="37" y="24"/>
                    <a:pt x="38" y="23"/>
                  </a:cubicBezTo>
                  <a:cubicBezTo>
                    <a:pt x="39" y="21"/>
                    <a:pt x="39" y="19"/>
                    <a:pt x="39" y="16"/>
                  </a:cubicBezTo>
                  <a:cubicBezTo>
                    <a:pt x="38" y="13"/>
                    <a:pt x="38" y="13"/>
                    <a:pt x="38" y="13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5" name="Freeform 11"/>
            <p:cNvSpPr>
              <a:spLocks/>
            </p:cNvSpPr>
            <p:nvPr/>
          </p:nvSpPr>
          <p:spPr bwMode="auto">
            <a:xfrm>
              <a:off x="3970" y="2112"/>
              <a:ext cx="113" cy="99"/>
            </a:xfrm>
            <a:custGeom>
              <a:avLst/>
              <a:gdLst>
                <a:gd name="T0" fmla="*/ 113 w 48"/>
                <a:gd name="T1" fmla="*/ 0 h 42"/>
                <a:gd name="T2" fmla="*/ 113 w 48"/>
                <a:gd name="T3" fmla="*/ 31 h 42"/>
                <a:gd name="T4" fmla="*/ 59 w 48"/>
                <a:gd name="T5" fmla="*/ 31 h 42"/>
                <a:gd name="T6" fmla="*/ 42 w 48"/>
                <a:gd name="T7" fmla="*/ 31 h 42"/>
                <a:gd name="T8" fmla="*/ 33 w 48"/>
                <a:gd name="T9" fmla="*/ 33 h 42"/>
                <a:gd name="T10" fmla="*/ 28 w 48"/>
                <a:gd name="T11" fmla="*/ 38 h 42"/>
                <a:gd name="T12" fmla="*/ 26 w 48"/>
                <a:gd name="T13" fmla="*/ 50 h 42"/>
                <a:gd name="T14" fmla="*/ 28 w 48"/>
                <a:gd name="T15" fmla="*/ 59 h 42"/>
                <a:gd name="T16" fmla="*/ 33 w 48"/>
                <a:gd name="T17" fmla="*/ 66 h 42"/>
                <a:gd name="T18" fmla="*/ 42 w 48"/>
                <a:gd name="T19" fmla="*/ 68 h 42"/>
                <a:gd name="T20" fmla="*/ 59 w 48"/>
                <a:gd name="T21" fmla="*/ 68 h 42"/>
                <a:gd name="T22" fmla="*/ 68 w 48"/>
                <a:gd name="T23" fmla="*/ 68 h 42"/>
                <a:gd name="T24" fmla="*/ 113 w 48"/>
                <a:gd name="T25" fmla="*/ 68 h 42"/>
                <a:gd name="T26" fmla="*/ 113 w 48"/>
                <a:gd name="T27" fmla="*/ 99 h 42"/>
                <a:gd name="T28" fmla="*/ 54 w 48"/>
                <a:gd name="T29" fmla="*/ 99 h 42"/>
                <a:gd name="T30" fmla="*/ 28 w 48"/>
                <a:gd name="T31" fmla="*/ 97 h 42"/>
                <a:gd name="T32" fmla="*/ 12 w 48"/>
                <a:gd name="T33" fmla="*/ 90 h 42"/>
                <a:gd name="T34" fmla="*/ 2 w 48"/>
                <a:gd name="T35" fmla="*/ 73 h 42"/>
                <a:gd name="T36" fmla="*/ 0 w 48"/>
                <a:gd name="T37" fmla="*/ 50 h 42"/>
                <a:gd name="T38" fmla="*/ 2 w 48"/>
                <a:gd name="T39" fmla="*/ 24 h 42"/>
                <a:gd name="T40" fmla="*/ 14 w 48"/>
                <a:gd name="T41" fmla="*/ 9 h 42"/>
                <a:gd name="T42" fmla="*/ 28 w 48"/>
                <a:gd name="T43" fmla="*/ 2 h 42"/>
                <a:gd name="T44" fmla="*/ 54 w 48"/>
                <a:gd name="T45" fmla="*/ 0 h 42"/>
                <a:gd name="T46" fmla="*/ 66 w 48"/>
                <a:gd name="T47" fmla="*/ 0 h 42"/>
                <a:gd name="T48" fmla="*/ 113 w 48"/>
                <a:gd name="T49" fmla="*/ 0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"/>
                <a:gd name="T76" fmla="*/ 0 h 42"/>
                <a:gd name="T77" fmla="*/ 48 w 48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" h="42">
                  <a:moveTo>
                    <a:pt x="48" y="0"/>
                  </a:moveTo>
                  <a:cubicBezTo>
                    <a:pt x="48" y="13"/>
                    <a:pt x="48" y="13"/>
                    <a:pt x="48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2" y="13"/>
                    <a:pt x="20" y="13"/>
                    <a:pt x="18" y="13"/>
                  </a:cubicBezTo>
                  <a:cubicBezTo>
                    <a:pt x="17" y="13"/>
                    <a:pt x="15" y="13"/>
                    <a:pt x="14" y="14"/>
                  </a:cubicBezTo>
                  <a:cubicBezTo>
                    <a:pt x="13" y="14"/>
                    <a:pt x="12" y="15"/>
                    <a:pt x="12" y="16"/>
                  </a:cubicBezTo>
                  <a:cubicBezTo>
                    <a:pt x="11" y="17"/>
                    <a:pt x="11" y="19"/>
                    <a:pt x="11" y="21"/>
                  </a:cubicBezTo>
                  <a:cubicBezTo>
                    <a:pt x="11" y="23"/>
                    <a:pt x="11" y="24"/>
                    <a:pt x="12" y="25"/>
                  </a:cubicBezTo>
                  <a:cubicBezTo>
                    <a:pt x="12" y="26"/>
                    <a:pt x="13" y="27"/>
                    <a:pt x="14" y="28"/>
                  </a:cubicBezTo>
                  <a:cubicBezTo>
                    <a:pt x="15" y="28"/>
                    <a:pt x="17" y="29"/>
                    <a:pt x="18" y="29"/>
                  </a:cubicBezTo>
                  <a:cubicBezTo>
                    <a:pt x="19" y="29"/>
                    <a:pt x="22" y="29"/>
                    <a:pt x="25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18" y="42"/>
                    <a:pt x="14" y="42"/>
                    <a:pt x="12" y="41"/>
                  </a:cubicBezTo>
                  <a:cubicBezTo>
                    <a:pt x="9" y="40"/>
                    <a:pt x="7" y="39"/>
                    <a:pt x="5" y="38"/>
                  </a:cubicBezTo>
                  <a:cubicBezTo>
                    <a:pt x="4" y="36"/>
                    <a:pt x="2" y="34"/>
                    <a:pt x="1" y="31"/>
                  </a:cubicBezTo>
                  <a:cubicBezTo>
                    <a:pt x="0" y="28"/>
                    <a:pt x="0" y="25"/>
                    <a:pt x="0" y="21"/>
                  </a:cubicBezTo>
                  <a:cubicBezTo>
                    <a:pt x="0" y="17"/>
                    <a:pt x="0" y="13"/>
                    <a:pt x="1" y="10"/>
                  </a:cubicBezTo>
                  <a:cubicBezTo>
                    <a:pt x="2" y="8"/>
                    <a:pt x="4" y="5"/>
                    <a:pt x="6" y="4"/>
                  </a:cubicBezTo>
                  <a:cubicBezTo>
                    <a:pt x="7" y="2"/>
                    <a:pt x="9" y="1"/>
                    <a:pt x="12" y="1"/>
                  </a:cubicBezTo>
                  <a:cubicBezTo>
                    <a:pt x="14" y="0"/>
                    <a:pt x="18" y="0"/>
                    <a:pt x="23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6" name="Freeform 12"/>
            <p:cNvSpPr>
              <a:spLocks/>
            </p:cNvSpPr>
            <p:nvPr/>
          </p:nvSpPr>
          <p:spPr bwMode="auto">
            <a:xfrm>
              <a:off x="3965" y="2235"/>
              <a:ext cx="118" cy="83"/>
            </a:xfrm>
            <a:custGeom>
              <a:avLst/>
              <a:gdLst>
                <a:gd name="T0" fmla="*/ 3 w 118"/>
                <a:gd name="T1" fmla="*/ 17 h 83"/>
                <a:gd name="T2" fmla="*/ 88 w 118"/>
                <a:gd name="T3" fmla="*/ 24 h 83"/>
                <a:gd name="T4" fmla="*/ 90 w 118"/>
                <a:gd name="T5" fmla="*/ 0 h 83"/>
                <a:gd name="T6" fmla="*/ 118 w 118"/>
                <a:gd name="T7" fmla="*/ 2 h 83"/>
                <a:gd name="T8" fmla="*/ 109 w 118"/>
                <a:gd name="T9" fmla="*/ 83 h 83"/>
                <a:gd name="T10" fmla="*/ 83 w 118"/>
                <a:gd name="T11" fmla="*/ 80 h 83"/>
                <a:gd name="T12" fmla="*/ 85 w 118"/>
                <a:gd name="T13" fmla="*/ 54 h 83"/>
                <a:gd name="T14" fmla="*/ 0 w 118"/>
                <a:gd name="T15" fmla="*/ 45 h 83"/>
                <a:gd name="T16" fmla="*/ 3 w 118"/>
                <a:gd name="T17" fmla="*/ 17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83"/>
                <a:gd name="T29" fmla="*/ 118 w 118"/>
                <a:gd name="T30" fmla="*/ 83 h 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83">
                  <a:moveTo>
                    <a:pt x="3" y="17"/>
                  </a:moveTo>
                  <a:lnTo>
                    <a:pt x="88" y="24"/>
                  </a:lnTo>
                  <a:lnTo>
                    <a:pt x="90" y="0"/>
                  </a:lnTo>
                  <a:lnTo>
                    <a:pt x="118" y="2"/>
                  </a:lnTo>
                  <a:lnTo>
                    <a:pt x="109" y="83"/>
                  </a:lnTo>
                  <a:lnTo>
                    <a:pt x="83" y="80"/>
                  </a:lnTo>
                  <a:lnTo>
                    <a:pt x="85" y="54"/>
                  </a:lnTo>
                  <a:lnTo>
                    <a:pt x="0" y="45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7" name="Freeform 13"/>
            <p:cNvSpPr>
              <a:spLocks/>
            </p:cNvSpPr>
            <p:nvPr/>
          </p:nvSpPr>
          <p:spPr bwMode="auto">
            <a:xfrm>
              <a:off x="3949" y="2320"/>
              <a:ext cx="123" cy="88"/>
            </a:xfrm>
            <a:custGeom>
              <a:avLst/>
              <a:gdLst>
                <a:gd name="T0" fmla="*/ 12 w 123"/>
                <a:gd name="T1" fmla="*/ 0 h 88"/>
                <a:gd name="T2" fmla="*/ 123 w 123"/>
                <a:gd name="T3" fmla="*/ 21 h 88"/>
                <a:gd name="T4" fmla="*/ 111 w 123"/>
                <a:gd name="T5" fmla="*/ 88 h 88"/>
                <a:gd name="T6" fmla="*/ 85 w 123"/>
                <a:gd name="T7" fmla="*/ 83 h 88"/>
                <a:gd name="T8" fmla="*/ 92 w 123"/>
                <a:gd name="T9" fmla="*/ 45 h 88"/>
                <a:gd name="T10" fmla="*/ 73 w 123"/>
                <a:gd name="T11" fmla="*/ 43 h 88"/>
                <a:gd name="T12" fmla="*/ 66 w 123"/>
                <a:gd name="T13" fmla="*/ 78 h 88"/>
                <a:gd name="T14" fmla="*/ 42 w 123"/>
                <a:gd name="T15" fmla="*/ 73 h 88"/>
                <a:gd name="T16" fmla="*/ 49 w 123"/>
                <a:gd name="T17" fmla="*/ 38 h 88"/>
                <a:gd name="T18" fmla="*/ 30 w 123"/>
                <a:gd name="T19" fmla="*/ 33 h 88"/>
                <a:gd name="T20" fmla="*/ 23 w 123"/>
                <a:gd name="T21" fmla="*/ 73 h 88"/>
                <a:gd name="T22" fmla="*/ 0 w 123"/>
                <a:gd name="T23" fmla="*/ 69 h 88"/>
                <a:gd name="T24" fmla="*/ 12 w 123"/>
                <a:gd name="T25" fmla="*/ 0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3"/>
                <a:gd name="T40" fmla="*/ 0 h 88"/>
                <a:gd name="T41" fmla="*/ 123 w 123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3" h="88">
                  <a:moveTo>
                    <a:pt x="12" y="0"/>
                  </a:moveTo>
                  <a:lnTo>
                    <a:pt x="123" y="21"/>
                  </a:lnTo>
                  <a:lnTo>
                    <a:pt x="111" y="88"/>
                  </a:lnTo>
                  <a:lnTo>
                    <a:pt x="85" y="83"/>
                  </a:lnTo>
                  <a:lnTo>
                    <a:pt x="92" y="45"/>
                  </a:lnTo>
                  <a:lnTo>
                    <a:pt x="73" y="43"/>
                  </a:lnTo>
                  <a:lnTo>
                    <a:pt x="66" y="78"/>
                  </a:lnTo>
                  <a:lnTo>
                    <a:pt x="42" y="73"/>
                  </a:lnTo>
                  <a:lnTo>
                    <a:pt x="49" y="38"/>
                  </a:lnTo>
                  <a:lnTo>
                    <a:pt x="30" y="33"/>
                  </a:lnTo>
                  <a:lnTo>
                    <a:pt x="23" y="73"/>
                  </a:lnTo>
                  <a:lnTo>
                    <a:pt x="0" y="6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8" name="Freeform 14"/>
            <p:cNvSpPr>
              <a:spLocks noEditPoints="1"/>
            </p:cNvSpPr>
            <p:nvPr/>
          </p:nvSpPr>
          <p:spPr bwMode="auto">
            <a:xfrm>
              <a:off x="3920" y="2408"/>
              <a:ext cx="133" cy="103"/>
            </a:xfrm>
            <a:custGeom>
              <a:avLst/>
              <a:gdLst>
                <a:gd name="T0" fmla="*/ 24 w 56"/>
                <a:gd name="T1" fmla="*/ 0 h 44"/>
                <a:gd name="T2" fmla="*/ 133 w 56"/>
                <a:gd name="T3" fmla="*/ 30 h 44"/>
                <a:gd name="T4" fmla="*/ 124 w 56"/>
                <a:gd name="T5" fmla="*/ 61 h 44"/>
                <a:gd name="T6" fmla="*/ 116 w 56"/>
                <a:gd name="T7" fmla="*/ 84 h 44"/>
                <a:gd name="T8" fmla="*/ 107 w 56"/>
                <a:gd name="T9" fmla="*/ 96 h 44"/>
                <a:gd name="T10" fmla="*/ 93 w 56"/>
                <a:gd name="T11" fmla="*/ 101 h 44"/>
                <a:gd name="T12" fmla="*/ 76 w 56"/>
                <a:gd name="T13" fmla="*/ 101 h 44"/>
                <a:gd name="T14" fmla="*/ 57 w 56"/>
                <a:gd name="T15" fmla="*/ 89 h 44"/>
                <a:gd name="T16" fmla="*/ 52 w 56"/>
                <a:gd name="T17" fmla="*/ 68 h 44"/>
                <a:gd name="T18" fmla="*/ 0 w 56"/>
                <a:gd name="T19" fmla="*/ 84 h 44"/>
                <a:gd name="T20" fmla="*/ 10 w 56"/>
                <a:gd name="T21" fmla="*/ 52 h 44"/>
                <a:gd name="T22" fmla="*/ 59 w 56"/>
                <a:gd name="T23" fmla="*/ 40 h 44"/>
                <a:gd name="T24" fmla="*/ 17 w 56"/>
                <a:gd name="T25" fmla="*/ 28 h 44"/>
                <a:gd name="T26" fmla="*/ 24 w 56"/>
                <a:gd name="T27" fmla="*/ 0 h 44"/>
                <a:gd name="T28" fmla="*/ 74 w 56"/>
                <a:gd name="T29" fmla="*/ 42 h 44"/>
                <a:gd name="T30" fmla="*/ 71 w 56"/>
                <a:gd name="T31" fmla="*/ 49 h 44"/>
                <a:gd name="T32" fmla="*/ 71 w 56"/>
                <a:gd name="T33" fmla="*/ 63 h 44"/>
                <a:gd name="T34" fmla="*/ 81 w 56"/>
                <a:gd name="T35" fmla="*/ 70 h 44"/>
                <a:gd name="T36" fmla="*/ 93 w 56"/>
                <a:gd name="T37" fmla="*/ 70 h 44"/>
                <a:gd name="T38" fmla="*/ 100 w 56"/>
                <a:gd name="T39" fmla="*/ 56 h 44"/>
                <a:gd name="T40" fmla="*/ 102 w 56"/>
                <a:gd name="T41" fmla="*/ 52 h 44"/>
                <a:gd name="T42" fmla="*/ 74 w 56"/>
                <a:gd name="T43" fmla="*/ 42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6"/>
                <a:gd name="T67" fmla="*/ 0 h 44"/>
                <a:gd name="T68" fmla="*/ 56 w 56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6" h="44">
                  <a:moveTo>
                    <a:pt x="10" y="0"/>
                  </a:moveTo>
                  <a:cubicBezTo>
                    <a:pt x="56" y="13"/>
                    <a:pt x="56" y="13"/>
                    <a:pt x="56" y="13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1" y="31"/>
                    <a:pt x="50" y="34"/>
                    <a:pt x="49" y="36"/>
                  </a:cubicBezTo>
                  <a:cubicBezTo>
                    <a:pt x="48" y="38"/>
                    <a:pt x="46" y="39"/>
                    <a:pt x="45" y="41"/>
                  </a:cubicBezTo>
                  <a:cubicBezTo>
                    <a:pt x="43" y="42"/>
                    <a:pt x="41" y="43"/>
                    <a:pt x="39" y="43"/>
                  </a:cubicBezTo>
                  <a:cubicBezTo>
                    <a:pt x="37" y="44"/>
                    <a:pt x="35" y="43"/>
                    <a:pt x="32" y="43"/>
                  </a:cubicBezTo>
                  <a:cubicBezTo>
                    <a:pt x="29" y="42"/>
                    <a:pt x="26" y="40"/>
                    <a:pt x="24" y="38"/>
                  </a:cubicBezTo>
                  <a:cubicBezTo>
                    <a:pt x="23" y="35"/>
                    <a:pt x="22" y="32"/>
                    <a:pt x="22" y="2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10" y="0"/>
                  </a:lnTo>
                  <a:close/>
                  <a:moveTo>
                    <a:pt x="31" y="18"/>
                  </a:moveTo>
                  <a:cubicBezTo>
                    <a:pt x="30" y="21"/>
                    <a:pt x="30" y="21"/>
                    <a:pt x="30" y="21"/>
                  </a:cubicBezTo>
                  <a:cubicBezTo>
                    <a:pt x="30" y="23"/>
                    <a:pt x="30" y="25"/>
                    <a:pt x="30" y="27"/>
                  </a:cubicBezTo>
                  <a:cubicBezTo>
                    <a:pt x="31" y="28"/>
                    <a:pt x="32" y="29"/>
                    <a:pt x="34" y="30"/>
                  </a:cubicBezTo>
                  <a:cubicBezTo>
                    <a:pt x="36" y="31"/>
                    <a:pt x="38" y="30"/>
                    <a:pt x="39" y="30"/>
                  </a:cubicBezTo>
                  <a:cubicBezTo>
                    <a:pt x="41" y="29"/>
                    <a:pt x="42" y="27"/>
                    <a:pt x="42" y="24"/>
                  </a:cubicBezTo>
                  <a:cubicBezTo>
                    <a:pt x="43" y="22"/>
                    <a:pt x="43" y="22"/>
                    <a:pt x="43" y="22"/>
                  </a:cubicBezTo>
                  <a:lnTo>
                    <a:pt x="3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9" name="Freeform 15"/>
            <p:cNvSpPr>
              <a:spLocks/>
            </p:cNvSpPr>
            <p:nvPr/>
          </p:nvSpPr>
          <p:spPr bwMode="auto">
            <a:xfrm>
              <a:off x="3880" y="2547"/>
              <a:ext cx="116" cy="109"/>
            </a:xfrm>
            <a:custGeom>
              <a:avLst/>
              <a:gdLst>
                <a:gd name="T0" fmla="*/ 52 w 49"/>
                <a:gd name="T1" fmla="*/ 24 h 46"/>
                <a:gd name="T2" fmla="*/ 36 w 49"/>
                <a:gd name="T3" fmla="*/ 31 h 46"/>
                <a:gd name="T4" fmla="*/ 26 w 49"/>
                <a:gd name="T5" fmla="*/ 40 h 46"/>
                <a:gd name="T6" fmla="*/ 26 w 49"/>
                <a:gd name="T7" fmla="*/ 52 h 46"/>
                <a:gd name="T8" fmla="*/ 33 w 49"/>
                <a:gd name="T9" fmla="*/ 59 h 46"/>
                <a:gd name="T10" fmla="*/ 40 w 49"/>
                <a:gd name="T11" fmla="*/ 59 h 46"/>
                <a:gd name="T12" fmla="*/ 52 w 49"/>
                <a:gd name="T13" fmla="*/ 47 h 46"/>
                <a:gd name="T14" fmla="*/ 73 w 49"/>
                <a:gd name="T15" fmla="*/ 31 h 46"/>
                <a:gd name="T16" fmla="*/ 92 w 49"/>
                <a:gd name="T17" fmla="*/ 31 h 46"/>
                <a:gd name="T18" fmla="*/ 114 w 49"/>
                <a:gd name="T19" fmla="*/ 52 h 46"/>
                <a:gd name="T20" fmla="*/ 111 w 49"/>
                <a:gd name="T21" fmla="*/ 81 h 46"/>
                <a:gd name="T22" fmla="*/ 102 w 49"/>
                <a:gd name="T23" fmla="*/ 97 h 46"/>
                <a:gd name="T24" fmla="*/ 90 w 49"/>
                <a:gd name="T25" fmla="*/ 109 h 46"/>
                <a:gd name="T26" fmla="*/ 73 w 49"/>
                <a:gd name="T27" fmla="*/ 90 h 46"/>
                <a:gd name="T28" fmla="*/ 83 w 49"/>
                <a:gd name="T29" fmla="*/ 83 h 46"/>
                <a:gd name="T30" fmla="*/ 90 w 49"/>
                <a:gd name="T31" fmla="*/ 73 h 46"/>
                <a:gd name="T32" fmla="*/ 90 w 49"/>
                <a:gd name="T33" fmla="*/ 64 h 46"/>
                <a:gd name="T34" fmla="*/ 85 w 49"/>
                <a:gd name="T35" fmla="*/ 59 h 46"/>
                <a:gd name="T36" fmla="*/ 78 w 49"/>
                <a:gd name="T37" fmla="*/ 59 h 46"/>
                <a:gd name="T38" fmla="*/ 69 w 49"/>
                <a:gd name="T39" fmla="*/ 69 h 46"/>
                <a:gd name="T40" fmla="*/ 69 w 49"/>
                <a:gd name="T41" fmla="*/ 69 h 46"/>
                <a:gd name="T42" fmla="*/ 50 w 49"/>
                <a:gd name="T43" fmla="*/ 88 h 46"/>
                <a:gd name="T44" fmla="*/ 38 w 49"/>
                <a:gd name="T45" fmla="*/ 90 h 46"/>
                <a:gd name="T46" fmla="*/ 24 w 49"/>
                <a:gd name="T47" fmla="*/ 85 h 46"/>
                <a:gd name="T48" fmla="*/ 2 w 49"/>
                <a:gd name="T49" fmla="*/ 64 h 46"/>
                <a:gd name="T50" fmla="*/ 5 w 49"/>
                <a:gd name="T51" fmla="*/ 31 h 46"/>
                <a:gd name="T52" fmla="*/ 17 w 49"/>
                <a:gd name="T53" fmla="*/ 14 h 46"/>
                <a:gd name="T54" fmla="*/ 36 w 49"/>
                <a:gd name="T55" fmla="*/ 0 h 46"/>
                <a:gd name="T56" fmla="*/ 52 w 49"/>
                <a:gd name="T57" fmla="*/ 24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"/>
                <a:gd name="T88" fmla="*/ 0 h 46"/>
                <a:gd name="T89" fmla="*/ 49 w 49"/>
                <a:gd name="T90" fmla="*/ 46 h 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" h="46">
                  <a:moveTo>
                    <a:pt x="22" y="10"/>
                  </a:moveTo>
                  <a:cubicBezTo>
                    <a:pt x="19" y="10"/>
                    <a:pt x="17" y="12"/>
                    <a:pt x="15" y="13"/>
                  </a:cubicBezTo>
                  <a:cubicBezTo>
                    <a:pt x="13" y="14"/>
                    <a:pt x="12" y="16"/>
                    <a:pt x="11" y="17"/>
                  </a:cubicBezTo>
                  <a:cubicBezTo>
                    <a:pt x="11" y="19"/>
                    <a:pt x="10" y="20"/>
                    <a:pt x="11" y="22"/>
                  </a:cubicBezTo>
                  <a:cubicBezTo>
                    <a:pt x="11" y="23"/>
                    <a:pt x="12" y="24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19" y="24"/>
                    <a:pt x="20" y="23"/>
                    <a:pt x="22" y="20"/>
                  </a:cubicBezTo>
                  <a:cubicBezTo>
                    <a:pt x="25" y="16"/>
                    <a:pt x="28" y="14"/>
                    <a:pt x="31" y="13"/>
                  </a:cubicBezTo>
                  <a:cubicBezTo>
                    <a:pt x="33" y="12"/>
                    <a:pt x="36" y="12"/>
                    <a:pt x="39" y="13"/>
                  </a:cubicBezTo>
                  <a:cubicBezTo>
                    <a:pt x="44" y="15"/>
                    <a:pt x="46" y="18"/>
                    <a:pt x="48" y="22"/>
                  </a:cubicBezTo>
                  <a:cubicBezTo>
                    <a:pt x="49" y="26"/>
                    <a:pt x="49" y="30"/>
                    <a:pt x="47" y="34"/>
                  </a:cubicBezTo>
                  <a:cubicBezTo>
                    <a:pt x="46" y="37"/>
                    <a:pt x="45" y="39"/>
                    <a:pt x="43" y="41"/>
                  </a:cubicBezTo>
                  <a:cubicBezTo>
                    <a:pt x="42" y="43"/>
                    <a:pt x="40" y="44"/>
                    <a:pt x="38" y="46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3" y="37"/>
                    <a:pt x="34" y="36"/>
                    <a:pt x="35" y="35"/>
                  </a:cubicBezTo>
                  <a:cubicBezTo>
                    <a:pt x="36" y="34"/>
                    <a:pt x="37" y="33"/>
                    <a:pt x="38" y="31"/>
                  </a:cubicBezTo>
                  <a:cubicBezTo>
                    <a:pt x="39" y="30"/>
                    <a:pt x="39" y="29"/>
                    <a:pt x="38" y="27"/>
                  </a:cubicBezTo>
                  <a:cubicBezTo>
                    <a:pt x="38" y="26"/>
                    <a:pt x="37" y="25"/>
                    <a:pt x="36" y="25"/>
                  </a:cubicBezTo>
                  <a:cubicBezTo>
                    <a:pt x="35" y="24"/>
                    <a:pt x="34" y="25"/>
                    <a:pt x="33" y="25"/>
                  </a:cubicBezTo>
                  <a:cubicBezTo>
                    <a:pt x="32" y="26"/>
                    <a:pt x="31" y="27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6" y="34"/>
                    <a:pt x="23" y="36"/>
                    <a:pt x="21" y="37"/>
                  </a:cubicBezTo>
                  <a:cubicBezTo>
                    <a:pt x="19" y="38"/>
                    <a:pt x="18" y="38"/>
                    <a:pt x="16" y="38"/>
                  </a:cubicBezTo>
                  <a:cubicBezTo>
                    <a:pt x="14" y="38"/>
                    <a:pt x="12" y="37"/>
                    <a:pt x="10" y="36"/>
                  </a:cubicBezTo>
                  <a:cubicBezTo>
                    <a:pt x="6" y="35"/>
                    <a:pt x="3" y="31"/>
                    <a:pt x="1" y="27"/>
                  </a:cubicBezTo>
                  <a:cubicBezTo>
                    <a:pt x="0" y="23"/>
                    <a:pt x="0" y="18"/>
                    <a:pt x="2" y="13"/>
                  </a:cubicBezTo>
                  <a:cubicBezTo>
                    <a:pt x="3" y="10"/>
                    <a:pt x="5" y="8"/>
                    <a:pt x="7" y="6"/>
                  </a:cubicBezTo>
                  <a:cubicBezTo>
                    <a:pt x="9" y="4"/>
                    <a:pt x="12" y="2"/>
                    <a:pt x="15" y="0"/>
                  </a:cubicBez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0" name="Freeform 16"/>
            <p:cNvSpPr>
              <a:spLocks/>
            </p:cNvSpPr>
            <p:nvPr/>
          </p:nvSpPr>
          <p:spPr bwMode="auto">
            <a:xfrm>
              <a:off x="3831" y="2648"/>
              <a:ext cx="118" cy="109"/>
            </a:xfrm>
            <a:custGeom>
              <a:avLst/>
              <a:gdLst>
                <a:gd name="T0" fmla="*/ 90 w 50"/>
                <a:gd name="T1" fmla="*/ 109 h 46"/>
                <a:gd name="T2" fmla="*/ 61 w 50"/>
                <a:gd name="T3" fmla="*/ 92 h 46"/>
                <a:gd name="T4" fmla="*/ 76 w 50"/>
                <a:gd name="T5" fmla="*/ 85 h 46"/>
                <a:gd name="T6" fmla="*/ 85 w 50"/>
                <a:gd name="T7" fmla="*/ 76 h 46"/>
                <a:gd name="T8" fmla="*/ 87 w 50"/>
                <a:gd name="T9" fmla="*/ 52 h 46"/>
                <a:gd name="T10" fmla="*/ 71 w 50"/>
                <a:gd name="T11" fmla="*/ 36 h 46"/>
                <a:gd name="T12" fmla="*/ 47 w 50"/>
                <a:gd name="T13" fmla="*/ 31 h 46"/>
                <a:gd name="T14" fmla="*/ 28 w 50"/>
                <a:gd name="T15" fmla="*/ 45 h 46"/>
                <a:gd name="T16" fmla="*/ 26 w 50"/>
                <a:gd name="T17" fmla="*/ 59 h 46"/>
                <a:gd name="T18" fmla="*/ 28 w 50"/>
                <a:gd name="T19" fmla="*/ 76 h 46"/>
                <a:gd name="T20" fmla="*/ 0 w 50"/>
                <a:gd name="T21" fmla="*/ 59 h 46"/>
                <a:gd name="T22" fmla="*/ 0 w 50"/>
                <a:gd name="T23" fmla="*/ 45 h 46"/>
                <a:gd name="T24" fmla="*/ 7 w 50"/>
                <a:gd name="T25" fmla="*/ 31 h 46"/>
                <a:gd name="T26" fmla="*/ 17 w 50"/>
                <a:gd name="T27" fmla="*/ 17 h 46"/>
                <a:gd name="T28" fmla="*/ 28 w 50"/>
                <a:gd name="T29" fmla="*/ 7 h 46"/>
                <a:gd name="T30" fmla="*/ 57 w 50"/>
                <a:gd name="T31" fmla="*/ 0 h 46"/>
                <a:gd name="T32" fmla="*/ 85 w 50"/>
                <a:gd name="T33" fmla="*/ 7 h 46"/>
                <a:gd name="T34" fmla="*/ 104 w 50"/>
                <a:gd name="T35" fmla="*/ 21 h 46"/>
                <a:gd name="T36" fmla="*/ 116 w 50"/>
                <a:gd name="T37" fmla="*/ 43 h 46"/>
                <a:gd name="T38" fmla="*/ 118 w 50"/>
                <a:gd name="T39" fmla="*/ 64 h 46"/>
                <a:gd name="T40" fmla="*/ 111 w 50"/>
                <a:gd name="T41" fmla="*/ 85 h 46"/>
                <a:gd name="T42" fmla="*/ 101 w 50"/>
                <a:gd name="T43" fmla="*/ 97 h 46"/>
                <a:gd name="T44" fmla="*/ 90 w 50"/>
                <a:gd name="T45" fmla="*/ 109 h 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"/>
                <a:gd name="T70" fmla="*/ 0 h 46"/>
                <a:gd name="T71" fmla="*/ 50 w 50"/>
                <a:gd name="T72" fmla="*/ 46 h 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" h="46">
                  <a:moveTo>
                    <a:pt x="38" y="46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28" y="38"/>
                    <a:pt x="31" y="38"/>
                    <a:pt x="32" y="36"/>
                  </a:cubicBezTo>
                  <a:cubicBezTo>
                    <a:pt x="34" y="35"/>
                    <a:pt x="35" y="34"/>
                    <a:pt x="36" y="32"/>
                  </a:cubicBezTo>
                  <a:cubicBezTo>
                    <a:pt x="38" y="29"/>
                    <a:pt x="38" y="25"/>
                    <a:pt x="37" y="22"/>
                  </a:cubicBezTo>
                  <a:cubicBezTo>
                    <a:pt x="36" y="19"/>
                    <a:pt x="33" y="16"/>
                    <a:pt x="30" y="15"/>
                  </a:cubicBezTo>
                  <a:cubicBezTo>
                    <a:pt x="26" y="13"/>
                    <a:pt x="23" y="12"/>
                    <a:pt x="20" y="13"/>
                  </a:cubicBezTo>
                  <a:cubicBezTo>
                    <a:pt x="16" y="14"/>
                    <a:pt x="14" y="16"/>
                    <a:pt x="12" y="19"/>
                  </a:cubicBezTo>
                  <a:cubicBezTo>
                    <a:pt x="11" y="21"/>
                    <a:pt x="11" y="23"/>
                    <a:pt x="11" y="25"/>
                  </a:cubicBezTo>
                  <a:cubicBezTo>
                    <a:pt x="11" y="27"/>
                    <a:pt x="11" y="29"/>
                    <a:pt x="12" y="3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3"/>
                    <a:pt x="0" y="21"/>
                    <a:pt x="0" y="19"/>
                  </a:cubicBezTo>
                  <a:cubicBezTo>
                    <a:pt x="1" y="17"/>
                    <a:pt x="2" y="15"/>
                    <a:pt x="3" y="13"/>
                  </a:cubicBezTo>
                  <a:cubicBezTo>
                    <a:pt x="4" y="11"/>
                    <a:pt x="5" y="9"/>
                    <a:pt x="7" y="7"/>
                  </a:cubicBezTo>
                  <a:cubicBezTo>
                    <a:pt x="8" y="5"/>
                    <a:pt x="10" y="4"/>
                    <a:pt x="12" y="3"/>
                  </a:cubicBezTo>
                  <a:cubicBezTo>
                    <a:pt x="16" y="1"/>
                    <a:pt x="20" y="0"/>
                    <a:pt x="24" y="0"/>
                  </a:cubicBezTo>
                  <a:cubicBezTo>
                    <a:pt x="28" y="0"/>
                    <a:pt x="32" y="1"/>
                    <a:pt x="36" y="3"/>
                  </a:cubicBezTo>
                  <a:cubicBezTo>
                    <a:pt x="39" y="5"/>
                    <a:pt x="42" y="7"/>
                    <a:pt x="44" y="9"/>
                  </a:cubicBezTo>
                  <a:cubicBezTo>
                    <a:pt x="46" y="12"/>
                    <a:pt x="48" y="15"/>
                    <a:pt x="49" y="18"/>
                  </a:cubicBezTo>
                  <a:cubicBezTo>
                    <a:pt x="50" y="21"/>
                    <a:pt x="50" y="24"/>
                    <a:pt x="50" y="27"/>
                  </a:cubicBezTo>
                  <a:cubicBezTo>
                    <a:pt x="49" y="30"/>
                    <a:pt x="48" y="33"/>
                    <a:pt x="47" y="36"/>
                  </a:cubicBezTo>
                  <a:cubicBezTo>
                    <a:pt x="46" y="38"/>
                    <a:pt x="45" y="40"/>
                    <a:pt x="43" y="41"/>
                  </a:cubicBezTo>
                  <a:cubicBezTo>
                    <a:pt x="42" y="43"/>
                    <a:pt x="40" y="44"/>
                    <a:pt x="38" y="4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1" name="Freeform 17"/>
            <p:cNvSpPr>
              <a:spLocks/>
            </p:cNvSpPr>
            <p:nvPr/>
          </p:nvSpPr>
          <p:spPr bwMode="auto">
            <a:xfrm>
              <a:off x="3800" y="2722"/>
              <a:ext cx="111" cy="85"/>
            </a:xfrm>
            <a:custGeom>
              <a:avLst/>
              <a:gdLst>
                <a:gd name="T0" fmla="*/ 16 w 111"/>
                <a:gd name="T1" fmla="*/ 0 h 85"/>
                <a:gd name="T2" fmla="*/ 111 w 111"/>
                <a:gd name="T3" fmla="*/ 59 h 85"/>
                <a:gd name="T4" fmla="*/ 94 w 111"/>
                <a:gd name="T5" fmla="*/ 85 h 85"/>
                <a:gd name="T6" fmla="*/ 0 w 111"/>
                <a:gd name="T7" fmla="*/ 26 h 85"/>
                <a:gd name="T8" fmla="*/ 16 w 111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85"/>
                <a:gd name="T17" fmla="*/ 111 w 111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85">
                  <a:moveTo>
                    <a:pt x="16" y="0"/>
                  </a:moveTo>
                  <a:lnTo>
                    <a:pt x="111" y="59"/>
                  </a:lnTo>
                  <a:lnTo>
                    <a:pt x="94" y="85"/>
                  </a:lnTo>
                  <a:lnTo>
                    <a:pt x="0" y="2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2" name="Freeform 18"/>
            <p:cNvSpPr>
              <a:spLocks/>
            </p:cNvSpPr>
            <p:nvPr/>
          </p:nvSpPr>
          <p:spPr bwMode="auto">
            <a:xfrm>
              <a:off x="3746" y="2769"/>
              <a:ext cx="132" cy="120"/>
            </a:xfrm>
            <a:custGeom>
              <a:avLst/>
              <a:gdLst>
                <a:gd name="T0" fmla="*/ 40 w 132"/>
                <a:gd name="T1" fmla="*/ 0 h 120"/>
                <a:gd name="T2" fmla="*/ 132 w 132"/>
                <a:gd name="T3" fmla="*/ 64 h 120"/>
                <a:gd name="T4" fmla="*/ 92 w 132"/>
                <a:gd name="T5" fmla="*/ 120 h 120"/>
                <a:gd name="T6" fmla="*/ 70 w 132"/>
                <a:gd name="T7" fmla="*/ 106 h 120"/>
                <a:gd name="T8" fmla="*/ 94 w 132"/>
                <a:gd name="T9" fmla="*/ 76 h 120"/>
                <a:gd name="T10" fmla="*/ 78 w 132"/>
                <a:gd name="T11" fmla="*/ 64 h 120"/>
                <a:gd name="T12" fmla="*/ 56 w 132"/>
                <a:gd name="T13" fmla="*/ 92 h 120"/>
                <a:gd name="T14" fmla="*/ 37 w 132"/>
                <a:gd name="T15" fmla="*/ 78 h 120"/>
                <a:gd name="T16" fmla="*/ 59 w 132"/>
                <a:gd name="T17" fmla="*/ 50 h 120"/>
                <a:gd name="T18" fmla="*/ 44 w 132"/>
                <a:gd name="T19" fmla="*/ 38 h 120"/>
                <a:gd name="T20" fmla="*/ 21 w 132"/>
                <a:gd name="T21" fmla="*/ 68 h 120"/>
                <a:gd name="T22" fmla="*/ 0 w 132"/>
                <a:gd name="T23" fmla="*/ 54 h 120"/>
                <a:gd name="T24" fmla="*/ 40 w 132"/>
                <a:gd name="T25" fmla="*/ 0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2"/>
                <a:gd name="T40" fmla="*/ 0 h 120"/>
                <a:gd name="T41" fmla="*/ 132 w 132"/>
                <a:gd name="T42" fmla="*/ 120 h 1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2" h="120">
                  <a:moveTo>
                    <a:pt x="40" y="0"/>
                  </a:moveTo>
                  <a:lnTo>
                    <a:pt x="132" y="64"/>
                  </a:lnTo>
                  <a:lnTo>
                    <a:pt x="92" y="120"/>
                  </a:lnTo>
                  <a:lnTo>
                    <a:pt x="70" y="106"/>
                  </a:lnTo>
                  <a:lnTo>
                    <a:pt x="94" y="76"/>
                  </a:lnTo>
                  <a:lnTo>
                    <a:pt x="78" y="64"/>
                  </a:lnTo>
                  <a:lnTo>
                    <a:pt x="56" y="92"/>
                  </a:lnTo>
                  <a:lnTo>
                    <a:pt x="37" y="78"/>
                  </a:lnTo>
                  <a:lnTo>
                    <a:pt x="59" y="50"/>
                  </a:lnTo>
                  <a:lnTo>
                    <a:pt x="44" y="38"/>
                  </a:lnTo>
                  <a:lnTo>
                    <a:pt x="21" y="68"/>
                  </a:lnTo>
                  <a:lnTo>
                    <a:pt x="0" y="5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3" name="Freeform 19"/>
            <p:cNvSpPr>
              <a:spLocks/>
            </p:cNvSpPr>
            <p:nvPr/>
          </p:nvSpPr>
          <p:spPr bwMode="auto">
            <a:xfrm>
              <a:off x="3663" y="2840"/>
              <a:ext cx="156" cy="156"/>
            </a:xfrm>
            <a:custGeom>
              <a:avLst/>
              <a:gdLst>
                <a:gd name="T0" fmla="*/ 71 w 66"/>
                <a:gd name="T1" fmla="*/ 0 h 66"/>
                <a:gd name="T2" fmla="*/ 156 w 66"/>
                <a:gd name="T3" fmla="*/ 76 h 66"/>
                <a:gd name="T4" fmla="*/ 135 w 66"/>
                <a:gd name="T5" fmla="*/ 97 h 66"/>
                <a:gd name="T6" fmla="*/ 64 w 66"/>
                <a:gd name="T7" fmla="*/ 90 h 66"/>
                <a:gd name="T8" fmla="*/ 57 w 66"/>
                <a:gd name="T9" fmla="*/ 90 h 66"/>
                <a:gd name="T10" fmla="*/ 43 w 66"/>
                <a:gd name="T11" fmla="*/ 85 h 66"/>
                <a:gd name="T12" fmla="*/ 54 w 66"/>
                <a:gd name="T13" fmla="*/ 92 h 66"/>
                <a:gd name="T14" fmla="*/ 61 w 66"/>
                <a:gd name="T15" fmla="*/ 99 h 66"/>
                <a:gd name="T16" fmla="*/ 102 w 66"/>
                <a:gd name="T17" fmla="*/ 135 h 66"/>
                <a:gd name="T18" fmla="*/ 83 w 66"/>
                <a:gd name="T19" fmla="*/ 156 h 66"/>
                <a:gd name="T20" fmla="*/ 0 w 66"/>
                <a:gd name="T21" fmla="*/ 83 h 66"/>
                <a:gd name="T22" fmla="*/ 19 w 66"/>
                <a:gd name="T23" fmla="*/ 61 h 66"/>
                <a:gd name="T24" fmla="*/ 90 w 66"/>
                <a:gd name="T25" fmla="*/ 66 h 66"/>
                <a:gd name="T26" fmla="*/ 97 w 66"/>
                <a:gd name="T27" fmla="*/ 69 h 66"/>
                <a:gd name="T28" fmla="*/ 111 w 66"/>
                <a:gd name="T29" fmla="*/ 73 h 66"/>
                <a:gd name="T30" fmla="*/ 102 w 66"/>
                <a:gd name="T31" fmla="*/ 66 h 66"/>
                <a:gd name="T32" fmla="*/ 95 w 66"/>
                <a:gd name="T33" fmla="*/ 59 h 66"/>
                <a:gd name="T34" fmla="*/ 52 w 66"/>
                <a:gd name="T35" fmla="*/ 24 h 66"/>
                <a:gd name="T36" fmla="*/ 71 w 66"/>
                <a:gd name="T37" fmla="*/ 0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66"/>
                <a:gd name="T59" fmla="*/ 66 w 66"/>
                <a:gd name="T60" fmla="*/ 66 h 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66">
                  <a:moveTo>
                    <a:pt x="30" y="0"/>
                  </a:moveTo>
                  <a:cubicBezTo>
                    <a:pt x="66" y="32"/>
                    <a:pt x="66" y="32"/>
                    <a:pt x="66" y="3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6" y="38"/>
                    <a:pt x="24" y="38"/>
                  </a:cubicBezTo>
                  <a:cubicBezTo>
                    <a:pt x="22" y="37"/>
                    <a:pt x="20" y="37"/>
                    <a:pt x="18" y="36"/>
                  </a:cubicBezTo>
                  <a:cubicBezTo>
                    <a:pt x="20" y="37"/>
                    <a:pt x="21" y="38"/>
                    <a:pt x="23" y="39"/>
                  </a:cubicBezTo>
                  <a:cubicBezTo>
                    <a:pt x="24" y="40"/>
                    <a:pt x="25" y="41"/>
                    <a:pt x="26" y="42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9" y="29"/>
                    <a:pt x="40" y="29"/>
                    <a:pt x="41" y="29"/>
                  </a:cubicBezTo>
                  <a:cubicBezTo>
                    <a:pt x="43" y="30"/>
                    <a:pt x="45" y="30"/>
                    <a:pt x="47" y="31"/>
                  </a:cubicBezTo>
                  <a:cubicBezTo>
                    <a:pt x="45" y="30"/>
                    <a:pt x="44" y="29"/>
                    <a:pt x="43" y="28"/>
                  </a:cubicBezTo>
                  <a:cubicBezTo>
                    <a:pt x="41" y="27"/>
                    <a:pt x="40" y="26"/>
                    <a:pt x="40" y="25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4" name="Freeform 20"/>
            <p:cNvSpPr>
              <a:spLocks/>
            </p:cNvSpPr>
            <p:nvPr/>
          </p:nvSpPr>
          <p:spPr bwMode="auto">
            <a:xfrm>
              <a:off x="3587" y="2956"/>
              <a:ext cx="114" cy="118"/>
            </a:xfrm>
            <a:custGeom>
              <a:avLst/>
              <a:gdLst>
                <a:gd name="T0" fmla="*/ 69 w 48"/>
                <a:gd name="T1" fmla="*/ 118 h 50"/>
                <a:gd name="T2" fmla="*/ 48 w 48"/>
                <a:gd name="T3" fmla="*/ 92 h 50"/>
                <a:gd name="T4" fmla="*/ 64 w 48"/>
                <a:gd name="T5" fmla="*/ 92 h 50"/>
                <a:gd name="T6" fmla="*/ 76 w 48"/>
                <a:gd name="T7" fmla="*/ 85 h 50"/>
                <a:gd name="T8" fmla="*/ 86 w 48"/>
                <a:gd name="T9" fmla="*/ 64 h 50"/>
                <a:gd name="T10" fmla="*/ 76 w 48"/>
                <a:gd name="T11" fmla="*/ 42 h 50"/>
                <a:gd name="T12" fmla="*/ 55 w 48"/>
                <a:gd name="T13" fmla="*/ 31 h 50"/>
                <a:gd name="T14" fmla="*/ 33 w 48"/>
                <a:gd name="T15" fmla="*/ 38 h 50"/>
                <a:gd name="T16" fmla="*/ 24 w 48"/>
                <a:gd name="T17" fmla="*/ 50 h 50"/>
                <a:gd name="T18" fmla="*/ 21 w 48"/>
                <a:gd name="T19" fmla="*/ 66 h 50"/>
                <a:gd name="T20" fmla="*/ 0 w 48"/>
                <a:gd name="T21" fmla="*/ 40 h 50"/>
                <a:gd name="T22" fmla="*/ 7 w 48"/>
                <a:gd name="T23" fmla="*/ 26 h 50"/>
                <a:gd name="T24" fmla="*/ 17 w 48"/>
                <a:gd name="T25" fmla="*/ 17 h 50"/>
                <a:gd name="T26" fmla="*/ 31 w 48"/>
                <a:gd name="T27" fmla="*/ 7 h 50"/>
                <a:gd name="T28" fmla="*/ 45 w 48"/>
                <a:gd name="T29" fmla="*/ 2 h 50"/>
                <a:gd name="T30" fmla="*/ 74 w 48"/>
                <a:gd name="T31" fmla="*/ 5 h 50"/>
                <a:gd name="T32" fmla="*/ 97 w 48"/>
                <a:gd name="T33" fmla="*/ 21 h 50"/>
                <a:gd name="T34" fmla="*/ 112 w 48"/>
                <a:gd name="T35" fmla="*/ 42 h 50"/>
                <a:gd name="T36" fmla="*/ 114 w 48"/>
                <a:gd name="T37" fmla="*/ 64 h 50"/>
                <a:gd name="T38" fmla="*/ 109 w 48"/>
                <a:gd name="T39" fmla="*/ 85 h 50"/>
                <a:gd name="T40" fmla="*/ 95 w 48"/>
                <a:gd name="T41" fmla="*/ 104 h 50"/>
                <a:gd name="T42" fmla="*/ 83 w 48"/>
                <a:gd name="T43" fmla="*/ 111 h 50"/>
                <a:gd name="T44" fmla="*/ 69 w 48"/>
                <a:gd name="T45" fmla="*/ 118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8"/>
                <a:gd name="T70" fmla="*/ 0 h 50"/>
                <a:gd name="T71" fmla="*/ 48 w 48"/>
                <a:gd name="T72" fmla="*/ 50 h 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8" h="50">
                  <a:moveTo>
                    <a:pt x="29" y="50"/>
                  </a:moveTo>
                  <a:cubicBezTo>
                    <a:pt x="20" y="39"/>
                    <a:pt x="20" y="39"/>
                    <a:pt x="20" y="39"/>
                  </a:cubicBezTo>
                  <a:cubicBezTo>
                    <a:pt x="22" y="40"/>
                    <a:pt x="25" y="39"/>
                    <a:pt x="27" y="39"/>
                  </a:cubicBezTo>
                  <a:cubicBezTo>
                    <a:pt x="29" y="38"/>
                    <a:pt x="30" y="37"/>
                    <a:pt x="32" y="36"/>
                  </a:cubicBezTo>
                  <a:cubicBezTo>
                    <a:pt x="34" y="34"/>
                    <a:pt x="36" y="31"/>
                    <a:pt x="36" y="27"/>
                  </a:cubicBezTo>
                  <a:cubicBezTo>
                    <a:pt x="36" y="24"/>
                    <a:pt x="34" y="21"/>
                    <a:pt x="32" y="18"/>
                  </a:cubicBezTo>
                  <a:cubicBezTo>
                    <a:pt x="29" y="15"/>
                    <a:pt x="26" y="13"/>
                    <a:pt x="23" y="13"/>
                  </a:cubicBezTo>
                  <a:cubicBezTo>
                    <a:pt x="19" y="13"/>
                    <a:pt x="16" y="14"/>
                    <a:pt x="14" y="16"/>
                  </a:cubicBezTo>
                  <a:cubicBezTo>
                    <a:pt x="12" y="18"/>
                    <a:pt x="11" y="19"/>
                    <a:pt x="10" y="21"/>
                  </a:cubicBezTo>
                  <a:cubicBezTo>
                    <a:pt x="10" y="23"/>
                    <a:pt x="9" y="25"/>
                    <a:pt x="9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5"/>
                    <a:pt x="2" y="13"/>
                    <a:pt x="3" y="11"/>
                  </a:cubicBezTo>
                  <a:cubicBezTo>
                    <a:pt x="4" y="10"/>
                    <a:pt x="5" y="8"/>
                    <a:pt x="7" y="7"/>
                  </a:cubicBezTo>
                  <a:cubicBezTo>
                    <a:pt x="9" y="5"/>
                    <a:pt x="11" y="4"/>
                    <a:pt x="13" y="3"/>
                  </a:cubicBezTo>
                  <a:cubicBezTo>
                    <a:pt x="15" y="2"/>
                    <a:pt x="17" y="1"/>
                    <a:pt x="19" y="1"/>
                  </a:cubicBezTo>
                  <a:cubicBezTo>
                    <a:pt x="23" y="0"/>
                    <a:pt x="27" y="0"/>
                    <a:pt x="31" y="2"/>
                  </a:cubicBezTo>
                  <a:cubicBezTo>
                    <a:pt x="35" y="3"/>
                    <a:pt x="38" y="6"/>
                    <a:pt x="41" y="9"/>
                  </a:cubicBezTo>
                  <a:cubicBezTo>
                    <a:pt x="44" y="12"/>
                    <a:pt x="46" y="15"/>
                    <a:pt x="47" y="18"/>
                  </a:cubicBezTo>
                  <a:cubicBezTo>
                    <a:pt x="48" y="21"/>
                    <a:pt x="48" y="24"/>
                    <a:pt x="48" y="27"/>
                  </a:cubicBezTo>
                  <a:cubicBezTo>
                    <a:pt x="48" y="30"/>
                    <a:pt x="47" y="33"/>
                    <a:pt x="46" y="36"/>
                  </a:cubicBezTo>
                  <a:cubicBezTo>
                    <a:pt x="45" y="39"/>
                    <a:pt x="43" y="41"/>
                    <a:pt x="40" y="44"/>
                  </a:cubicBezTo>
                  <a:cubicBezTo>
                    <a:pt x="39" y="45"/>
                    <a:pt x="37" y="46"/>
                    <a:pt x="35" y="47"/>
                  </a:cubicBezTo>
                  <a:cubicBezTo>
                    <a:pt x="33" y="48"/>
                    <a:pt x="31" y="49"/>
                    <a:pt x="29" y="5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5" name="Freeform 21"/>
            <p:cNvSpPr>
              <a:spLocks/>
            </p:cNvSpPr>
            <p:nvPr/>
          </p:nvSpPr>
          <p:spPr bwMode="auto">
            <a:xfrm>
              <a:off x="3517" y="3005"/>
              <a:ext cx="122" cy="130"/>
            </a:xfrm>
            <a:custGeom>
              <a:avLst/>
              <a:gdLst>
                <a:gd name="T0" fmla="*/ 54 w 122"/>
                <a:gd name="T1" fmla="*/ 0 h 130"/>
                <a:gd name="T2" fmla="*/ 122 w 122"/>
                <a:gd name="T3" fmla="*/ 88 h 130"/>
                <a:gd name="T4" fmla="*/ 66 w 122"/>
                <a:gd name="T5" fmla="*/ 130 h 130"/>
                <a:gd name="T6" fmla="*/ 51 w 122"/>
                <a:gd name="T7" fmla="*/ 111 h 130"/>
                <a:gd name="T8" fmla="*/ 82 w 122"/>
                <a:gd name="T9" fmla="*/ 88 h 130"/>
                <a:gd name="T10" fmla="*/ 70 w 122"/>
                <a:gd name="T11" fmla="*/ 71 h 130"/>
                <a:gd name="T12" fmla="*/ 42 w 122"/>
                <a:gd name="T13" fmla="*/ 95 h 130"/>
                <a:gd name="T14" fmla="*/ 28 w 122"/>
                <a:gd name="T15" fmla="*/ 73 h 130"/>
                <a:gd name="T16" fmla="*/ 56 w 122"/>
                <a:gd name="T17" fmla="*/ 52 h 130"/>
                <a:gd name="T18" fmla="*/ 44 w 122"/>
                <a:gd name="T19" fmla="*/ 38 h 130"/>
                <a:gd name="T20" fmla="*/ 14 w 122"/>
                <a:gd name="T21" fmla="*/ 62 h 130"/>
                <a:gd name="T22" fmla="*/ 0 w 122"/>
                <a:gd name="T23" fmla="*/ 40 h 130"/>
                <a:gd name="T24" fmla="*/ 54 w 122"/>
                <a:gd name="T25" fmla="*/ 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2"/>
                <a:gd name="T40" fmla="*/ 0 h 130"/>
                <a:gd name="T41" fmla="*/ 122 w 122"/>
                <a:gd name="T42" fmla="*/ 130 h 1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2" h="130">
                  <a:moveTo>
                    <a:pt x="54" y="0"/>
                  </a:moveTo>
                  <a:lnTo>
                    <a:pt x="122" y="88"/>
                  </a:lnTo>
                  <a:lnTo>
                    <a:pt x="66" y="130"/>
                  </a:lnTo>
                  <a:lnTo>
                    <a:pt x="51" y="111"/>
                  </a:lnTo>
                  <a:lnTo>
                    <a:pt x="82" y="88"/>
                  </a:lnTo>
                  <a:lnTo>
                    <a:pt x="70" y="71"/>
                  </a:lnTo>
                  <a:lnTo>
                    <a:pt x="42" y="95"/>
                  </a:lnTo>
                  <a:lnTo>
                    <a:pt x="28" y="73"/>
                  </a:lnTo>
                  <a:lnTo>
                    <a:pt x="56" y="52"/>
                  </a:lnTo>
                  <a:lnTo>
                    <a:pt x="44" y="38"/>
                  </a:lnTo>
                  <a:lnTo>
                    <a:pt x="14" y="62"/>
                  </a:lnTo>
                  <a:lnTo>
                    <a:pt x="0" y="4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6" name="Freeform 22"/>
            <p:cNvSpPr>
              <a:spLocks noEditPoints="1"/>
            </p:cNvSpPr>
            <p:nvPr/>
          </p:nvSpPr>
          <p:spPr bwMode="auto">
            <a:xfrm>
              <a:off x="3370" y="3078"/>
              <a:ext cx="121" cy="135"/>
            </a:xfrm>
            <a:custGeom>
              <a:avLst/>
              <a:gdLst>
                <a:gd name="T0" fmla="*/ 100 w 51"/>
                <a:gd name="T1" fmla="*/ 0 h 57"/>
                <a:gd name="T2" fmla="*/ 121 w 51"/>
                <a:gd name="T3" fmla="*/ 116 h 57"/>
                <a:gd name="T4" fmla="*/ 88 w 51"/>
                <a:gd name="T5" fmla="*/ 135 h 57"/>
                <a:gd name="T6" fmla="*/ 0 w 51"/>
                <a:gd name="T7" fmla="*/ 57 h 57"/>
                <a:gd name="T8" fmla="*/ 26 w 51"/>
                <a:gd name="T9" fmla="*/ 43 h 57"/>
                <a:gd name="T10" fmla="*/ 40 w 51"/>
                <a:gd name="T11" fmla="*/ 57 h 57"/>
                <a:gd name="T12" fmla="*/ 78 w 51"/>
                <a:gd name="T13" fmla="*/ 36 h 57"/>
                <a:gd name="T14" fmla="*/ 74 w 51"/>
                <a:gd name="T15" fmla="*/ 14 h 57"/>
                <a:gd name="T16" fmla="*/ 100 w 51"/>
                <a:gd name="T17" fmla="*/ 0 h 57"/>
                <a:gd name="T18" fmla="*/ 83 w 51"/>
                <a:gd name="T19" fmla="*/ 57 h 57"/>
                <a:gd name="T20" fmla="*/ 57 w 51"/>
                <a:gd name="T21" fmla="*/ 71 h 57"/>
                <a:gd name="T22" fmla="*/ 85 w 51"/>
                <a:gd name="T23" fmla="*/ 99 h 57"/>
                <a:gd name="T24" fmla="*/ 90 w 51"/>
                <a:gd name="T25" fmla="*/ 102 h 57"/>
                <a:gd name="T26" fmla="*/ 97 w 51"/>
                <a:gd name="T27" fmla="*/ 109 h 57"/>
                <a:gd name="T28" fmla="*/ 95 w 51"/>
                <a:gd name="T29" fmla="*/ 102 h 57"/>
                <a:gd name="T30" fmla="*/ 93 w 51"/>
                <a:gd name="T31" fmla="*/ 95 h 57"/>
                <a:gd name="T32" fmla="*/ 83 w 51"/>
                <a:gd name="T33" fmla="*/ 5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57"/>
                <a:gd name="T53" fmla="*/ 51 w 51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57">
                  <a:moveTo>
                    <a:pt x="42" y="0"/>
                  </a:moveTo>
                  <a:cubicBezTo>
                    <a:pt x="51" y="49"/>
                    <a:pt x="51" y="49"/>
                    <a:pt x="51" y="4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1" y="6"/>
                    <a:pt x="31" y="6"/>
                    <a:pt x="31" y="6"/>
                  </a:cubicBezTo>
                  <a:lnTo>
                    <a:pt x="42" y="0"/>
                  </a:lnTo>
                  <a:close/>
                  <a:moveTo>
                    <a:pt x="35" y="24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6" y="42"/>
                    <a:pt x="37" y="43"/>
                    <a:pt x="38" y="43"/>
                  </a:cubicBezTo>
                  <a:cubicBezTo>
                    <a:pt x="38" y="44"/>
                    <a:pt x="39" y="45"/>
                    <a:pt x="41" y="46"/>
                  </a:cubicBezTo>
                  <a:cubicBezTo>
                    <a:pt x="40" y="45"/>
                    <a:pt x="40" y="44"/>
                    <a:pt x="40" y="43"/>
                  </a:cubicBezTo>
                  <a:cubicBezTo>
                    <a:pt x="39" y="42"/>
                    <a:pt x="39" y="41"/>
                    <a:pt x="39" y="40"/>
                  </a:cubicBezTo>
                  <a:lnTo>
                    <a:pt x="35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7" name="Freeform 23"/>
            <p:cNvSpPr>
              <a:spLocks/>
            </p:cNvSpPr>
            <p:nvPr/>
          </p:nvSpPr>
          <p:spPr bwMode="auto">
            <a:xfrm>
              <a:off x="3259" y="3140"/>
              <a:ext cx="144" cy="146"/>
            </a:xfrm>
            <a:custGeom>
              <a:avLst/>
              <a:gdLst>
                <a:gd name="T0" fmla="*/ 99 w 61"/>
                <a:gd name="T1" fmla="*/ 0 h 62"/>
                <a:gd name="T2" fmla="*/ 144 w 61"/>
                <a:gd name="T3" fmla="*/ 101 h 62"/>
                <a:gd name="T4" fmla="*/ 118 w 61"/>
                <a:gd name="T5" fmla="*/ 113 h 62"/>
                <a:gd name="T6" fmla="*/ 57 w 61"/>
                <a:gd name="T7" fmla="*/ 78 h 62"/>
                <a:gd name="T8" fmla="*/ 50 w 61"/>
                <a:gd name="T9" fmla="*/ 73 h 62"/>
                <a:gd name="T10" fmla="*/ 38 w 61"/>
                <a:gd name="T11" fmla="*/ 64 h 62"/>
                <a:gd name="T12" fmla="*/ 45 w 61"/>
                <a:gd name="T13" fmla="*/ 75 h 62"/>
                <a:gd name="T14" fmla="*/ 50 w 61"/>
                <a:gd name="T15" fmla="*/ 82 h 62"/>
                <a:gd name="T16" fmla="*/ 71 w 61"/>
                <a:gd name="T17" fmla="*/ 134 h 62"/>
                <a:gd name="T18" fmla="*/ 42 w 61"/>
                <a:gd name="T19" fmla="*/ 146 h 62"/>
                <a:gd name="T20" fmla="*/ 0 w 61"/>
                <a:gd name="T21" fmla="*/ 42 h 62"/>
                <a:gd name="T22" fmla="*/ 26 w 61"/>
                <a:gd name="T23" fmla="*/ 31 h 62"/>
                <a:gd name="T24" fmla="*/ 87 w 61"/>
                <a:gd name="T25" fmla="*/ 68 h 62"/>
                <a:gd name="T26" fmla="*/ 94 w 61"/>
                <a:gd name="T27" fmla="*/ 73 h 62"/>
                <a:gd name="T28" fmla="*/ 106 w 61"/>
                <a:gd name="T29" fmla="*/ 82 h 62"/>
                <a:gd name="T30" fmla="*/ 99 w 61"/>
                <a:gd name="T31" fmla="*/ 71 h 62"/>
                <a:gd name="T32" fmla="*/ 94 w 61"/>
                <a:gd name="T33" fmla="*/ 61 h 62"/>
                <a:gd name="T34" fmla="*/ 73 w 61"/>
                <a:gd name="T35" fmla="*/ 12 h 62"/>
                <a:gd name="T36" fmla="*/ 99 w 61"/>
                <a:gd name="T37" fmla="*/ 0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62"/>
                <a:gd name="T59" fmla="*/ 61 w 61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62">
                  <a:moveTo>
                    <a:pt x="42" y="0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3" y="33"/>
                    <a:pt x="22" y="32"/>
                    <a:pt x="21" y="31"/>
                  </a:cubicBezTo>
                  <a:cubicBezTo>
                    <a:pt x="19" y="30"/>
                    <a:pt x="18" y="28"/>
                    <a:pt x="16" y="27"/>
                  </a:cubicBezTo>
                  <a:cubicBezTo>
                    <a:pt x="17" y="29"/>
                    <a:pt x="18" y="30"/>
                    <a:pt x="19" y="32"/>
                  </a:cubicBezTo>
                  <a:cubicBezTo>
                    <a:pt x="20" y="33"/>
                    <a:pt x="20" y="34"/>
                    <a:pt x="21" y="3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9" y="30"/>
                    <a:pt x="40" y="31"/>
                  </a:cubicBezTo>
                  <a:cubicBezTo>
                    <a:pt x="41" y="32"/>
                    <a:pt x="43" y="33"/>
                    <a:pt x="45" y="35"/>
                  </a:cubicBezTo>
                  <a:cubicBezTo>
                    <a:pt x="44" y="33"/>
                    <a:pt x="43" y="31"/>
                    <a:pt x="42" y="30"/>
                  </a:cubicBezTo>
                  <a:cubicBezTo>
                    <a:pt x="41" y="29"/>
                    <a:pt x="41" y="27"/>
                    <a:pt x="40" y="26"/>
                  </a:cubicBezTo>
                  <a:cubicBezTo>
                    <a:pt x="31" y="5"/>
                    <a:pt x="31" y="5"/>
                    <a:pt x="31" y="5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8" name="Freeform 24"/>
            <p:cNvSpPr>
              <a:spLocks noEditPoints="1"/>
            </p:cNvSpPr>
            <p:nvPr/>
          </p:nvSpPr>
          <p:spPr bwMode="auto">
            <a:xfrm>
              <a:off x="3150" y="3189"/>
              <a:ext cx="116" cy="123"/>
            </a:xfrm>
            <a:custGeom>
              <a:avLst/>
              <a:gdLst>
                <a:gd name="T0" fmla="*/ 85 w 49"/>
                <a:gd name="T1" fmla="*/ 0 h 52"/>
                <a:gd name="T2" fmla="*/ 116 w 49"/>
                <a:gd name="T3" fmla="*/ 109 h 52"/>
                <a:gd name="T4" fmla="*/ 95 w 49"/>
                <a:gd name="T5" fmla="*/ 116 h 52"/>
                <a:gd name="T6" fmla="*/ 59 w 49"/>
                <a:gd name="T7" fmla="*/ 123 h 52"/>
                <a:gd name="T8" fmla="*/ 38 w 49"/>
                <a:gd name="T9" fmla="*/ 121 h 52"/>
                <a:gd name="T10" fmla="*/ 17 w 49"/>
                <a:gd name="T11" fmla="*/ 106 h 52"/>
                <a:gd name="T12" fmla="*/ 5 w 49"/>
                <a:gd name="T13" fmla="*/ 83 h 52"/>
                <a:gd name="T14" fmla="*/ 2 w 49"/>
                <a:gd name="T15" fmla="*/ 57 h 52"/>
                <a:gd name="T16" fmla="*/ 12 w 49"/>
                <a:gd name="T17" fmla="*/ 33 h 52"/>
                <a:gd name="T18" fmla="*/ 28 w 49"/>
                <a:gd name="T19" fmla="*/ 19 h 52"/>
                <a:gd name="T20" fmla="*/ 59 w 49"/>
                <a:gd name="T21" fmla="*/ 9 h 52"/>
                <a:gd name="T22" fmla="*/ 64 w 49"/>
                <a:gd name="T23" fmla="*/ 7 h 52"/>
                <a:gd name="T24" fmla="*/ 85 w 49"/>
                <a:gd name="T25" fmla="*/ 0 h 52"/>
                <a:gd name="T26" fmla="*/ 64 w 49"/>
                <a:gd name="T27" fmla="*/ 33 h 52"/>
                <a:gd name="T28" fmla="*/ 59 w 49"/>
                <a:gd name="T29" fmla="*/ 35 h 52"/>
                <a:gd name="T30" fmla="*/ 36 w 49"/>
                <a:gd name="T31" fmla="*/ 50 h 52"/>
                <a:gd name="T32" fmla="*/ 33 w 49"/>
                <a:gd name="T33" fmla="*/ 73 h 52"/>
                <a:gd name="T34" fmla="*/ 50 w 49"/>
                <a:gd name="T35" fmla="*/ 95 h 52"/>
                <a:gd name="T36" fmla="*/ 76 w 49"/>
                <a:gd name="T37" fmla="*/ 95 h 52"/>
                <a:gd name="T38" fmla="*/ 80 w 49"/>
                <a:gd name="T39" fmla="*/ 92 h 52"/>
                <a:gd name="T40" fmla="*/ 64 w 49"/>
                <a:gd name="T41" fmla="*/ 33 h 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"/>
                <a:gd name="T64" fmla="*/ 0 h 52"/>
                <a:gd name="T65" fmla="*/ 49 w 49"/>
                <a:gd name="T66" fmla="*/ 52 h 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" h="52">
                  <a:moveTo>
                    <a:pt x="36" y="0"/>
                  </a:moveTo>
                  <a:cubicBezTo>
                    <a:pt x="49" y="46"/>
                    <a:pt x="49" y="46"/>
                    <a:pt x="49" y="46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3" y="51"/>
                    <a:pt x="28" y="52"/>
                    <a:pt x="25" y="52"/>
                  </a:cubicBezTo>
                  <a:cubicBezTo>
                    <a:pt x="22" y="52"/>
                    <a:pt x="19" y="52"/>
                    <a:pt x="16" y="51"/>
                  </a:cubicBezTo>
                  <a:cubicBezTo>
                    <a:pt x="13" y="50"/>
                    <a:pt x="10" y="48"/>
                    <a:pt x="7" y="45"/>
                  </a:cubicBezTo>
                  <a:cubicBezTo>
                    <a:pt x="5" y="42"/>
                    <a:pt x="3" y="39"/>
                    <a:pt x="2" y="35"/>
                  </a:cubicBezTo>
                  <a:cubicBezTo>
                    <a:pt x="1" y="31"/>
                    <a:pt x="0" y="27"/>
                    <a:pt x="1" y="24"/>
                  </a:cubicBezTo>
                  <a:cubicBezTo>
                    <a:pt x="1" y="20"/>
                    <a:pt x="3" y="17"/>
                    <a:pt x="5" y="14"/>
                  </a:cubicBezTo>
                  <a:cubicBezTo>
                    <a:pt x="7" y="12"/>
                    <a:pt x="9" y="10"/>
                    <a:pt x="12" y="8"/>
                  </a:cubicBezTo>
                  <a:cubicBezTo>
                    <a:pt x="14" y="7"/>
                    <a:pt x="19" y="5"/>
                    <a:pt x="25" y="4"/>
                  </a:cubicBezTo>
                  <a:cubicBezTo>
                    <a:pt x="27" y="3"/>
                    <a:pt x="27" y="3"/>
                    <a:pt x="27" y="3"/>
                  </a:cubicBezTo>
                  <a:lnTo>
                    <a:pt x="36" y="0"/>
                  </a:lnTo>
                  <a:close/>
                  <a:moveTo>
                    <a:pt x="27" y="14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0" y="16"/>
                    <a:pt x="17" y="18"/>
                    <a:pt x="15" y="21"/>
                  </a:cubicBezTo>
                  <a:cubicBezTo>
                    <a:pt x="13" y="23"/>
                    <a:pt x="13" y="27"/>
                    <a:pt x="14" y="31"/>
                  </a:cubicBezTo>
                  <a:cubicBezTo>
                    <a:pt x="16" y="36"/>
                    <a:pt x="18" y="39"/>
                    <a:pt x="21" y="40"/>
                  </a:cubicBezTo>
                  <a:cubicBezTo>
                    <a:pt x="23" y="41"/>
                    <a:pt x="27" y="41"/>
                    <a:pt x="32" y="40"/>
                  </a:cubicBezTo>
                  <a:cubicBezTo>
                    <a:pt x="34" y="39"/>
                    <a:pt x="34" y="39"/>
                    <a:pt x="34" y="39"/>
                  </a:cubicBezTo>
                  <a:lnTo>
                    <a:pt x="2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9" name="Freeform 25"/>
            <p:cNvSpPr>
              <a:spLocks/>
            </p:cNvSpPr>
            <p:nvPr/>
          </p:nvSpPr>
          <p:spPr bwMode="auto">
            <a:xfrm>
              <a:off x="3042" y="3232"/>
              <a:ext cx="47" cy="116"/>
            </a:xfrm>
            <a:custGeom>
              <a:avLst/>
              <a:gdLst>
                <a:gd name="T0" fmla="*/ 28 w 47"/>
                <a:gd name="T1" fmla="*/ 0 h 116"/>
                <a:gd name="T2" fmla="*/ 47 w 47"/>
                <a:gd name="T3" fmla="*/ 111 h 116"/>
                <a:gd name="T4" fmla="*/ 16 w 47"/>
                <a:gd name="T5" fmla="*/ 116 h 116"/>
                <a:gd name="T6" fmla="*/ 0 w 47"/>
                <a:gd name="T7" fmla="*/ 5 h 116"/>
                <a:gd name="T8" fmla="*/ 28 w 47"/>
                <a:gd name="T9" fmla="*/ 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16"/>
                <a:gd name="T17" fmla="*/ 47 w 47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16">
                  <a:moveTo>
                    <a:pt x="28" y="0"/>
                  </a:moveTo>
                  <a:lnTo>
                    <a:pt x="47" y="111"/>
                  </a:lnTo>
                  <a:lnTo>
                    <a:pt x="16" y="116"/>
                  </a:lnTo>
                  <a:lnTo>
                    <a:pt x="0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0" name="Freeform 26"/>
            <p:cNvSpPr>
              <a:spLocks/>
            </p:cNvSpPr>
            <p:nvPr/>
          </p:nvSpPr>
          <p:spPr bwMode="auto">
            <a:xfrm>
              <a:off x="2907" y="3241"/>
              <a:ext cx="118" cy="118"/>
            </a:xfrm>
            <a:custGeom>
              <a:avLst/>
              <a:gdLst>
                <a:gd name="T0" fmla="*/ 109 w 50"/>
                <a:gd name="T1" fmla="*/ 0 h 50"/>
                <a:gd name="T2" fmla="*/ 118 w 50"/>
                <a:gd name="T3" fmla="*/ 111 h 50"/>
                <a:gd name="T4" fmla="*/ 87 w 50"/>
                <a:gd name="T5" fmla="*/ 113 h 50"/>
                <a:gd name="T6" fmla="*/ 40 w 50"/>
                <a:gd name="T7" fmla="*/ 59 h 50"/>
                <a:gd name="T8" fmla="*/ 38 w 50"/>
                <a:gd name="T9" fmla="*/ 52 h 50"/>
                <a:gd name="T10" fmla="*/ 31 w 50"/>
                <a:gd name="T11" fmla="*/ 40 h 50"/>
                <a:gd name="T12" fmla="*/ 33 w 50"/>
                <a:gd name="T13" fmla="*/ 52 h 50"/>
                <a:gd name="T14" fmla="*/ 33 w 50"/>
                <a:gd name="T15" fmla="*/ 61 h 50"/>
                <a:gd name="T16" fmla="*/ 38 w 50"/>
                <a:gd name="T17" fmla="*/ 116 h 50"/>
                <a:gd name="T18" fmla="*/ 7 w 50"/>
                <a:gd name="T19" fmla="*/ 118 h 50"/>
                <a:gd name="T20" fmla="*/ 0 w 50"/>
                <a:gd name="T21" fmla="*/ 7 h 50"/>
                <a:gd name="T22" fmla="*/ 28 w 50"/>
                <a:gd name="T23" fmla="*/ 5 h 50"/>
                <a:gd name="T24" fmla="*/ 76 w 50"/>
                <a:gd name="T25" fmla="*/ 59 h 50"/>
                <a:gd name="T26" fmla="*/ 80 w 50"/>
                <a:gd name="T27" fmla="*/ 66 h 50"/>
                <a:gd name="T28" fmla="*/ 87 w 50"/>
                <a:gd name="T29" fmla="*/ 78 h 50"/>
                <a:gd name="T30" fmla="*/ 85 w 50"/>
                <a:gd name="T31" fmla="*/ 66 h 50"/>
                <a:gd name="T32" fmla="*/ 83 w 50"/>
                <a:gd name="T33" fmla="*/ 57 h 50"/>
                <a:gd name="T34" fmla="*/ 80 w 50"/>
                <a:gd name="T35" fmla="*/ 2 h 50"/>
                <a:gd name="T36" fmla="*/ 109 w 50"/>
                <a:gd name="T37" fmla="*/ 0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"/>
                <a:gd name="T58" fmla="*/ 0 h 50"/>
                <a:gd name="T59" fmla="*/ 50 w 50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" h="50">
                  <a:moveTo>
                    <a:pt x="46" y="0"/>
                  </a:moveTo>
                  <a:cubicBezTo>
                    <a:pt x="50" y="47"/>
                    <a:pt x="50" y="47"/>
                    <a:pt x="50" y="47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6" y="22"/>
                  </a:cubicBezTo>
                  <a:cubicBezTo>
                    <a:pt x="15" y="21"/>
                    <a:pt x="14" y="19"/>
                    <a:pt x="13" y="17"/>
                  </a:cubicBezTo>
                  <a:cubicBezTo>
                    <a:pt x="13" y="19"/>
                    <a:pt x="13" y="20"/>
                    <a:pt x="14" y="22"/>
                  </a:cubicBezTo>
                  <a:cubicBezTo>
                    <a:pt x="14" y="24"/>
                    <a:pt x="14" y="25"/>
                    <a:pt x="14" y="26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3" y="27"/>
                    <a:pt x="34" y="28"/>
                  </a:cubicBezTo>
                  <a:cubicBezTo>
                    <a:pt x="35" y="30"/>
                    <a:pt x="36" y="31"/>
                    <a:pt x="37" y="33"/>
                  </a:cubicBezTo>
                  <a:cubicBezTo>
                    <a:pt x="36" y="31"/>
                    <a:pt x="36" y="30"/>
                    <a:pt x="36" y="28"/>
                  </a:cubicBezTo>
                  <a:cubicBezTo>
                    <a:pt x="36" y="27"/>
                    <a:pt x="35" y="25"/>
                    <a:pt x="35" y="24"/>
                  </a:cubicBezTo>
                  <a:cubicBezTo>
                    <a:pt x="34" y="1"/>
                    <a:pt x="34" y="1"/>
                    <a:pt x="34" y="1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1" name="Freeform 27"/>
            <p:cNvSpPr>
              <a:spLocks/>
            </p:cNvSpPr>
            <p:nvPr/>
          </p:nvSpPr>
          <p:spPr bwMode="auto">
            <a:xfrm>
              <a:off x="2808" y="3246"/>
              <a:ext cx="80" cy="113"/>
            </a:xfrm>
            <a:custGeom>
              <a:avLst/>
              <a:gdLst>
                <a:gd name="T0" fmla="*/ 59 w 80"/>
                <a:gd name="T1" fmla="*/ 0 h 113"/>
                <a:gd name="T2" fmla="*/ 57 w 80"/>
                <a:gd name="T3" fmla="*/ 87 h 113"/>
                <a:gd name="T4" fmla="*/ 80 w 80"/>
                <a:gd name="T5" fmla="*/ 87 h 113"/>
                <a:gd name="T6" fmla="*/ 80 w 80"/>
                <a:gd name="T7" fmla="*/ 113 h 113"/>
                <a:gd name="T8" fmla="*/ 0 w 80"/>
                <a:gd name="T9" fmla="*/ 111 h 113"/>
                <a:gd name="T10" fmla="*/ 0 w 80"/>
                <a:gd name="T11" fmla="*/ 85 h 113"/>
                <a:gd name="T12" fmla="*/ 26 w 80"/>
                <a:gd name="T13" fmla="*/ 85 h 113"/>
                <a:gd name="T14" fmla="*/ 28 w 80"/>
                <a:gd name="T15" fmla="*/ 0 h 113"/>
                <a:gd name="T16" fmla="*/ 59 w 80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"/>
                <a:gd name="T28" fmla="*/ 0 h 113"/>
                <a:gd name="T29" fmla="*/ 80 w 80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" h="113">
                  <a:moveTo>
                    <a:pt x="59" y="0"/>
                  </a:moveTo>
                  <a:lnTo>
                    <a:pt x="57" y="87"/>
                  </a:lnTo>
                  <a:lnTo>
                    <a:pt x="80" y="87"/>
                  </a:lnTo>
                  <a:lnTo>
                    <a:pt x="80" y="113"/>
                  </a:lnTo>
                  <a:lnTo>
                    <a:pt x="0" y="111"/>
                  </a:lnTo>
                  <a:lnTo>
                    <a:pt x="0" y="85"/>
                  </a:lnTo>
                  <a:lnTo>
                    <a:pt x="26" y="85"/>
                  </a:lnTo>
                  <a:lnTo>
                    <a:pt x="28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2" name="Freeform 28"/>
            <p:cNvSpPr>
              <a:spLocks/>
            </p:cNvSpPr>
            <p:nvPr/>
          </p:nvSpPr>
          <p:spPr bwMode="auto">
            <a:xfrm>
              <a:off x="2716" y="3237"/>
              <a:ext cx="80" cy="118"/>
            </a:xfrm>
            <a:custGeom>
              <a:avLst/>
              <a:gdLst>
                <a:gd name="T0" fmla="*/ 80 w 80"/>
                <a:gd name="T1" fmla="*/ 7 h 118"/>
                <a:gd name="T2" fmla="*/ 68 w 80"/>
                <a:gd name="T3" fmla="*/ 118 h 118"/>
                <a:gd name="T4" fmla="*/ 0 w 80"/>
                <a:gd name="T5" fmla="*/ 111 h 118"/>
                <a:gd name="T6" fmla="*/ 2 w 80"/>
                <a:gd name="T7" fmla="*/ 87 h 118"/>
                <a:gd name="T8" fmla="*/ 40 w 80"/>
                <a:gd name="T9" fmla="*/ 92 h 118"/>
                <a:gd name="T10" fmla="*/ 42 w 80"/>
                <a:gd name="T11" fmla="*/ 70 h 118"/>
                <a:gd name="T12" fmla="*/ 7 w 80"/>
                <a:gd name="T13" fmla="*/ 68 h 118"/>
                <a:gd name="T14" fmla="*/ 9 w 80"/>
                <a:gd name="T15" fmla="*/ 44 h 118"/>
                <a:gd name="T16" fmla="*/ 45 w 80"/>
                <a:gd name="T17" fmla="*/ 47 h 118"/>
                <a:gd name="T18" fmla="*/ 47 w 80"/>
                <a:gd name="T19" fmla="*/ 28 h 118"/>
                <a:gd name="T20" fmla="*/ 9 w 80"/>
                <a:gd name="T21" fmla="*/ 23 h 118"/>
                <a:gd name="T22" fmla="*/ 12 w 80"/>
                <a:gd name="T23" fmla="*/ 0 h 118"/>
                <a:gd name="T24" fmla="*/ 80 w 80"/>
                <a:gd name="T25" fmla="*/ 7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118"/>
                <a:gd name="T41" fmla="*/ 80 w 80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118">
                  <a:moveTo>
                    <a:pt x="80" y="7"/>
                  </a:moveTo>
                  <a:lnTo>
                    <a:pt x="68" y="118"/>
                  </a:lnTo>
                  <a:lnTo>
                    <a:pt x="0" y="111"/>
                  </a:lnTo>
                  <a:lnTo>
                    <a:pt x="2" y="87"/>
                  </a:lnTo>
                  <a:lnTo>
                    <a:pt x="40" y="92"/>
                  </a:lnTo>
                  <a:lnTo>
                    <a:pt x="42" y="70"/>
                  </a:lnTo>
                  <a:lnTo>
                    <a:pt x="7" y="68"/>
                  </a:lnTo>
                  <a:lnTo>
                    <a:pt x="9" y="44"/>
                  </a:lnTo>
                  <a:lnTo>
                    <a:pt x="45" y="47"/>
                  </a:lnTo>
                  <a:lnTo>
                    <a:pt x="47" y="28"/>
                  </a:lnTo>
                  <a:lnTo>
                    <a:pt x="9" y="23"/>
                  </a:lnTo>
                  <a:lnTo>
                    <a:pt x="12" y="0"/>
                  </a:lnTo>
                  <a:lnTo>
                    <a:pt x="8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3" name="Freeform 29"/>
            <p:cNvSpPr>
              <a:spLocks/>
            </p:cNvSpPr>
            <p:nvPr/>
          </p:nvSpPr>
          <p:spPr bwMode="auto">
            <a:xfrm>
              <a:off x="2636" y="3220"/>
              <a:ext cx="73" cy="123"/>
            </a:xfrm>
            <a:custGeom>
              <a:avLst/>
              <a:gdLst>
                <a:gd name="T0" fmla="*/ 73 w 73"/>
                <a:gd name="T1" fmla="*/ 14 h 123"/>
                <a:gd name="T2" fmla="*/ 52 w 73"/>
                <a:gd name="T3" fmla="*/ 123 h 123"/>
                <a:gd name="T4" fmla="*/ 21 w 73"/>
                <a:gd name="T5" fmla="*/ 118 h 123"/>
                <a:gd name="T6" fmla="*/ 37 w 73"/>
                <a:gd name="T7" fmla="*/ 33 h 123"/>
                <a:gd name="T8" fmla="*/ 0 w 73"/>
                <a:gd name="T9" fmla="*/ 26 h 123"/>
                <a:gd name="T10" fmla="*/ 4 w 73"/>
                <a:gd name="T11" fmla="*/ 0 h 123"/>
                <a:gd name="T12" fmla="*/ 73 w 73"/>
                <a:gd name="T13" fmla="*/ 14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123"/>
                <a:gd name="T23" fmla="*/ 73 w 73"/>
                <a:gd name="T24" fmla="*/ 123 h 1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123">
                  <a:moveTo>
                    <a:pt x="73" y="14"/>
                  </a:moveTo>
                  <a:lnTo>
                    <a:pt x="52" y="123"/>
                  </a:lnTo>
                  <a:lnTo>
                    <a:pt x="21" y="118"/>
                  </a:lnTo>
                  <a:lnTo>
                    <a:pt x="37" y="33"/>
                  </a:lnTo>
                  <a:lnTo>
                    <a:pt x="0" y="26"/>
                  </a:lnTo>
                  <a:lnTo>
                    <a:pt x="4" y="0"/>
                  </a:lnTo>
                  <a:lnTo>
                    <a:pt x="7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4" name="Freeform 30"/>
            <p:cNvSpPr>
              <a:spLocks/>
            </p:cNvSpPr>
            <p:nvPr/>
          </p:nvSpPr>
          <p:spPr bwMode="auto">
            <a:xfrm>
              <a:off x="2553" y="3199"/>
              <a:ext cx="73" cy="125"/>
            </a:xfrm>
            <a:custGeom>
              <a:avLst/>
              <a:gdLst>
                <a:gd name="T0" fmla="*/ 73 w 73"/>
                <a:gd name="T1" fmla="*/ 16 h 125"/>
                <a:gd name="T2" fmla="*/ 45 w 73"/>
                <a:gd name="T3" fmla="*/ 125 h 125"/>
                <a:gd name="T4" fmla="*/ 14 w 73"/>
                <a:gd name="T5" fmla="*/ 118 h 125"/>
                <a:gd name="T6" fmla="*/ 38 w 73"/>
                <a:gd name="T7" fmla="*/ 35 h 125"/>
                <a:gd name="T8" fmla="*/ 0 w 73"/>
                <a:gd name="T9" fmla="*/ 26 h 125"/>
                <a:gd name="T10" fmla="*/ 7 w 73"/>
                <a:gd name="T11" fmla="*/ 0 h 125"/>
                <a:gd name="T12" fmla="*/ 73 w 73"/>
                <a:gd name="T13" fmla="*/ 16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125"/>
                <a:gd name="T23" fmla="*/ 73 w 7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125">
                  <a:moveTo>
                    <a:pt x="73" y="16"/>
                  </a:moveTo>
                  <a:lnTo>
                    <a:pt x="45" y="125"/>
                  </a:lnTo>
                  <a:lnTo>
                    <a:pt x="14" y="118"/>
                  </a:lnTo>
                  <a:lnTo>
                    <a:pt x="38" y="35"/>
                  </a:lnTo>
                  <a:lnTo>
                    <a:pt x="0" y="26"/>
                  </a:lnTo>
                  <a:lnTo>
                    <a:pt x="7" y="0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5" name="Freeform 31"/>
            <p:cNvSpPr>
              <a:spLocks/>
            </p:cNvSpPr>
            <p:nvPr/>
          </p:nvSpPr>
          <p:spPr bwMode="auto">
            <a:xfrm>
              <a:off x="2480" y="3182"/>
              <a:ext cx="66" cy="116"/>
            </a:xfrm>
            <a:custGeom>
              <a:avLst/>
              <a:gdLst>
                <a:gd name="T0" fmla="*/ 66 w 66"/>
                <a:gd name="T1" fmla="*/ 12 h 116"/>
                <a:gd name="T2" fmla="*/ 28 w 66"/>
                <a:gd name="T3" fmla="*/ 116 h 116"/>
                <a:gd name="T4" fmla="*/ 0 w 66"/>
                <a:gd name="T5" fmla="*/ 107 h 116"/>
                <a:gd name="T6" fmla="*/ 35 w 66"/>
                <a:gd name="T7" fmla="*/ 0 h 116"/>
                <a:gd name="T8" fmla="*/ 66 w 66"/>
                <a:gd name="T9" fmla="*/ 12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116"/>
                <a:gd name="T17" fmla="*/ 66 w 66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116">
                  <a:moveTo>
                    <a:pt x="66" y="12"/>
                  </a:moveTo>
                  <a:lnTo>
                    <a:pt x="28" y="116"/>
                  </a:lnTo>
                  <a:lnTo>
                    <a:pt x="0" y="107"/>
                  </a:lnTo>
                  <a:lnTo>
                    <a:pt x="35" y="0"/>
                  </a:lnTo>
                  <a:lnTo>
                    <a:pt x="6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6" name="Freeform 32"/>
            <p:cNvSpPr>
              <a:spLocks/>
            </p:cNvSpPr>
            <p:nvPr/>
          </p:nvSpPr>
          <p:spPr bwMode="auto">
            <a:xfrm>
              <a:off x="2359" y="3142"/>
              <a:ext cx="121" cy="123"/>
            </a:xfrm>
            <a:custGeom>
              <a:avLst/>
              <a:gdLst>
                <a:gd name="T0" fmla="*/ 69 w 51"/>
                <a:gd name="T1" fmla="*/ 50 h 52"/>
                <a:gd name="T2" fmla="*/ 59 w 51"/>
                <a:gd name="T3" fmla="*/ 71 h 52"/>
                <a:gd name="T4" fmla="*/ 5 w 51"/>
                <a:gd name="T5" fmla="*/ 47 h 52"/>
                <a:gd name="T6" fmla="*/ 5 w 51"/>
                <a:gd name="T7" fmla="*/ 45 h 52"/>
                <a:gd name="T8" fmla="*/ 7 w 51"/>
                <a:gd name="T9" fmla="*/ 40 h 52"/>
                <a:gd name="T10" fmla="*/ 38 w 51"/>
                <a:gd name="T11" fmla="*/ 7 h 52"/>
                <a:gd name="T12" fmla="*/ 85 w 51"/>
                <a:gd name="T13" fmla="*/ 9 h 52"/>
                <a:gd name="T14" fmla="*/ 104 w 51"/>
                <a:gd name="T15" fmla="*/ 21 h 52"/>
                <a:gd name="T16" fmla="*/ 119 w 51"/>
                <a:gd name="T17" fmla="*/ 43 h 52"/>
                <a:gd name="T18" fmla="*/ 121 w 51"/>
                <a:gd name="T19" fmla="*/ 64 h 52"/>
                <a:gd name="T20" fmla="*/ 116 w 51"/>
                <a:gd name="T21" fmla="*/ 88 h 52"/>
                <a:gd name="T22" fmla="*/ 102 w 51"/>
                <a:gd name="T23" fmla="*/ 106 h 52"/>
                <a:gd name="T24" fmla="*/ 83 w 51"/>
                <a:gd name="T25" fmla="*/ 118 h 52"/>
                <a:gd name="T26" fmla="*/ 59 w 51"/>
                <a:gd name="T27" fmla="*/ 123 h 52"/>
                <a:gd name="T28" fmla="*/ 38 w 51"/>
                <a:gd name="T29" fmla="*/ 116 h 52"/>
                <a:gd name="T30" fmla="*/ 12 w 51"/>
                <a:gd name="T31" fmla="*/ 99 h 52"/>
                <a:gd name="T32" fmla="*/ 0 w 51"/>
                <a:gd name="T33" fmla="*/ 71 h 52"/>
                <a:gd name="T34" fmla="*/ 31 w 51"/>
                <a:gd name="T35" fmla="*/ 71 h 52"/>
                <a:gd name="T36" fmla="*/ 36 w 51"/>
                <a:gd name="T37" fmla="*/ 85 h 52"/>
                <a:gd name="T38" fmla="*/ 47 w 51"/>
                <a:gd name="T39" fmla="*/ 92 h 52"/>
                <a:gd name="T40" fmla="*/ 71 w 51"/>
                <a:gd name="T41" fmla="*/ 92 h 52"/>
                <a:gd name="T42" fmla="*/ 88 w 51"/>
                <a:gd name="T43" fmla="*/ 73 h 52"/>
                <a:gd name="T44" fmla="*/ 90 w 51"/>
                <a:gd name="T45" fmla="*/ 47 h 52"/>
                <a:gd name="T46" fmla="*/ 76 w 51"/>
                <a:gd name="T47" fmla="*/ 31 h 52"/>
                <a:gd name="T48" fmla="*/ 55 w 51"/>
                <a:gd name="T49" fmla="*/ 28 h 52"/>
                <a:gd name="T50" fmla="*/ 40 w 51"/>
                <a:gd name="T51" fmla="*/ 38 h 52"/>
                <a:gd name="T52" fmla="*/ 69 w 51"/>
                <a:gd name="T53" fmla="*/ 50 h 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1"/>
                <a:gd name="T82" fmla="*/ 0 h 52"/>
                <a:gd name="T83" fmla="*/ 51 w 51"/>
                <a:gd name="T84" fmla="*/ 52 h 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1" h="52">
                  <a:moveTo>
                    <a:pt x="29" y="21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19"/>
                    <a:pt x="2" y="19"/>
                  </a:cubicBezTo>
                  <a:cubicBezTo>
                    <a:pt x="2" y="19"/>
                    <a:pt x="2" y="18"/>
                    <a:pt x="3" y="17"/>
                  </a:cubicBezTo>
                  <a:cubicBezTo>
                    <a:pt x="6" y="10"/>
                    <a:pt x="10" y="5"/>
                    <a:pt x="16" y="3"/>
                  </a:cubicBezTo>
                  <a:cubicBezTo>
                    <a:pt x="22" y="0"/>
                    <a:pt x="28" y="1"/>
                    <a:pt x="36" y="4"/>
                  </a:cubicBezTo>
                  <a:cubicBezTo>
                    <a:pt x="39" y="5"/>
                    <a:pt x="42" y="7"/>
                    <a:pt x="44" y="9"/>
                  </a:cubicBezTo>
                  <a:cubicBezTo>
                    <a:pt x="47" y="12"/>
                    <a:pt x="48" y="14"/>
                    <a:pt x="50" y="18"/>
                  </a:cubicBezTo>
                  <a:cubicBezTo>
                    <a:pt x="51" y="21"/>
                    <a:pt x="51" y="24"/>
                    <a:pt x="51" y="27"/>
                  </a:cubicBezTo>
                  <a:cubicBezTo>
                    <a:pt x="51" y="30"/>
                    <a:pt x="50" y="34"/>
                    <a:pt x="49" y="37"/>
                  </a:cubicBezTo>
                  <a:cubicBezTo>
                    <a:pt x="47" y="40"/>
                    <a:pt x="46" y="43"/>
                    <a:pt x="43" y="45"/>
                  </a:cubicBezTo>
                  <a:cubicBezTo>
                    <a:pt x="41" y="47"/>
                    <a:pt x="38" y="49"/>
                    <a:pt x="35" y="50"/>
                  </a:cubicBezTo>
                  <a:cubicBezTo>
                    <a:pt x="32" y="51"/>
                    <a:pt x="29" y="52"/>
                    <a:pt x="25" y="52"/>
                  </a:cubicBezTo>
                  <a:cubicBezTo>
                    <a:pt x="22" y="51"/>
                    <a:pt x="19" y="51"/>
                    <a:pt x="16" y="49"/>
                  </a:cubicBezTo>
                  <a:cubicBezTo>
                    <a:pt x="11" y="47"/>
                    <a:pt x="8" y="45"/>
                    <a:pt x="5" y="42"/>
                  </a:cubicBezTo>
                  <a:cubicBezTo>
                    <a:pt x="3" y="38"/>
                    <a:pt x="1" y="35"/>
                    <a:pt x="0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2"/>
                    <a:pt x="14" y="34"/>
                    <a:pt x="15" y="36"/>
                  </a:cubicBezTo>
                  <a:cubicBezTo>
                    <a:pt x="17" y="37"/>
                    <a:pt x="18" y="38"/>
                    <a:pt x="20" y="39"/>
                  </a:cubicBezTo>
                  <a:cubicBezTo>
                    <a:pt x="24" y="41"/>
                    <a:pt x="27" y="41"/>
                    <a:pt x="30" y="39"/>
                  </a:cubicBezTo>
                  <a:cubicBezTo>
                    <a:pt x="33" y="38"/>
                    <a:pt x="35" y="35"/>
                    <a:pt x="37" y="31"/>
                  </a:cubicBezTo>
                  <a:cubicBezTo>
                    <a:pt x="39" y="27"/>
                    <a:pt x="39" y="23"/>
                    <a:pt x="38" y="20"/>
                  </a:cubicBezTo>
                  <a:cubicBezTo>
                    <a:pt x="37" y="17"/>
                    <a:pt x="35" y="14"/>
                    <a:pt x="32" y="13"/>
                  </a:cubicBezTo>
                  <a:cubicBezTo>
                    <a:pt x="29" y="11"/>
                    <a:pt x="26" y="11"/>
                    <a:pt x="23" y="12"/>
                  </a:cubicBezTo>
                  <a:cubicBezTo>
                    <a:pt x="21" y="12"/>
                    <a:pt x="18" y="14"/>
                    <a:pt x="17" y="16"/>
                  </a:cubicBezTo>
                  <a:lnTo>
                    <a:pt x="2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7" name="Freeform 33"/>
            <p:cNvSpPr>
              <a:spLocks/>
            </p:cNvSpPr>
            <p:nvPr/>
          </p:nvSpPr>
          <p:spPr bwMode="auto">
            <a:xfrm>
              <a:off x="2258" y="3085"/>
              <a:ext cx="115" cy="133"/>
            </a:xfrm>
            <a:custGeom>
              <a:avLst/>
              <a:gdLst>
                <a:gd name="T0" fmla="*/ 115 w 115"/>
                <a:gd name="T1" fmla="*/ 36 h 133"/>
                <a:gd name="T2" fmla="*/ 59 w 115"/>
                <a:gd name="T3" fmla="*/ 133 h 133"/>
                <a:gd name="T4" fmla="*/ 0 w 115"/>
                <a:gd name="T5" fmla="*/ 100 h 133"/>
                <a:gd name="T6" fmla="*/ 11 w 115"/>
                <a:gd name="T7" fmla="*/ 76 h 133"/>
                <a:gd name="T8" fmla="*/ 47 w 115"/>
                <a:gd name="T9" fmla="*/ 97 h 133"/>
                <a:gd name="T10" fmla="*/ 56 w 115"/>
                <a:gd name="T11" fmla="*/ 81 h 133"/>
                <a:gd name="T12" fmla="*/ 23 w 115"/>
                <a:gd name="T13" fmla="*/ 62 h 133"/>
                <a:gd name="T14" fmla="*/ 35 w 115"/>
                <a:gd name="T15" fmla="*/ 41 h 133"/>
                <a:gd name="T16" fmla="*/ 68 w 115"/>
                <a:gd name="T17" fmla="*/ 59 h 133"/>
                <a:gd name="T18" fmla="*/ 78 w 115"/>
                <a:gd name="T19" fmla="*/ 43 h 133"/>
                <a:gd name="T20" fmla="*/ 42 w 115"/>
                <a:gd name="T21" fmla="*/ 24 h 133"/>
                <a:gd name="T22" fmla="*/ 56 w 115"/>
                <a:gd name="T23" fmla="*/ 0 h 133"/>
                <a:gd name="T24" fmla="*/ 115 w 115"/>
                <a:gd name="T25" fmla="*/ 36 h 1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"/>
                <a:gd name="T40" fmla="*/ 0 h 133"/>
                <a:gd name="T41" fmla="*/ 115 w 115"/>
                <a:gd name="T42" fmla="*/ 133 h 1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" h="133">
                  <a:moveTo>
                    <a:pt x="115" y="36"/>
                  </a:moveTo>
                  <a:lnTo>
                    <a:pt x="59" y="133"/>
                  </a:lnTo>
                  <a:lnTo>
                    <a:pt x="0" y="100"/>
                  </a:lnTo>
                  <a:lnTo>
                    <a:pt x="11" y="76"/>
                  </a:lnTo>
                  <a:lnTo>
                    <a:pt x="47" y="97"/>
                  </a:lnTo>
                  <a:lnTo>
                    <a:pt x="56" y="81"/>
                  </a:lnTo>
                  <a:lnTo>
                    <a:pt x="23" y="62"/>
                  </a:lnTo>
                  <a:lnTo>
                    <a:pt x="35" y="41"/>
                  </a:lnTo>
                  <a:lnTo>
                    <a:pt x="68" y="59"/>
                  </a:lnTo>
                  <a:lnTo>
                    <a:pt x="78" y="43"/>
                  </a:lnTo>
                  <a:lnTo>
                    <a:pt x="42" y="24"/>
                  </a:lnTo>
                  <a:lnTo>
                    <a:pt x="56" y="0"/>
                  </a:lnTo>
                  <a:lnTo>
                    <a:pt x="115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8" name="Freeform 34"/>
            <p:cNvSpPr>
              <a:spLocks/>
            </p:cNvSpPr>
            <p:nvPr/>
          </p:nvSpPr>
          <p:spPr bwMode="auto">
            <a:xfrm>
              <a:off x="2142" y="3012"/>
              <a:ext cx="153" cy="156"/>
            </a:xfrm>
            <a:custGeom>
              <a:avLst/>
              <a:gdLst>
                <a:gd name="T0" fmla="*/ 153 w 65"/>
                <a:gd name="T1" fmla="*/ 64 h 66"/>
                <a:gd name="T2" fmla="*/ 87 w 65"/>
                <a:gd name="T3" fmla="*/ 156 h 66"/>
                <a:gd name="T4" fmla="*/ 64 w 65"/>
                <a:gd name="T5" fmla="*/ 137 h 66"/>
                <a:gd name="T6" fmla="*/ 64 w 65"/>
                <a:gd name="T7" fmla="*/ 66 h 66"/>
                <a:gd name="T8" fmla="*/ 64 w 65"/>
                <a:gd name="T9" fmla="*/ 59 h 66"/>
                <a:gd name="T10" fmla="*/ 66 w 65"/>
                <a:gd name="T11" fmla="*/ 45 h 66"/>
                <a:gd name="T12" fmla="*/ 61 w 65"/>
                <a:gd name="T13" fmla="*/ 54 h 66"/>
                <a:gd name="T14" fmla="*/ 54 w 65"/>
                <a:gd name="T15" fmla="*/ 64 h 66"/>
                <a:gd name="T16" fmla="*/ 24 w 65"/>
                <a:gd name="T17" fmla="*/ 109 h 66"/>
                <a:gd name="T18" fmla="*/ 0 w 65"/>
                <a:gd name="T19" fmla="*/ 92 h 66"/>
                <a:gd name="T20" fmla="*/ 64 w 65"/>
                <a:gd name="T21" fmla="*/ 0 h 66"/>
                <a:gd name="T22" fmla="*/ 87 w 65"/>
                <a:gd name="T23" fmla="*/ 17 h 66"/>
                <a:gd name="T24" fmla="*/ 89 w 65"/>
                <a:gd name="T25" fmla="*/ 90 h 66"/>
                <a:gd name="T26" fmla="*/ 87 w 65"/>
                <a:gd name="T27" fmla="*/ 97 h 66"/>
                <a:gd name="T28" fmla="*/ 85 w 65"/>
                <a:gd name="T29" fmla="*/ 111 h 66"/>
                <a:gd name="T30" fmla="*/ 92 w 65"/>
                <a:gd name="T31" fmla="*/ 99 h 66"/>
                <a:gd name="T32" fmla="*/ 97 w 65"/>
                <a:gd name="T33" fmla="*/ 92 h 66"/>
                <a:gd name="T34" fmla="*/ 129 w 65"/>
                <a:gd name="T35" fmla="*/ 47 h 66"/>
                <a:gd name="T36" fmla="*/ 153 w 65"/>
                <a:gd name="T37" fmla="*/ 64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5"/>
                <a:gd name="T58" fmla="*/ 0 h 66"/>
                <a:gd name="T59" fmla="*/ 65 w 65"/>
                <a:gd name="T60" fmla="*/ 66 h 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5" h="66">
                  <a:moveTo>
                    <a:pt x="65" y="27"/>
                  </a:moveTo>
                  <a:cubicBezTo>
                    <a:pt x="37" y="66"/>
                    <a:pt x="37" y="66"/>
                    <a:pt x="37" y="66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7" y="26"/>
                    <a:pt x="27" y="25"/>
                  </a:cubicBezTo>
                  <a:cubicBezTo>
                    <a:pt x="28" y="23"/>
                    <a:pt x="28" y="21"/>
                    <a:pt x="28" y="19"/>
                  </a:cubicBezTo>
                  <a:cubicBezTo>
                    <a:pt x="27" y="20"/>
                    <a:pt x="26" y="22"/>
                    <a:pt x="26" y="23"/>
                  </a:cubicBezTo>
                  <a:cubicBezTo>
                    <a:pt x="25" y="25"/>
                    <a:pt x="24" y="26"/>
                    <a:pt x="23" y="27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9"/>
                    <a:pt x="37" y="41"/>
                  </a:cubicBezTo>
                  <a:cubicBezTo>
                    <a:pt x="37" y="43"/>
                    <a:pt x="37" y="45"/>
                    <a:pt x="36" y="47"/>
                  </a:cubicBezTo>
                  <a:cubicBezTo>
                    <a:pt x="37" y="45"/>
                    <a:pt x="38" y="44"/>
                    <a:pt x="39" y="42"/>
                  </a:cubicBezTo>
                  <a:cubicBezTo>
                    <a:pt x="40" y="41"/>
                    <a:pt x="41" y="40"/>
                    <a:pt x="41" y="39"/>
                  </a:cubicBezTo>
                  <a:cubicBezTo>
                    <a:pt x="55" y="20"/>
                    <a:pt x="55" y="20"/>
                    <a:pt x="55" y="20"/>
                  </a:cubicBezTo>
                  <a:lnTo>
                    <a:pt x="65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9" name="Freeform 35"/>
            <p:cNvSpPr>
              <a:spLocks/>
            </p:cNvSpPr>
            <p:nvPr/>
          </p:nvSpPr>
          <p:spPr bwMode="auto">
            <a:xfrm>
              <a:off x="2062" y="2965"/>
              <a:ext cx="115" cy="120"/>
            </a:xfrm>
            <a:custGeom>
              <a:avLst/>
              <a:gdLst>
                <a:gd name="T0" fmla="*/ 115 w 115"/>
                <a:gd name="T1" fmla="*/ 21 h 120"/>
                <a:gd name="T2" fmla="*/ 59 w 115"/>
                <a:gd name="T3" fmla="*/ 85 h 120"/>
                <a:gd name="T4" fmla="*/ 78 w 115"/>
                <a:gd name="T5" fmla="*/ 102 h 120"/>
                <a:gd name="T6" fmla="*/ 59 w 115"/>
                <a:gd name="T7" fmla="*/ 120 h 120"/>
                <a:gd name="T8" fmla="*/ 0 w 115"/>
                <a:gd name="T9" fmla="*/ 68 h 120"/>
                <a:gd name="T10" fmla="*/ 16 w 115"/>
                <a:gd name="T11" fmla="*/ 47 h 120"/>
                <a:gd name="T12" fmla="*/ 35 w 115"/>
                <a:gd name="T13" fmla="*/ 64 h 120"/>
                <a:gd name="T14" fmla="*/ 92 w 115"/>
                <a:gd name="T15" fmla="*/ 0 h 120"/>
                <a:gd name="T16" fmla="*/ 115 w 115"/>
                <a:gd name="T17" fmla="*/ 21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120"/>
                <a:gd name="T29" fmla="*/ 115 w 115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120">
                  <a:moveTo>
                    <a:pt x="115" y="21"/>
                  </a:moveTo>
                  <a:lnTo>
                    <a:pt x="59" y="85"/>
                  </a:lnTo>
                  <a:lnTo>
                    <a:pt x="78" y="102"/>
                  </a:lnTo>
                  <a:lnTo>
                    <a:pt x="59" y="120"/>
                  </a:lnTo>
                  <a:lnTo>
                    <a:pt x="0" y="68"/>
                  </a:lnTo>
                  <a:lnTo>
                    <a:pt x="16" y="47"/>
                  </a:lnTo>
                  <a:lnTo>
                    <a:pt x="35" y="64"/>
                  </a:lnTo>
                  <a:lnTo>
                    <a:pt x="92" y="0"/>
                  </a:lnTo>
                  <a:lnTo>
                    <a:pt x="11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0" name="Freeform 36"/>
            <p:cNvSpPr>
              <a:spLocks/>
            </p:cNvSpPr>
            <p:nvPr/>
          </p:nvSpPr>
          <p:spPr bwMode="auto">
            <a:xfrm>
              <a:off x="1965" y="2861"/>
              <a:ext cx="120" cy="106"/>
            </a:xfrm>
            <a:custGeom>
              <a:avLst/>
              <a:gdLst>
                <a:gd name="T0" fmla="*/ 94 w 51"/>
                <a:gd name="T1" fmla="*/ 61 h 45"/>
                <a:gd name="T2" fmla="*/ 94 w 51"/>
                <a:gd name="T3" fmla="*/ 45 h 45"/>
                <a:gd name="T4" fmla="*/ 87 w 51"/>
                <a:gd name="T5" fmla="*/ 33 h 45"/>
                <a:gd name="T6" fmla="*/ 80 w 51"/>
                <a:gd name="T7" fmla="*/ 26 h 45"/>
                <a:gd name="T8" fmla="*/ 71 w 51"/>
                <a:gd name="T9" fmla="*/ 28 h 45"/>
                <a:gd name="T10" fmla="*/ 66 w 51"/>
                <a:gd name="T11" fmla="*/ 38 h 45"/>
                <a:gd name="T12" fmla="*/ 71 w 51"/>
                <a:gd name="T13" fmla="*/ 52 h 45"/>
                <a:gd name="T14" fmla="*/ 78 w 51"/>
                <a:gd name="T15" fmla="*/ 78 h 45"/>
                <a:gd name="T16" fmla="*/ 68 w 51"/>
                <a:gd name="T17" fmla="*/ 97 h 45"/>
                <a:gd name="T18" fmla="*/ 42 w 51"/>
                <a:gd name="T19" fmla="*/ 106 h 45"/>
                <a:gd name="T20" fmla="*/ 16 w 51"/>
                <a:gd name="T21" fmla="*/ 92 h 45"/>
                <a:gd name="T22" fmla="*/ 5 w 51"/>
                <a:gd name="T23" fmla="*/ 75 h 45"/>
                <a:gd name="T24" fmla="*/ 0 w 51"/>
                <a:gd name="T25" fmla="*/ 59 h 45"/>
                <a:gd name="T26" fmla="*/ 24 w 51"/>
                <a:gd name="T27" fmla="*/ 52 h 45"/>
                <a:gd name="T28" fmla="*/ 26 w 51"/>
                <a:gd name="T29" fmla="*/ 64 h 45"/>
                <a:gd name="T30" fmla="*/ 31 w 51"/>
                <a:gd name="T31" fmla="*/ 73 h 45"/>
                <a:gd name="T32" fmla="*/ 40 w 51"/>
                <a:gd name="T33" fmla="*/ 80 h 45"/>
                <a:gd name="T34" fmla="*/ 47 w 51"/>
                <a:gd name="T35" fmla="*/ 78 h 45"/>
                <a:gd name="T36" fmla="*/ 49 w 51"/>
                <a:gd name="T37" fmla="*/ 71 h 45"/>
                <a:gd name="T38" fmla="*/ 45 w 51"/>
                <a:gd name="T39" fmla="*/ 59 h 45"/>
                <a:gd name="T40" fmla="*/ 45 w 51"/>
                <a:gd name="T41" fmla="*/ 57 h 45"/>
                <a:gd name="T42" fmla="*/ 38 w 51"/>
                <a:gd name="T43" fmla="*/ 31 h 45"/>
                <a:gd name="T44" fmla="*/ 40 w 51"/>
                <a:gd name="T45" fmla="*/ 21 h 45"/>
                <a:gd name="T46" fmla="*/ 49 w 51"/>
                <a:gd name="T47" fmla="*/ 9 h 45"/>
                <a:gd name="T48" fmla="*/ 78 w 51"/>
                <a:gd name="T49" fmla="*/ 0 h 45"/>
                <a:gd name="T50" fmla="*/ 106 w 51"/>
                <a:gd name="T51" fmla="*/ 16 h 45"/>
                <a:gd name="T52" fmla="*/ 118 w 51"/>
                <a:gd name="T53" fmla="*/ 35 h 45"/>
                <a:gd name="T54" fmla="*/ 120 w 51"/>
                <a:gd name="T55" fmla="*/ 57 h 45"/>
                <a:gd name="T56" fmla="*/ 94 w 51"/>
                <a:gd name="T57" fmla="*/ 61 h 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45"/>
                <a:gd name="T89" fmla="*/ 51 w 51"/>
                <a:gd name="T90" fmla="*/ 45 h 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45">
                  <a:moveTo>
                    <a:pt x="40" y="26"/>
                  </a:moveTo>
                  <a:cubicBezTo>
                    <a:pt x="40" y="23"/>
                    <a:pt x="40" y="21"/>
                    <a:pt x="40" y="19"/>
                  </a:cubicBezTo>
                  <a:cubicBezTo>
                    <a:pt x="39" y="17"/>
                    <a:pt x="39" y="15"/>
                    <a:pt x="37" y="14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32" y="11"/>
                    <a:pt x="31" y="11"/>
                    <a:pt x="30" y="12"/>
                  </a:cubicBezTo>
                  <a:cubicBezTo>
                    <a:pt x="29" y="13"/>
                    <a:pt x="28" y="15"/>
                    <a:pt x="28" y="16"/>
                  </a:cubicBezTo>
                  <a:cubicBezTo>
                    <a:pt x="28" y="17"/>
                    <a:pt x="29" y="19"/>
                    <a:pt x="30" y="22"/>
                  </a:cubicBezTo>
                  <a:cubicBezTo>
                    <a:pt x="32" y="27"/>
                    <a:pt x="33" y="30"/>
                    <a:pt x="33" y="33"/>
                  </a:cubicBezTo>
                  <a:cubicBezTo>
                    <a:pt x="33" y="36"/>
                    <a:pt x="31" y="38"/>
                    <a:pt x="29" y="41"/>
                  </a:cubicBezTo>
                  <a:cubicBezTo>
                    <a:pt x="25" y="44"/>
                    <a:pt x="22" y="45"/>
                    <a:pt x="18" y="45"/>
                  </a:cubicBezTo>
                  <a:cubicBezTo>
                    <a:pt x="13" y="44"/>
                    <a:pt x="10" y="42"/>
                    <a:pt x="7" y="39"/>
                  </a:cubicBezTo>
                  <a:cubicBezTo>
                    <a:pt x="5" y="37"/>
                    <a:pt x="3" y="35"/>
                    <a:pt x="2" y="32"/>
                  </a:cubicBezTo>
                  <a:cubicBezTo>
                    <a:pt x="1" y="30"/>
                    <a:pt x="1" y="28"/>
                    <a:pt x="0" y="25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4"/>
                    <a:pt x="10" y="26"/>
                    <a:pt x="11" y="27"/>
                  </a:cubicBezTo>
                  <a:cubicBezTo>
                    <a:pt x="11" y="29"/>
                    <a:pt x="12" y="30"/>
                    <a:pt x="13" y="31"/>
                  </a:cubicBezTo>
                  <a:cubicBezTo>
                    <a:pt x="14" y="33"/>
                    <a:pt x="15" y="33"/>
                    <a:pt x="17" y="34"/>
                  </a:cubicBezTo>
                  <a:cubicBezTo>
                    <a:pt x="18" y="34"/>
                    <a:pt x="19" y="34"/>
                    <a:pt x="20" y="33"/>
                  </a:cubicBezTo>
                  <a:cubicBezTo>
                    <a:pt x="21" y="32"/>
                    <a:pt x="21" y="31"/>
                    <a:pt x="21" y="30"/>
                  </a:cubicBezTo>
                  <a:cubicBezTo>
                    <a:pt x="21" y="29"/>
                    <a:pt x="20" y="27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7" y="19"/>
                    <a:pt x="15" y="16"/>
                    <a:pt x="16" y="13"/>
                  </a:cubicBezTo>
                  <a:cubicBezTo>
                    <a:pt x="16" y="12"/>
                    <a:pt x="16" y="10"/>
                    <a:pt x="17" y="9"/>
                  </a:cubicBezTo>
                  <a:cubicBezTo>
                    <a:pt x="18" y="7"/>
                    <a:pt x="19" y="6"/>
                    <a:pt x="21" y="4"/>
                  </a:cubicBezTo>
                  <a:cubicBezTo>
                    <a:pt x="24" y="1"/>
                    <a:pt x="29" y="0"/>
                    <a:pt x="33" y="0"/>
                  </a:cubicBezTo>
                  <a:cubicBezTo>
                    <a:pt x="37" y="1"/>
                    <a:pt x="42" y="3"/>
                    <a:pt x="45" y="7"/>
                  </a:cubicBezTo>
                  <a:cubicBezTo>
                    <a:pt x="47" y="10"/>
                    <a:pt x="49" y="12"/>
                    <a:pt x="50" y="15"/>
                  </a:cubicBezTo>
                  <a:cubicBezTo>
                    <a:pt x="51" y="18"/>
                    <a:pt x="51" y="21"/>
                    <a:pt x="51" y="24"/>
                  </a:cubicBezTo>
                  <a:lnTo>
                    <a:pt x="4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1" name="Freeform 37"/>
            <p:cNvSpPr>
              <a:spLocks/>
            </p:cNvSpPr>
            <p:nvPr/>
          </p:nvSpPr>
          <p:spPr bwMode="auto">
            <a:xfrm>
              <a:off x="1887" y="2795"/>
              <a:ext cx="132" cy="120"/>
            </a:xfrm>
            <a:custGeom>
              <a:avLst/>
              <a:gdLst>
                <a:gd name="T0" fmla="*/ 132 w 56"/>
                <a:gd name="T1" fmla="*/ 24 h 51"/>
                <a:gd name="T2" fmla="*/ 90 w 56"/>
                <a:gd name="T3" fmla="*/ 54 h 51"/>
                <a:gd name="T4" fmla="*/ 64 w 56"/>
                <a:gd name="T5" fmla="*/ 120 h 51"/>
                <a:gd name="T6" fmla="*/ 45 w 56"/>
                <a:gd name="T7" fmla="*/ 92 h 51"/>
                <a:gd name="T8" fmla="*/ 59 w 56"/>
                <a:gd name="T9" fmla="*/ 64 h 51"/>
                <a:gd name="T10" fmla="*/ 59 w 56"/>
                <a:gd name="T11" fmla="*/ 64 h 51"/>
                <a:gd name="T12" fmla="*/ 64 w 56"/>
                <a:gd name="T13" fmla="*/ 54 h 51"/>
                <a:gd name="T14" fmla="*/ 54 w 56"/>
                <a:gd name="T15" fmla="*/ 56 h 51"/>
                <a:gd name="T16" fmla="*/ 54 w 56"/>
                <a:gd name="T17" fmla="*/ 56 h 51"/>
                <a:gd name="T18" fmla="*/ 21 w 56"/>
                <a:gd name="T19" fmla="*/ 64 h 51"/>
                <a:gd name="T20" fmla="*/ 0 w 56"/>
                <a:gd name="T21" fmla="*/ 35 h 51"/>
                <a:gd name="T22" fmla="*/ 73 w 56"/>
                <a:gd name="T23" fmla="*/ 31 h 51"/>
                <a:gd name="T24" fmla="*/ 113 w 56"/>
                <a:gd name="T25" fmla="*/ 0 h 51"/>
                <a:gd name="T26" fmla="*/ 132 w 56"/>
                <a:gd name="T27" fmla="*/ 24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51"/>
                <a:gd name="T44" fmla="*/ 56 w 56"/>
                <a:gd name="T45" fmla="*/ 51 h 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51">
                  <a:moveTo>
                    <a:pt x="56" y="10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5"/>
                    <a:pt x="26" y="24"/>
                    <a:pt x="27" y="23"/>
                  </a:cubicBezTo>
                  <a:cubicBezTo>
                    <a:pt x="26" y="24"/>
                    <a:pt x="25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5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2" name="Freeform 38"/>
            <p:cNvSpPr>
              <a:spLocks/>
            </p:cNvSpPr>
            <p:nvPr/>
          </p:nvSpPr>
          <p:spPr bwMode="auto">
            <a:xfrm>
              <a:off x="1851" y="2708"/>
              <a:ext cx="121" cy="101"/>
            </a:xfrm>
            <a:custGeom>
              <a:avLst/>
              <a:gdLst>
                <a:gd name="T0" fmla="*/ 90 w 51"/>
                <a:gd name="T1" fmla="*/ 66 h 43"/>
                <a:gd name="T2" fmla="*/ 95 w 51"/>
                <a:gd name="T3" fmla="*/ 47 h 43"/>
                <a:gd name="T4" fmla="*/ 90 w 51"/>
                <a:gd name="T5" fmla="*/ 35 h 43"/>
                <a:gd name="T6" fmla="*/ 83 w 51"/>
                <a:gd name="T7" fmla="*/ 28 h 43"/>
                <a:gd name="T8" fmla="*/ 74 w 51"/>
                <a:gd name="T9" fmla="*/ 28 h 43"/>
                <a:gd name="T10" fmla="*/ 66 w 51"/>
                <a:gd name="T11" fmla="*/ 35 h 43"/>
                <a:gd name="T12" fmla="*/ 71 w 51"/>
                <a:gd name="T13" fmla="*/ 52 h 43"/>
                <a:gd name="T14" fmla="*/ 74 w 51"/>
                <a:gd name="T15" fmla="*/ 78 h 43"/>
                <a:gd name="T16" fmla="*/ 59 w 51"/>
                <a:gd name="T17" fmla="*/ 94 h 43"/>
                <a:gd name="T18" fmla="*/ 31 w 51"/>
                <a:gd name="T19" fmla="*/ 99 h 43"/>
                <a:gd name="T20" fmla="*/ 7 w 51"/>
                <a:gd name="T21" fmla="*/ 80 h 43"/>
                <a:gd name="T22" fmla="*/ 0 w 51"/>
                <a:gd name="T23" fmla="*/ 63 h 43"/>
                <a:gd name="T24" fmla="*/ 0 w 51"/>
                <a:gd name="T25" fmla="*/ 47 h 43"/>
                <a:gd name="T26" fmla="*/ 24 w 51"/>
                <a:gd name="T27" fmla="*/ 45 h 43"/>
                <a:gd name="T28" fmla="*/ 24 w 51"/>
                <a:gd name="T29" fmla="*/ 56 h 43"/>
                <a:gd name="T30" fmla="*/ 26 w 51"/>
                <a:gd name="T31" fmla="*/ 66 h 43"/>
                <a:gd name="T32" fmla="*/ 33 w 51"/>
                <a:gd name="T33" fmla="*/ 73 h 43"/>
                <a:gd name="T34" fmla="*/ 40 w 51"/>
                <a:gd name="T35" fmla="*/ 73 h 43"/>
                <a:gd name="T36" fmla="*/ 45 w 51"/>
                <a:gd name="T37" fmla="*/ 66 h 43"/>
                <a:gd name="T38" fmla="*/ 43 w 51"/>
                <a:gd name="T39" fmla="*/ 54 h 43"/>
                <a:gd name="T40" fmla="*/ 43 w 51"/>
                <a:gd name="T41" fmla="*/ 52 h 43"/>
                <a:gd name="T42" fmla="*/ 40 w 51"/>
                <a:gd name="T43" fmla="*/ 26 h 43"/>
                <a:gd name="T44" fmla="*/ 45 w 51"/>
                <a:gd name="T45" fmla="*/ 16 h 43"/>
                <a:gd name="T46" fmla="*/ 55 w 51"/>
                <a:gd name="T47" fmla="*/ 7 h 43"/>
                <a:gd name="T48" fmla="*/ 85 w 51"/>
                <a:gd name="T49" fmla="*/ 2 h 43"/>
                <a:gd name="T50" fmla="*/ 112 w 51"/>
                <a:gd name="T51" fmla="*/ 23 h 43"/>
                <a:gd name="T52" fmla="*/ 119 w 51"/>
                <a:gd name="T53" fmla="*/ 42 h 43"/>
                <a:gd name="T54" fmla="*/ 119 w 51"/>
                <a:gd name="T55" fmla="*/ 66 h 43"/>
                <a:gd name="T56" fmla="*/ 90 w 51"/>
                <a:gd name="T57" fmla="*/ 66 h 4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43"/>
                <a:gd name="T89" fmla="*/ 51 w 51"/>
                <a:gd name="T90" fmla="*/ 43 h 4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43">
                  <a:moveTo>
                    <a:pt x="38" y="28"/>
                  </a:moveTo>
                  <a:cubicBezTo>
                    <a:pt x="39" y="25"/>
                    <a:pt x="40" y="22"/>
                    <a:pt x="40" y="20"/>
                  </a:cubicBezTo>
                  <a:cubicBezTo>
                    <a:pt x="40" y="18"/>
                    <a:pt x="39" y="16"/>
                    <a:pt x="38" y="15"/>
                  </a:cubicBezTo>
                  <a:cubicBezTo>
                    <a:pt x="37" y="13"/>
                    <a:pt x="36" y="12"/>
                    <a:pt x="35" y="12"/>
                  </a:cubicBezTo>
                  <a:cubicBezTo>
                    <a:pt x="33" y="11"/>
                    <a:pt x="32" y="12"/>
                    <a:pt x="31" y="12"/>
                  </a:cubicBezTo>
                  <a:cubicBezTo>
                    <a:pt x="29" y="13"/>
                    <a:pt x="29" y="14"/>
                    <a:pt x="28" y="15"/>
                  </a:cubicBezTo>
                  <a:cubicBezTo>
                    <a:pt x="28" y="17"/>
                    <a:pt x="29" y="19"/>
                    <a:pt x="30" y="22"/>
                  </a:cubicBezTo>
                  <a:cubicBezTo>
                    <a:pt x="31" y="27"/>
                    <a:pt x="31" y="31"/>
                    <a:pt x="31" y="33"/>
                  </a:cubicBezTo>
                  <a:cubicBezTo>
                    <a:pt x="30" y="36"/>
                    <a:pt x="28" y="38"/>
                    <a:pt x="25" y="40"/>
                  </a:cubicBezTo>
                  <a:cubicBezTo>
                    <a:pt x="21" y="42"/>
                    <a:pt x="17" y="43"/>
                    <a:pt x="13" y="42"/>
                  </a:cubicBezTo>
                  <a:cubicBezTo>
                    <a:pt x="9" y="41"/>
                    <a:pt x="6" y="38"/>
                    <a:pt x="3" y="34"/>
                  </a:cubicBezTo>
                  <a:cubicBezTo>
                    <a:pt x="2" y="32"/>
                    <a:pt x="1" y="30"/>
                    <a:pt x="0" y="27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21"/>
                    <a:pt x="9" y="22"/>
                    <a:pt x="10" y="24"/>
                  </a:cubicBezTo>
                  <a:cubicBezTo>
                    <a:pt x="10" y="26"/>
                    <a:pt x="10" y="27"/>
                    <a:pt x="11" y="28"/>
                  </a:cubicBezTo>
                  <a:cubicBezTo>
                    <a:pt x="12" y="30"/>
                    <a:pt x="13" y="31"/>
                    <a:pt x="14" y="31"/>
                  </a:cubicBezTo>
                  <a:cubicBezTo>
                    <a:pt x="15" y="31"/>
                    <a:pt x="16" y="31"/>
                    <a:pt x="17" y="31"/>
                  </a:cubicBezTo>
                  <a:cubicBezTo>
                    <a:pt x="18" y="30"/>
                    <a:pt x="19" y="29"/>
                    <a:pt x="19" y="28"/>
                  </a:cubicBezTo>
                  <a:cubicBezTo>
                    <a:pt x="19" y="27"/>
                    <a:pt x="19" y="25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17"/>
                    <a:pt x="16" y="13"/>
                    <a:pt x="17" y="11"/>
                  </a:cubicBezTo>
                  <a:cubicBezTo>
                    <a:pt x="17" y="9"/>
                    <a:pt x="18" y="8"/>
                    <a:pt x="19" y="7"/>
                  </a:cubicBezTo>
                  <a:cubicBezTo>
                    <a:pt x="20" y="5"/>
                    <a:pt x="21" y="4"/>
                    <a:pt x="23" y="3"/>
                  </a:cubicBezTo>
                  <a:cubicBezTo>
                    <a:pt x="27" y="0"/>
                    <a:pt x="32" y="0"/>
                    <a:pt x="36" y="1"/>
                  </a:cubicBezTo>
                  <a:cubicBezTo>
                    <a:pt x="40" y="2"/>
                    <a:pt x="44" y="5"/>
                    <a:pt x="47" y="10"/>
                  </a:cubicBezTo>
                  <a:cubicBezTo>
                    <a:pt x="49" y="12"/>
                    <a:pt x="50" y="15"/>
                    <a:pt x="50" y="18"/>
                  </a:cubicBezTo>
                  <a:cubicBezTo>
                    <a:pt x="51" y="21"/>
                    <a:pt x="50" y="24"/>
                    <a:pt x="50" y="28"/>
                  </a:cubicBezTo>
                  <a:lnTo>
                    <a:pt x="38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3" name="Freeform 39"/>
            <p:cNvSpPr>
              <a:spLocks/>
            </p:cNvSpPr>
            <p:nvPr/>
          </p:nvSpPr>
          <p:spPr bwMode="auto">
            <a:xfrm>
              <a:off x="1797" y="2639"/>
              <a:ext cx="125" cy="99"/>
            </a:xfrm>
            <a:custGeom>
              <a:avLst/>
              <a:gdLst>
                <a:gd name="T0" fmla="*/ 125 w 125"/>
                <a:gd name="T1" fmla="*/ 26 h 99"/>
                <a:gd name="T2" fmla="*/ 47 w 125"/>
                <a:gd name="T3" fmla="*/ 66 h 99"/>
                <a:gd name="T4" fmla="*/ 59 w 125"/>
                <a:gd name="T5" fmla="*/ 87 h 99"/>
                <a:gd name="T6" fmla="*/ 36 w 125"/>
                <a:gd name="T7" fmla="*/ 99 h 99"/>
                <a:gd name="T8" fmla="*/ 0 w 125"/>
                <a:gd name="T9" fmla="*/ 28 h 99"/>
                <a:gd name="T10" fmla="*/ 24 w 125"/>
                <a:gd name="T11" fmla="*/ 17 h 99"/>
                <a:gd name="T12" fmla="*/ 36 w 125"/>
                <a:gd name="T13" fmla="*/ 38 h 99"/>
                <a:gd name="T14" fmla="*/ 111 w 125"/>
                <a:gd name="T15" fmla="*/ 0 h 99"/>
                <a:gd name="T16" fmla="*/ 125 w 125"/>
                <a:gd name="T17" fmla="*/ 26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5"/>
                <a:gd name="T28" fmla="*/ 0 h 99"/>
                <a:gd name="T29" fmla="*/ 125 w 125"/>
                <a:gd name="T30" fmla="*/ 99 h 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5" h="99">
                  <a:moveTo>
                    <a:pt x="125" y="26"/>
                  </a:moveTo>
                  <a:lnTo>
                    <a:pt x="47" y="66"/>
                  </a:lnTo>
                  <a:lnTo>
                    <a:pt x="59" y="87"/>
                  </a:lnTo>
                  <a:lnTo>
                    <a:pt x="36" y="99"/>
                  </a:lnTo>
                  <a:lnTo>
                    <a:pt x="0" y="28"/>
                  </a:lnTo>
                  <a:lnTo>
                    <a:pt x="24" y="17"/>
                  </a:lnTo>
                  <a:lnTo>
                    <a:pt x="36" y="38"/>
                  </a:lnTo>
                  <a:lnTo>
                    <a:pt x="111" y="0"/>
                  </a:lnTo>
                  <a:lnTo>
                    <a:pt x="12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4" name="Freeform 40"/>
            <p:cNvSpPr>
              <a:spLocks/>
            </p:cNvSpPr>
            <p:nvPr/>
          </p:nvSpPr>
          <p:spPr bwMode="auto">
            <a:xfrm>
              <a:off x="1762" y="2540"/>
              <a:ext cx="127" cy="106"/>
            </a:xfrm>
            <a:custGeom>
              <a:avLst/>
              <a:gdLst>
                <a:gd name="T0" fmla="*/ 127 w 127"/>
                <a:gd name="T1" fmla="*/ 61 h 106"/>
                <a:gd name="T2" fmla="*/ 26 w 127"/>
                <a:gd name="T3" fmla="*/ 106 h 106"/>
                <a:gd name="T4" fmla="*/ 0 w 127"/>
                <a:gd name="T5" fmla="*/ 42 h 106"/>
                <a:gd name="T6" fmla="*/ 21 w 127"/>
                <a:gd name="T7" fmla="*/ 33 h 106"/>
                <a:gd name="T8" fmla="*/ 35 w 127"/>
                <a:gd name="T9" fmla="*/ 68 h 106"/>
                <a:gd name="T10" fmla="*/ 54 w 127"/>
                <a:gd name="T11" fmla="*/ 61 h 106"/>
                <a:gd name="T12" fmla="*/ 40 w 127"/>
                <a:gd name="T13" fmla="*/ 26 h 106"/>
                <a:gd name="T14" fmla="*/ 63 w 127"/>
                <a:gd name="T15" fmla="*/ 19 h 106"/>
                <a:gd name="T16" fmla="*/ 75 w 127"/>
                <a:gd name="T17" fmla="*/ 52 h 106"/>
                <a:gd name="T18" fmla="*/ 94 w 127"/>
                <a:gd name="T19" fmla="*/ 45 h 106"/>
                <a:gd name="T20" fmla="*/ 80 w 127"/>
                <a:gd name="T21" fmla="*/ 9 h 106"/>
                <a:gd name="T22" fmla="*/ 101 w 127"/>
                <a:gd name="T23" fmla="*/ 0 h 106"/>
                <a:gd name="T24" fmla="*/ 127 w 127"/>
                <a:gd name="T25" fmla="*/ 61 h 1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106"/>
                <a:gd name="T41" fmla="*/ 127 w 127"/>
                <a:gd name="T42" fmla="*/ 106 h 1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106">
                  <a:moveTo>
                    <a:pt x="127" y="61"/>
                  </a:moveTo>
                  <a:lnTo>
                    <a:pt x="26" y="106"/>
                  </a:lnTo>
                  <a:lnTo>
                    <a:pt x="0" y="42"/>
                  </a:lnTo>
                  <a:lnTo>
                    <a:pt x="21" y="33"/>
                  </a:lnTo>
                  <a:lnTo>
                    <a:pt x="35" y="68"/>
                  </a:lnTo>
                  <a:lnTo>
                    <a:pt x="54" y="61"/>
                  </a:lnTo>
                  <a:lnTo>
                    <a:pt x="40" y="26"/>
                  </a:lnTo>
                  <a:lnTo>
                    <a:pt x="63" y="19"/>
                  </a:lnTo>
                  <a:lnTo>
                    <a:pt x="75" y="52"/>
                  </a:lnTo>
                  <a:lnTo>
                    <a:pt x="94" y="45"/>
                  </a:lnTo>
                  <a:lnTo>
                    <a:pt x="80" y="9"/>
                  </a:lnTo>
                  <a:lnTo>
                    <a:pt x="101" y="0"/>
                  </a:lnTo>
                  <a:lnTo>
                    <a:pt x="127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5" name="Freeform 41"/>
            <p:cNvSpPr>
              <a:spLocks/>
            </p:cNvSpPr>
            <p:nvPr/>
          </p:nvSpPr>
          <p:spPr bwMode="auto">
            <a:xfrm>
              <a:off x="1717" y="2396"/>
              <a:ext cx="142" cy="146"/>
            </a:xfrm>
            <a:custGeom>
              <a:avLst/>
              <a:gdLst>
                <a:gd name="T0" fmla="*/ 104 w 60"/>
                <a:gd name="T1" fmla="*/ 0 h 62"/>
                <a:gd name="T2" fmla="*/ 111 w 60"/>
                <a:gd name="T3" fmla="*/ 28 h 62"/>
                <a:gd name="T4" fmla="*/ 66 w 60"/>
                <a:gd name="T5" fmla="*/ 47 h 62"/>
                <a:gd name="T6" fmla="*/ 57 w 60"/>
                <a:gd name="T7" fmla="*/ 52 h 62"/>
                <a:gd name="T8" fmla="*/ 43 w 60"/>
                <a:gd name="T9" fmla="*/ 57 h 62"/>
                <a:gd name="T10" fmla="*/ 62 w 60"/>
                <a:gd name="T11" fmla="*/ 57 h 62"/>
                <a:gd name="T12" fmla="*/ 66 w 60"/>
                <a:gd name="T13" fmla="*/ 57 h 62"/>
                <a:gd name="T14" fmla="*/ 121 w 60"/>
                <a:gd name="T15" fmla="*/ 57 h 62"/>
                <a:gd name="T16" fmla="*/ 125 w 60"/>
                <a:gd name="T17" fmla="*/ 75 h 62"/>
                <a:gd name="T18" fmla="*/ 80 w 60"/>
                <a:gd name="T19" fmla="*/ 106 h 62"/>
                <a:gd name="T20" fmla="*/ 76 w 60"/>
                <a:gd name="T21" fmla="*/ 106 h 62"/>
                <a:gd name="T22" fmla="*/ 62 w 60"/>
                <a:gd name="T23" fmla="*/ 115 h 62"/>
                <a:gd name="T24" fmla="*/ 73 w 60"/>
                <a:gd name="T25" fmla="*/ 113 h 62"/>
                <a:gd name="T26" fmla="*/ 85 w 60"/>
                <a:gd name="T27" fmla="*/ 111 h 62"/>
                <a:gd name="T28" fmla="*/ 135 w 60"/>
                <a:gd name="T29" fmla="*/ 104 h 62"/>
                <a:gd name="T30" fmla="*/ 142 w 60"/>
                <a:gd name="T31" fmla="*/ 132 h 62"/>
                <a:gd name="T32" fmla="*/ 28 w 60"/>
                <a:gd name="T33" fmla="*/ 146 h 62"/>
                <a:gd name="T34" fmla="*/ 21 w 60"/>
                <a:gd name="T35" fmla="*/ 118 h 62"/>
                <a:gd name="T36" fmla="*/ 71 w 60"/>
                <a:gd name="T37" fmla="*/ 85 h 62"/>
                <a:gd name="T38" fmla="*/ 73 w 60"/>
                <a:gd name="T39" fmla="*/ 85 h 62"/>
                <a:gd name="T40" fmla="*/ 85 w 60"/>
                <a:gd name="T41" fmla="*/ 78 h 62"/>
                <a:gd name="T42" fmla="*/ 78 w 60"/>
                <a:gd name="T43" fmla="*/ 78 h 62"/>
                <a:gd name="T44" fmla="*/ 69 w 60"/>
                <a:gd name="T45" fmla="*/ 78 h 62"/>
                <a:gd name="T46" fmla="*/ 9 w 60"/>
                <a:gd name="T47" fmla="*/ 78 h 62"/>
                <a:gd name="T48" fmla="*/ 0 w 60"/>
                <a:gd name="T49" fmla="*/ 49 h 62"/>
                <a:gd name="T50" fmla="*/ 104 w 60"/>
                <a:gd name="T51" fmla="*/ 0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0"/>
                <a:gd name="T79" fmla="*/ 0 h 62"/>
                <a:gd name="T80" fmla="*/ 60 w 60"/>
                <a:gd name="T81" fmla="*/ 62 h 6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0" h="62">
                  <a:moveTo>
                    <a:pt x="44" y="0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7" y="21"/>
                    <a:pt x="25" y="22"/>
                    <a:pt x="24" y="22"/>
                  </a:cubicBezTo>
                  <a:cubicBezTo>
                    <a:pt x="22" y="23"/>
                    <a:pt x="20" y="24"/>
                    <a:pt x="18" y="24"/>
                  </a:cubicBezTo>
                  <a:cubicBezTo>
                    <a:pt x="20" y="24"/>
                    <a:pt x="23" y="24"/>
                    <a:pt x="26" y="24"/>
                  </a:cubicBezTo>
                  <a:cubicBezTo>
                    <a:pt x="27" y="24"/>
                    <a:pt x="27" y="24"/>
                    <a:pt x="2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5"/>
                    <a:pt x="33" y="45"/>
                    <a:pt x="32" y="45"/>
                  </a:cubicBezTo>
                  <a:cubicBezTo>
                    <a:pt x="30" y="47"/>
                    <a:pt x="27" y="48"/>
                    <a:pt x="26" y="49"/>
                  </a:cubicBezTo>
                  <a:cubicBezTo>
                    <a:pt x="27" y="49"/>
                    <a:pt x="29" y="48"/>
                    <a:pt x="31" y="48"/>
                  </a:cubicBezTo>
                  <a:cubicBezTo>
                    <a:pt x="33" y="48"/>
                    <a:pt x="34" y="48"/>
                    <a:pt x="36" y="47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1" y="36"/>
                    <a:pt x="31" y="36"/>
                  </a:cubicBezTo>
                  <a:cubicBezTo>
                    <a:pt x="33" y="34"/>
                    <a:pt x="35" y="33"/>
                    <a:pt x="36" y="33"/>
                  </a:cubicBezTo>
                  <a:cubicBezTo>
                    <a:pt x="35" y="33"/>
                    <a:pt x="34" y="33"/>
                    <a:pt x="33" y="33"/>
                  </a:cubicBezTo>
                  <a:cubicBezTo>
                    <a:pt x="32" y="33"/>
                    <a:pt x="31" y="33"/>
                    <a:pt x="2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6" name="Freeform 42"/>
            <p:cNvSpPr>
              <a:spLocks/>
            </p:cNvSpPr>
            <p:nvPr/>
          </p:nvSpPr>
          <p:spPr bwMode="auto">
            <a:xfrm>
              <a:off x="1698" y="2311"/>
              <a:ext cx="120" cy="87"/>
            </a:xfrm>
            <a:custGeom>
              <a:avLst/>
              <a:gdLst>
                <a:gd name="T0" fmla="*/ 85 w 51"/>
                <a:gd name="T1" fmla="*/ 71 h 37"/>
                <a:gd name="T2" fmla="*/ 92 w 51"/>
                <a:gd name="T3" fmla="*/ 56 h 37"/>
                <a:gd name="T4" fmla="*/ 94 w 51"/>
                <a:gd name="T5" fmla="*/ 42 h 37"/>
                <a:gd name="T6" fmla="*/ 89 w 51"/>
                <a:gd name="T7" fmla="*/ 33 h 37"/>
                <a:gd name="T8" fmla="*/ 80 w 51"/>
                <a:gd name="T9" fmla="*/ 31 h 37"/>
                <a:gd name="T10" fmla="*/ 73 w 51"/>
                <a:gd name="T11" fmla="*/ 35 h 37"/>
                <a:gd name="T12" fmla="*/ 68 w 51"/>
                <a:gd name="T13" fmla="*/ 52 h 37"/>
                <a:gd name="T14" fmla="*/ 61 w 51"/>
                <a:gd name="T15" fmla="*/ 75 h 37"/>
                <a:gd name="T16" fmla="*/ 45 w 51"/>
                <a:gd name="T17" fmla="*/ 87 h 37"/>
                <a:gd name="T18" fmla="*/ 16 w 51"/>
                <a:gd name="T19" fmla="*/ 80 h 37"/>
                <a:gd name="T20" fmla="*/ 2 w 51"/>
                <a:gd name="T21" fmla="*/ 54 h 37"/>
                <a:gd name="T22" fmla="*/ 0 w 51"/>
                <a:gd name="T23" fmla="*/ 38 h 37"/>
                <a:gd name="T24" fmla="*/ 5 w 51"/>
                <a:gd name="T25" fmla="*/ 19 h 37"/>
                <a:gd name="T26" fmla="*/ 28 w 51"/>
                <a:gd name="T27" fmla="*/ 26 h 37"/>
                <a:gd name="T28" fmla="*/ 24 w 51"/>
                <a:gd name="T29" fmla="*/ 38 h 37"/>
                <a:gd name="T30" fmla="*/ 24 w 51"/>
                <a:gd name="T31" fmla="*/ 47 h 37"/>
                <a:gd name="T32" fmla="*/ 28 w 51"/>
                <a:gd name="T33" fmla="*/ 56 h 37"/>
                <a:gd name="T34" fmla="*/ 35 w 51"/>
                <a:gd name="T35" fmla="*/ 59 h 37"/>
                <a:gd name="T36" fmla="*/ 40 w 51"/>
                <a:gd name="T37" fmla="*/ 54 h 37"/>
                <a:gd name="T38" fmla="*/ 45 w 51"/>
                <a:gd name="T39" fmla="*/ 42 h 37"/>
                <a:gd name="T40" fmla="*/ 45 w 51"/>
                <a:gd name="T41" fmla="*/ 40 h 37"/>
                <a:gd name="T42" fmla="*/ 52 w 51"/>
                <a:gd name="T43" fmla="*/ 14 h 37"/>
                <a:gd name="T44" fmla="*/ 59 w 51"/>
                <a:gd name="T45" fmla="*/ 7 h 37"/>
                <a:gd name="T46" fmla="*/ 71 w 51"/>
                <a:gd name="T47" fmla="*/ 2 h 37"/>
                <a:gd name="T48" fmla="*/ 101 w 51"/>
                <a:gd name="T49" fmla="*/ 9 h 37"/>
                <a:gd name="T50" fmla="*/ 118 w 51"/>
                <a:gd name="T51" fmla="*/ 38 h 37"/>
                <a:gd name="T52" fmla="*/ 118 w 51"/>
                <a:gd name="T53" fmla="*/ 59 h 37"/>
                <a:gd name="T54" fmla="*/ 108 w 51"/>
                <a:gd name="T55" fmla="*/ 80 h 37"/>
                <a:gd name="T56" fmla="*/ 85 w 51"/>
                <a:gd name="T57" fmla="*/ 71 h 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37"/>
                <a:gd name="T89" fmla="*/ 51 w 51"/>
                <a:gd name="T90" fmla="*/ 37 h 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37">
                  <a:moveTo>
                    <a:pt x="36" y="30"/>
                  </a:moveTo>
                  <a:cubicBezTo>
                    <a:pt x="37" y="28"/>
                    <a:pt x="39" y="26"/>
                    <a:pt x="39" y="24"/>
                  </a:cubicBezTo>
                  <a:cubicBezTo>
                    <a:pt x="40" y="22"/>
                    <a:pt x="40" y="20"/>
                    <a:pt x="40" y="18"/>
                  </a:cubicBezTo>
                  <a:cubicBezTo>
                    <a:pt x="40" y="16"/>
                    <a:pt x="39" y="15"/>
                    <a:pt x="38" y="14"/>
                  </a:cubicBezTo>
                  <a:cubicBezTo>
                    <a:pt x="37" y="13"/>
                    <a:pt x="36" y="13"/>
                    <a:pt x="34" y="13"/>
                  </a:cubicBezTo>
                  <a:cubicBezTo>
                    <a:pt x="33" y="13"/>
                    <a:pt x="31" y="14"/>
                    <a:pt x="31" y="15"/>
                  </a:cubicBezTo>
                  <a:cubicBezTo>
                    <a:pt x="30" y="16"/>
                    <a:pt x="30" y="18"/>
                    <a:pt x="29" y="22"/>
                  </a:cubicBezTo>
                  <a:cubicBezTo>
                    <a:pt x="29" y="27"/>
                    <a:pt x="28" y="30"/>
                    <a:pt x="26" y="32"/>
                  </a:cubicBezTo>
                  <a:cubicBezTo>
                    <a:pt x="25" y="35"/>
                    <a:pt x="22" y="36"/>
                    <a:pt x="19" y="37"/>
                  </a:cubicBezTo>
                  <a:cubicBezTo>
                    <a:pt x="14" y="37"/>
                    <a:pt x="10" y="36"/>
                    <a:pt x="7" y="34"/>
                  </a:cubicBezTo>
                  <a:cubicBezTo>
                    <a:pt x="4" y="32"/>
                    <a:pt x="1" y="28"/>
                    <a:pt x="1" y="23"/>
                  </a:cubicBezTo>
                  <a:cubicBezTo>
                    <a:pt x="0" y="21"/>
                    <a:pt x="0" y="18"/>
                    <a:pt x="0" y="16"/>
                  </a:cubicBezTo>
                  <a:cubicBezTo>
                    <a:pt x="1" y="13"/>
                    <a:pt x="1" y="11"/>
                    <a:pt x="2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1" y="14"/>
                    <a:pt x="10" y="16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10" y="22"/>
                    <a:pt x="11" y="23"/>
                    <a:pt x="12" y="24"/>
                  </a:cubicBezTo>
                  <a:cubicBezTo>
                    <a:pt x="13" y="25"/>
                    <a:pt x="14" y="25"/>
                    <a:pt x="15" y="25"/>
                  </a:cubicBezTo>
                  <a:cubicBezTo>
                    <a:pt x="16" y="25"/>
                    <a:pt x="17" y="24"/>
                    <a:pt x="17" y="23"/>
                  </a:cubicBezTo>
                  <a:cubicBezTo>
                    <a:pt x="18" y="22"/>
                    <a:pt x="18" y="20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2"/>
                    <a:pt x="20" y="8"/>
                    <a:pt x="22" y="6"/>
                  </a:cubicBezTo>
                  <a:cubicBezTo>
                    <a:pt x="22" y="5"/>
                    <a:pt x="24" y="4"/>
                    <a:pt x="25" y="3"/>
                  </a:cubicBezTo>
                  <a:cubicBezTo>
                    <a:pt x="27" y="2"/>
                    <a:pt x="28" y="2"/>
                    <a:pt x="30" y="1"/>
                  </a:cubicBezTo>
                  <a:cubicBezTo>
                    <a:pt x="35" y="0"/>
                    <a:pt x="40" y="1"/>
                    <a:pt x="43" y="4"/>
                  </a:cubicBezTo>
                  <a:cubicBezTo>
                    <a:pt x="47" y="7"/>
                    <a:pt x="49" y="11"/>
                    <a:pt x="50" y="16"/>
                  </a:cubicBezTo>
                  <a:cubicBezTo>
                    <a:pt x="51" y="20"/>
                    <a:pt x="51" y="23"/>
                    <a:pt x="50" y="25"/>
                  </a:cubicBezTo>
                  <a:cubicBezTo>
                    <a:pt x="49" y="28"/>
                    <a:pt x="48" y="31"/>
                    <a:pt x="46" y="34"/>
                  </a:cubicBezTo>
                  <a:lnTo>
                    <a:pt x="36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7" name="Freeform 43"/>
            <p:cNvSpPr>
              <a:spLocks/>
            </p:cNvSpPr>
            <p:nvPr/>
          </p:nvSpPr>
          <p:spPr bwMode="auto">
            <a:xfrm>
              <a:off x="1776" y="2259"/>
              <a:ext cx="52" cy="38"/>
            </a:xfrm>
            <a:custGeom>
              <a:avLst/>
              <a:gdLst>
                <a:gd name="T0" fmla="*/ 2 w 52"/>
                <a:gd name="T1" fmla="*/ 28 h 38"/>
                <a:gd name="T2" fmla="*/ 0 w 52"/>
                <a:gd name="T3" fmla="*/ 0 h 38"/>
                <a:gd name="T4" fmla="*/ 49 w 52"/>
                <a:gd name="T5" fmla="*/ 19 h 38"/>
                <a:gd name="T6" fmla="*/ 52 w 52"/>
                <a:gd name="T7" fmla="*/ 38 h 38"/>
                <a:gd name="T8" fmla="*/ 2 w 52"/>
                <a:gd name="T9" fmla="*/ 2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8"/>
                <a:gd name="T17" fmla="*/ 52 w 5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8">
                  <a:moveTo>
                    <a:pt x="2" y="28"/>
                  </a:moveTo>
                  <a:lnTo>
                    <a:pt x="0" y="0"/>
                  </a:lnTo>
                  <a:lnTo>
                    <a:pt x="49" y="19"/>
                  </a:lnTo>
                  <a:lnTo>
                    <a:pt x="52" y="38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8" name="Freeform 44"/>
            <p:cNvSpPr>
              <a:spLocks noEditPoints="1"/>
            </p:cNvSpPr>
            <p:nvPr/>
          </p:nvSpPr>
          <p:spPr bwMode="auto">
            <a:xfrm>
              <a:off x="1681" y="2129"/>
              <a:ext cx="118" cy="118"/>
            </a:xfrm>
            <a:custGeom>
              <a:avLst/>
              <a:gdLst>
                <a:gd name="T0" fmla="*/ 59 w 50"/>
                <a:gd name="T1" fmla="*/ 0 h 50"/>
                <a:gd name="T2" fmla="*/ 80 w 50"/>
                <a:gd name="T3" fmla="*/ 2 h 50"/>
                <a:gd name="T4" fmla="*/ 99 w 50"/>
                <a:gd name="T5" fmla="*/ 17 h 50"/>
                <a:gd name="T6" fmla="*/ 113 w 50"/>
                <a:gd name="T7" fmla="*/ 35 h 50"/>
                <a:gd name="T8" fmla="*/ 118 w 50"/>
                <a:gd name="T9" fmla="*/ 57 h 50"/>
                <a:gd name="T10" fmla="*/ 113 w 50"/>
                <a:gd name="T11" fmla="*/ 80 h 50"/>
                <a:gd name="T12" fmla="*/ 101 w 50"/>
                <a:gd name="T13" fmla="*/ 99 h 50"/>
                <a:gd name="T14" fmla="*/ 83 w 50"/>
                <a:gd name="T15" fmla="*/ 113 h 50"/>
                <a:gd name="T16" fmla="*/ 61 w 50"/>
                <a:gd name="T17" fmla="*/ 118 h 50"/>
                <a:gd name="T18" fmla="*/ 38 w 50"/>
                <a:gd name="T19" fmla="*/ 116 h 50"/>
                <a:gd name="T20" fmla="*/ 19 w 50"/>
                <a:gd name="T21" fmla="*/ 101 h 50"/>
                <a:gd name="T22" fmla="*/ 5 w 50"/>
                <a:gd name="T23" fmla="*/ 83 h 50"/>
                <a:gd name="T24" fmla="*/ 0 w 50"/>
                <a:gd name="T25" fmla="*/ 61 h 50"/>
                <a:gd name="T26" fmla="*/ 5 w 50"/>
                <a:gd name="T27" fmla="*/ 38 h 50"/>
                <a:gd name="T28" fmla="*/ 17 w 50"/>
                <a:gd name="T29" fmla="*/ 17 h 50"/>
                <a:gd name="T30" fmla="*/ 35 w 50"/>
                <a:gd name="T31" fmla="*/ 5 h 50"/>
                <a:gd name="T32" fmla="*/ 59 w 50"/>
                <a:gd name="T33" fmla="*/ 0 h 50"/>
                <a:gd name="T34" fmla="*/ 92 w 50"/>
                <a:gd name="T35" fmla="*/ 59 h 50"/>
                <a:gd name="T36" fmla="*/ 83 w 50"/>
                <a:gd name="T37" fmla="*/ 38 h 50"/>
                <a:gd name="T38" fmla="*/ 59 w 50"/>
                <a:gd name="T39" fmla="*/ 31 h 50"/>
                <a:gd name="T40" fmla="*/ 35 w 50"/>
                <a:gd name="T41" fmla="*/ 38 h 50"/>
                <a:gd name="T42" fmla="*/ 26 w 50"/>
                <a:gd name="T43" fmla="*/ 59 h 50"/>
                <a:gd name="T44" fmla="*/ 35 w 50"/>
                <a:gd name="T45" fmla="*/ 80 h 50"/>
                <a:gd name="T46" fmla="*/ 59 w 50"/>
                <a:gd name="T47" fmla="*/ 87 h 50"/>
                <a:gd name="T48" fmla="*/ 83 w 50"/>
                <a:gd name="T49" fmla="*/ 80 h 50"/>
                <a:gd name="T50" fmla="*/ 92 w 50"/>
                <a:gd name="T51" fmla="*/ 59 h 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0"/>
                <a:gd name="T79" fmla="*/ 0 h 50"/>
                <a:gd name="T80" fmla="*/ 50 w 50"/>
                <a:gd name="T81" fmla="*/ 50 h 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0" h="50">
                  <a:moveTo>
                    <a:pt x="25" y="0"/>
                  </a:moveTo>
                  <a:cubicBezTo>
                    <a:pt x="28" y="0"/>
                    <a:pt x="31" y="0"/>
                    <a:pt x="34" y="1"/>
                  </a:cubicBezTo>
                  <a:cubicBezTo>
                    <a:pt x="37" y="2"/>
                    <a:pt x="40" y="4"/>
                    <a:pt x="42" y="7"/>
                  </a:cubicBezTo>
                  <a:cubicBezTo>
                    <a:pt x="45" y="9"/>
                    <a:pt x="47" y="12"/>
                    <a:pt x="48" y="15"/>
                  </a:cubicBezTo>
                  <a:cubicBezTo>
                    <a:pt x="49" y="18"/>
                    <a:pt x="50" y="21"/>
                    <a:pt x="50" y="24"/>
                  </a:cubicBezTo>
                  <a:cubicBezTo>
                    <a:pt x="50" y="28"/>
                    <a:pt x="50" y="31"/>
                    <a:pt x="48" y="34"/>
                  </a:cubicBezTo>
                  <a:cubicBezTo>
                    <a:pt x="47" y="37"/>
                    <a:pt x="45" y="40"/>
                    <a:pt x="43" y="42"/>
                  </a:cubicBezTo>
                  <a:cubicBezTo>
                    <a:pt x="41" y="45"/>
                    <a:pt x="38" y="47"/>
                    <a:pt x="35" y="48"/>
                  </a:cubicBezTo>
                  <a:cubicBezTo>
                    <a:pt x="32" y="50"/>
                    <a:pt x="29" y="50"/>
                    <a:pt x="26" y="50"/>
                  </a:cubicBezTo>
                  <a:cubicBezTo>
                    <a:pt x="22" y="50"/>
                    <a:pt x="19" y="50"/>
                    <a:pt x="16" y="49"/>
                  </a:cubicBezTo>
                  <a:cubicBezTo>
                    <a:pt x="13" y="48"/>
                    <a:pt x="10" y="46"/>
                    <a:pt x="8" y="43"/>
                  </a:cubicBezTo>
                  <a:cubicBezTo>
                    <a:pt x="6" y="41"/>
                    <a:pt x="4" y="38"/>
                    <a:pt x="2" y="35"/>
                  </a:cubicBezTo>
                  <a:cubicBezTo>
                    <a:pt x="1" y="32"/>
                    <a:pt x="0" y="29"/>
                    <a:pt x="0" y="26"/>
                  </a:cubicBezTo>
                  <a:cubicBezTo>
                    <a:pt x="0" y="22"/>
                    <a:pt x="1" y="19"/>
                    <a:pt x="2" y="16"/>
                  </a:cubicBezTo>
                  <a:cubicBezTo>
                    <a:pt x="3" y="13"/>
                    <a:pt x="5" y="10"/>
                    <a:pt x="7" y="7"/>
                  </a:cubicBezTo>
                  <a:cubicBezTo>
                    <a:pt x="9" y="5"/>
                    <a:pt x="12" y="3"/>
                    <a:pt x="15" y="2"/>
                  </a:cubicBezTo>
                  <a:cubicBezTo>
                    <a:pt x="18" y="0"/>
                    <a:pt x="21" y="0"/>
                    <a:pt x="25" y="0"/>
                  </a:cubicBezTo>
                  <a:close/>
                  <a:moveTo>
                    <a:pt x="39" y="25"/>
                  </a:moveTo>
                  <a:cubicBezTo>
                    <a:pt x="39" y="21"/>
                    <a:pt x="38" y="18"/>
                    <a:pt x="35" y="16"/>
                  </a:cubicBezTo>
                  <a:cubicBezTo>
                    <a:pt x="32" y="14"/>
                    <a:pt x="29" y="12"/>
                    <a:pt x="25" y="13"/>
                  </a:cubicBezTo>
                  <a:cubicBezTo>
                    <a:pt x="21" y="13"/>
                    <a:pt x="18" y="14"/>
                    <a:pt x="15" y="16"/>
                  </a:cubicBezTo>
                  <a:cubicBezTo>
                    <a:pt x="12" y="19"/>
                    <a:pt x="11" y="22"/>
                    <a:pt x="11" y="25"/>
                  </a:cubicBezTo>
                  <a:cubicBezTo>
                    <a:pt x="11" y="29"/>
                    <a:pt x="13" y="32"/>
                    <a:pt x="15" y="34"/>
                  </a:cubicBezTo>
                  <a:cubicBezTo>
                    <a:pt x="18" y="36"/>
                    <a:pt x="21" y="38"/>
                    <a:pt x="25" y="37"/>
                  </a:cubicBezTo>
                  <a:cubicBezTo>
                    <a:pt x="30" y="37"/>
                    <a:pt x="33" y="36"/>
                    <a:pt x="35" y="34"/>
                  </a:cubicBezTo>
                  <a:cubicBezTo>
                    <a:pt x="38" y="31"/>
                    <a:pt x="39" y="28"/>
                    <a:pt x="39" y="25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9" name="Freeform 45"/>
            <p:cNvSpPr>
              <a:spLocks/>
            </p:cNvSpPr>
            <p:nvPr/>
          </p:nvSpPr>
          <p:spPr bwMode="auto">
            <a:xfrm>
              <a:off x="1684" y="2030"/>
              <a:ext cx="120" cy="85"/>
            </a:xfrm>
            <a:custGeom>
              <a:avLst/>
              <a:gdLst>
                <a:gd name="T0" fmla="*/ 78 w 51"/>
                <a:gd name="T1" fmla="*/ 71 h 36"/>
                <a:gd name="T2" fmla="*/ 89 w 51"/>
                <a:gd name="T3" fmla="*/ 57 h 36"/>
                <a:gd name="T4" fmla="*/ 94 w 51"/>
                <a:gd name="T5" fmla="*/ 45 h 36"/>
                <a:gd name="T6" fmla="*/ 92 w 51"/>
                <a:gd name="T7" fmla="*/ 35 h 36"/>
                <a:gd name="T8" fmla="*/ 85 w 51"/>
                <a:gd name="T9" fmla="*/ 31 h 36"/>
                <a:gd name="T10" fmla="*/ 75 w 51"/>
                <a:gd name="T11" fmla="*/ 33 h 36"/>
                <a:gd name="T12" fmla="*/ 68 w 51"/>
                <a:gd name="T13" fmla="*/ 47 h 36"/>
                <a:gd name="T14" fmla="*/ 54 w 51"/>
                <a:gd name="T15" fmla="*/ 71 h 36"/>
                <a:gd name="T16" fmla="*/ 35 w 51"/>
                <a:gd name="T17" fmla="*/ 76 h 36"/>
                <a:gd name="T18" fmla="*/ 9 w 51"/>
                <a:gd name="T19" fmla="*/ 61 h 36"/>
                <a:gd name="T20" fmla="*/ 2 w 51"/>
                <a:gd name="T21" fmla="*/ 33 h 36"/>
                <a:gd name="T22" fmla="*/ 5 w 51"/>
                <a:gd name="T23" fmla="*/ 17 h 36"/>
                <a:gd name="T24" fmla="*/ 14 w 51"/>
                <a:gd name="T25" fmla="*/ 2 h 36"/>
                <a:gd name="T26" fmla="*/ 35 w 51"/>
                <a:gd name="T27" fmla="*/ 12 h 36"/>
                <a:gd name="T28" fmla="*/ 28 w 51"/>
                <a:gd name="T29" fmla="*/ 24 h 36"/>
                <a:gd name="T30" fmla="*/ 26 w 51"/>
                <a:gd name="T31" fmla="*/ 33 h 36"/>
                <a:gd name="T32" fmla="*/ 26 w 51"/>
                <a:gd name="T33" fmla="*/ 43 h 36"/>
                <a:gd name="T34" fmla="*/ 33 w 51"/>
                <a:gd name="T35" fmla="*/ 47 h 36"/>
                <a:gd name="T36" fmla="*/ 40 w 51"/>
                <a:gd name="T37" fmla="*/ 45 h 36"/>
                <a:gd name="T38" fmla="*/ 45 w 51"/>
                <a:gd name="T39" fmla="*/ 33 h 36"/>
                <a:gd name="T40" fmla="*/ 47 w 51"/>
                <a:gd name="T41" fmla="*/ 31 h 36"/>
                <a:gd name="T42" fmla="*/ 59 w 51"/>
                <a:gd name="T43" fmla="*/ 7 h 36"/>
                <a:gd name="T44" fmla="*/ 71 w 51"/>
                <a:gd name="T45" fmla="*/ 2 h 36"/>
                <a:gd name="T46" fmla="*/ 82 w 51"/>
                <a:gd name="T47" fmla="*/ 2 h 36"/>
                <a:gd name="T48" fmla="*/ 111 w 51"/>
                <a:gd name="T49" fmla="*/ 14 h 36"/>
                <a:gd name="T50" fmla="*/ 118 w 51"/>
                <a:gd name="T51" fmla="*/ 47 h 36"/>
                <a:gd name="T52" fmla="*/ 113 w 51"/>
                <a:gd name="T53" fmla="*/ 68 h 36"/>
                <a:gd name="T54" fmla="*/ 99 w 51"/>
                <a:gd name="T55" fmla="*/ 85 h 36"/>
                <a:gd name="T56" fmla="*/ 78 w 51"/>
                <a:gd name="T57" fmla="*/ 71 h 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36"/>
                <a:gd name="T89" fmla="*/ 51 w 51"/>
                <a:gd name="T90" fmla="*/ 36 h 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36">
                  <a:moveTo>
                    <a:pt x="33" y="30"/>
                  </a:moveTo>
                  <a:cubicBezTo>
                    <a:pt x="35" y="28"/>
                    <a:pt x="37" y="26"/>
                    <a:pt x="38" y="24"/>
                  </a:cubicBezTo>
                  <a:cubicBezTo>
                    <a:pt x="39" y="23"/>
                    <a:pt x="40" y="21"/>
                    <a:pt x="40" y="19"/>
                  </a:cubicBezTo>
                  <a:cubicBezTo>
                    <a:pt x="40" y="17"/>
                    <a:pt x="40" y="16"/>
                    <a:pt x="39" y="15"/>
                  </a:cubicBezTo>
                  <a:cubicBezTo>
                    <a:pt x="38" y="13"/>
                    <a:pt x="37" y="13"/>
                    <a:pt x="36" y="13"/>
                  </a:cubicBezTo>
                  <a:cubicBezTo>
                    <a:pt x="34" y="13"/>
                    <a:pt x="33" y="13"/>
                    <a:pt x="32" y="14"/>
                  </a:cubicBezTo>
                  <a:cubicBezTo>
                    <a:pt x="31" y="15"/>
                    <a:pt x="30" y="17"/>
                    <a:pt x="29" y="20"/>
                  </a:cubicBezTo>
                  <a:cubicBezTo>
                    <a:pt x="27" y="25"/>
                    <a:pt x="25" y="28"/>
                    <a:pt x="23" y="30"/>
                  </a:cubicBezTo>
                  <a:cubicBezTo>
                    <a:pt x="21" y="31"/>
                    <a:pt x="18" y="32"/>
                    <a:pt x="15" y="32"/>
                  </a:cubicBezTo>
                  <a:cubicBezTo>
                    <a:pt x="10" y="31"/>
                    <a:pt x="7" y="30"/>
                    <a:pt x="4" y="26"/>
                  </a:cubicBezTo>
                  <a:cubicBezTo>
                    <a:pt x="1" y="23"/>
                    <a:pt x="0" y="19"/>
                    <a:pt x="1" y="14"/>
                  </a:cubicBezTo>
                  <a:cubicBezTo>
                    <a:pt x="1" y="12"/>
                    <a:pt x="1" y="9"/>
                    <a:pt x="2" y="7"/>
                  </a:cubicBezTo>
                  <a:cubicBezTo>
                    <a:pt x="3" y="5"/>
                    <a:pt x="5" y="3"/>
                    <a:pt x="6" y="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7"/>
                    <a:pt x="13" y="8"/>
                    <a:pt x="12" y="10"/>
                  </a:cubicBezTo>
                  <a:cubicBezTo>
                    <a:pt x="11" y="11"/>
                    <a:pt x="11" y="13"/>
                    <a:pt x="11" y="14"/>
                  </a:cubicBezTo>
                  <a:cubicBezTo>
                    <a:pt x="10" y="16"/>
                    <a:pt x="11" y="17"/>
                    <a:pt x="11" y="18"/>
                  </a:cubicBezTo>
                  <a:cubicBezTo>
                    <a:pt x="12" y="19"/>
                    <a:pt x="13" y="20"/>
                    <a:pt x="14" y="20"/>
                  </a:cubicBezTo>
                  <a:cubicBezTo>
                    <a:pt x="15" y="20"/>
                    <a:pt x="16" y="19"/>
                    <a:pt x="17" y="19"/>
                  </a:cubicBezTo>
                  <a:cubicBezTo>
                    <a:pt x="18" y="18"/>
                    <a:pt x="19" y="16"/>
                    <a:pt x="19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2" y="8"/>
                    <a:pt x="23" y="5"/>
                    <a:pt x="25" y="3"/>
                  </a:cubicBezTo>
                  <a:cubicBezTo>
                    <a:pt x="26" y="2"/>
                    <a:pt x="28" y="1"/>
                    <a:pt x="30" y="1"/>
                  </a:cubicBezTo>
                  <a:cubicBezTo>
                    <a:pt x="31" y="1"/>
                    <a:pt x="33" y="0"/>
                    <a:pt x="35" y="1"/>
                  </a:cubicBezTo>
                  <a:cubicBezTo>
                    <a:pt x="40" y="1"/>
                    <a:pt x="44" y="3"/>
                    <a:pt x="47" y="6"/>
                  </a:cubicBezTo>
                  <a:cubicBezTo>
                    <a:pt x="50" y="10"/>
                    <a:pt x="51" y="15"/>
                    <a:pt x="50" y="20"/>
                  </a:cubicBezTo>
                  <a:cubicBezTo>
                    <a:pt x="50" y="23"/>
                    <a:pt x="49" y="26"/>
                    <a:pt x="48" y="29"/>
                  </a:cubicBezTo>
                  <a:cubicBezTo>
                    <a:pt x="47" y="32"/>
                    <a:pt x="45" y="34"/>
                    <a:pt x="42" y="36"/>
                  </a:cubicBezTo>
                  <a:lnTo>
                    <a:pt x="3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0" name="Freeform 46"/>
            <p:cNvSpPr>
              <a:spLocks noEditPoints="1"/>
            </p:cNvSpPr>
            <p:nvPr/>
          </p:nvSpPr>
          <p:spPr bwMode="auto">
            <a:xfrm>
              <a:off x="1698" y="1916"/>
              <a:ext cx="125" cy="114"/>
            </a:xfrm>
            <a:custGeom>
              <a:avLst/>
              <a:gdLst>
                <a:gd name="T0" fmla="*/ 104 w 53"/>
                <a:gd name="T1" fmla="*/ 114 h 48"/>
                <a:gd name="T2" fmla="*/ 0 w 53"/>
                <a:gd name="T3" fmla="*/ 57 h 48"/>
                <a:gd name="T4" fmla="*/ 7 w 53"/>
                <a:gd name="T5" fmla="*/ 19 h 48"/>
                <a:gd name="T6" fmla="*/ 125 w 53"/>
                <a:gd name="T7" fmla="*/ 0 h 48"/>
                <a:gd name="T8" fmla="*/ 120 w 53"/>
                <a:gd name="T9" fmla="*/ 31 h 48"/>
                <a:gd name="T10" fmla="*/ 99 w 53"/>
                <a:gd name="T11" fmla="*/ 31 h 48"/>
                <a:gd name="T12" fmla="*/ 92 w 53"/>
                <a:gd name="T13" fmla="*/ 74 h 48"/>
                <a:gd name="T14" fmla="*/ 111 w 53"/>
                <a:gd name="T15" fmla="*/ 83 h 48"/>
                <a:gd name="T16" fmla="*/ 104 w 53"/>
                <a:gd name="T17" fmla="*/ 114 h 48"/>
                <a:gd name="T18" fmla="*/ 71 w 53"/>
                <a:gd name="T19" fmla="*/ 64 h 48"/>
                <a:gd name="T20" fmla="*/ 75 w 53"/>
                <a:gd name="T21" fmla="*/ 33 h 48"/>
                <a:gd name="T22" fmla="*/ 38 w 53"/>
                <a:gd name="T23" fmla="*/ 40 h 48"/>
                <a:gd name="T24" fmla="*/ 33 w 53"/>
                <a:gd name="T25" fmla="*/ 40 h 48"/>
                <a:gd name="T26" fmla="*/ 21 w 53"/>
                <a:gd name="T27" fmla="*/ 40 h 48"/>
                <a:gd name="T28" fmla="*/ 31 w 53"/>
                <a:gd name="T29" fmla="*/ 43 h 48"/>
                <a:gd name="T30" fmla="*/ 35 w 53"/>
                <a:gd name="T31" fmla="*/ 48 h 48"/>
                <a:gd name="T32" fmla="*/ 71 w 53"/>
                <a:gd name="T33" fmla="*/ 6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48"/>
                <a:gd name="T53" fmla="*/ 53 w 53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48">
                  <a:moveTo>
                    <a:pt x="44" y="48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7" y="35"/>
                    <a:pt x="47" y="35"/>
                    <a:pt x="47" y="35"/>
                  </a:cubicBezTo>
                  <a:lnTo>
                    <a:pt x="44" y="48"/>
                  </a:lnTo>
                  <a:close/>
                  <a:moveTo>
                    <a:pt x="30" y="27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3" y="17"/>
                    <a:pt x="11" y="17"/>
                    <a:pt x="9" y="17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14" y="19"/>
                    <a:pt x="14" y="19"/>
                    <a:pt x="15" y="20"/>
                  </a:cubicBezTo>
                  <a:lnTo>
                    <a:pt x="3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1" name="Freeform 47"/>
            <p:cNvSpPr>
              <a:spLocks/>
            </p:cNvSpPr>
            <p:nvPr/>
          </p:nvSpPr>
          <p:spPr bwMode="auto">
            <a:xfrm>
              <a:off x="1717" y="1777"/>
              <a:ext cx="137" cy="127"/>
            </a:xfrm>
            <a:custGeom>
              <a:avLst/>
              <a:gdLst>
                <a:gd name="T0" fmla="*/ 108 w 137"/>
                <a:gd name="T1" fmla="*/ 127 h 127"/>
                <a:gd name="T2" fmla="*/ 0 w 137"/>
                <a:gd name="T3" fmla="*/ 97 h 127"/>
                <a:gd name="T4" fmla="*/ 9 w 137"/>
                <a:gd name="T5" fmla="*/ 68 h 127"/>
                <a:gd name="T6" fmla="*/ 59 w 137"/>
                <a:gd name="T7" fmla="*/ 83 h 127"/>
                <a:gd name="T8" fmla="*/ 19 w 137"/>
                <a:gd name="T9" fmla="*/ 35 h 127"/>
                <a:gd name="T10" fmla="*/ 28 w 137"/>
                <a:gd name="T11" fmla="*/ 0 h 127"/>
                <a:gd name="T12" fmla="*/ 71 w 137"/>
                <a:gd name="T13" fmla="*/ 54 h 127"/>
                <a:gd name="T14" fmla="*/ 137 w 137"/>
                <a:gd name="T15" fmla="*/ 28 h 127"/>
                <a:gd name="T16" fmla="*/ 127 w 137"/>
                <a:gd name="T17" fmla="*/ 64 h 127"/>
                <a:gd name="T18" fmla="*/ 68 w 137"/>
                <a:gd name="T19" fmla="*/ 85 h 127"/>
                <a:gd name="T20" fmla="*/ 118 w 137"/>
                <a:gd name="T21" fmla="*/ 99 h 127"/>
                <a:gd name="T22" fmla="*/ 108 w 137"/>
                <a:gd name="T23" fmla="*/ 127 h 1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7"/>
                <a:gd name="T37" fmla="*/ 0 h 127"/>
                <a:gd name="T38" fmla="*/ 137 w 137"/>
                <a:gd name="T39" fmla="*/ 127 h 1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7" h="127">
                  <a:moveTo>
                    <a:pt x="108" y="127"/>
                  </a:moveTo>
                  <a:lnTo>
                    <a:pt x="0" y="97"/>
                  </a:lnTo>
                  <a:lnTo>
                    <a:pt x="9" y="68"/>
                  </a:lnTo>
                  <a:lnTo>
                    <a:pt x="59" y="83"/>
                  </a:lnTo>
                  <a:lnTo>
                    <a:pt x="19" y="35"/>
                  </a:lnTo>
                  <a:lnTo>
                    <a:pt x="28" y="0"/>
                  </a:lnTo>
                  <a:lnTo>
                    <a:pt x="71" y="54"/>
                  </a:lnTo>
                  <a:lnTo>
                    <a:pt x="137" y="28"/>
                  </a:lnTo>
                  <a:lnTo>
                    <a:pt x="127" y="64"/>
                  </a:lnTo>
                  <a:lnTo>
                    <a:pt x="68" y="85"/>
                  </a:lnTo>
                  <a:lnTo>
                    <a:pt x="118" y="99"/>
                  </a:lnTo>
                  <a:lnTo>
                    <a:pt x="108" y="1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2" name="Freeform 48"/>
            <p:cNvSpPr>
              <a:spLocks noEditPoints="1"/>
            </p:cNvSpPr>
            <p:nvPr/>
          </p:nvSpPr>
          <p:spPr bwMode="auto">
            <a:xfrm>
              <a:off x="1764" y="1697"/>
              <a:ext cx="132" cy="111"/>
            </a:xfrm>
            <a:custGeom>
              <a:avLst/>
              <a:gdLst>
                <a:gd name="T0" fmla="*/ 90 w 56"/>
                <a:gd name="T1" fmla="*/ 111 h 47"/>
                <a:gd name="T2" fmla="*/ 0 w 56"/>
                <a:gd name="T3" fmla="*/ 35 h 47"/>
                <a:gd name="T4" fmla="*/ 14 w 56"/>
                <a:gd name="T5" fmla="*/ 0 h 47"/>
                <a:gd name="T6" fmla="*/ 132 w 56"/>
                <a:gd name="T7" fmla="*/ 5 h 47"/>
                <a:gd name="T8" fmla="*/ 120 w 56"/>
                <a:gd name="T9" fmla="*/ 33 h 47"/>
                <a:gd name="T10" fmla="*/ 99 w 56"/>
                <a:gd name="T11" fmla="*/ 31 h 47"/>
                <a:gd name="T12" fmla="*/ 83 w 56"/>
                <a:gd name="T13" fmla="*/ 71 h 47"/>
                <a:gd name="T14" fmla="*/ 99 w 56"/>
                <a:gd name="T15" fmla="*/ 83 h 47"/>
                <a:gd name="T16" fmla="*/ 90 w 56"/>
                <a:gd name="T17" fmla="*/ 111 h 47"/>
                <a:gd name="T18" fmla="*/ 66 w 56"/>
                <a:gd name="T19" fmla="*/ 57 h 47"/>
                <a:gd name="T20" fmla="*/ 78 w 56"/>
                <a:gd name="T21" fmla="*/ 28 h 47"/>
                <a:gd name="T22" fmla="*/ 38 w 56"/>
                <a:gd name="T23" fmla="*/ 26 h 47"/>
                <a:gd name="T24" fmla="*/ 33 w 56"/>
                <a:gd name="T25" fmla="*/ 24 h 47"/>
                <a:gd name="T26" fmla="*/ 24 w 56"/>
                <a:gd name="T27" fmla="*/ 24 h 47"/>
                <a:gd name="T28" fmla="*/ 31 w 56"/>
                <a:gd name="T29" fmla="*/ 28 h 47"/>
                <a:gd name="T30" fmla="*/ 35 w 56"/>
                <a:gd name="T31" fmla="*/ 33 h 47"/>
                <a:gd name="T32" fmla="*/ 66 w 56"/>
                <a:gd name="T33" fmla="*/ 5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47"/>
                <a:gd name="T53" fmla="*/ 56 w 56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47">
                  <a:moveTo>
                    <a:pt x="38" y="4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42" y="35"/>
                    <a:pt x="42" y="35"/>
                    <a:pt x="42" y="35"/>
                  </a:cubicBezTo>
                  <a:lnTo>
                    <a:pt x="38" y="47"/>
                  </a:lnTo>
                  <a:close/>
                  <a:moveTo>
                    <a:pt x="28" y="24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10"/>
                    <a:pt x="11" y="10"/>
                    <a:pt x="10" y="10"/>
                  </a:cubicBezTo>
                  <a:cubicBezTo>
                    <a:pt x="11" y="11"/>
                    <a:pt x="12" y="11"/>
                    <a:pt x="13" y="12"/>
                  </a:cubicBezTo>
                  <a:cubicBezTo>
                    <a:pt x="13" y="13"/>
                    <a:pt x="14" y="13"/>
                    <a:pt x="15" y="14"/>
                  </a:cubicBez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3" name="Freeform 49"/>
            <p:cNvSpPr>
              <a:spLocks noEditPoints="1"/>
            </p:cNvSpPr>
            <p:nvPr/>
          </p:nvSpPr>
          <p:spPr bwMode="auto">
            <a:xfrm>
              <a:off x="1825" y="1531"/>
              <a:ext cx="111" cy="116"/>
            </a:xfrm>
            <a:custGeom>
              <a:avLst/>
              <a:gdLst>
                <a:gd name="T0" fmla="*/ 111 w 47"/>
                <a:gd name="T1" fmla="*/ 92 h 49"/>
                <a:gd name="T2" fmla="*/ 97 w 47"/>
                <a:gd name="T3" fmla="*/ 116 h 49"/>
                <a:gd name="T4" fmla="*/ 0 w 47"/>
                <a:gd name="T5" fmla="*/ 62 h 49"/>
                <a:gd name="T6" fmla="*/ 17 w 47"/>
                <a:gd name="T7" fmla="*/ 33 h 49"/>
                <a:gd name="T8" fmla="*/ 31 w 47"/>
                <a:gd name="T9" fmla="*/ 12 h 49"/>
                <a:gd name="T10" fmla="*/ 43 w 47"/>
                <a:gd name="T11" fmla="*/ 2 h 49"/>
                <a:gd name="T12" fmla="*/ 59 w 47"/>
                <a:gd name="T13" fmla="*/ 2 h 49"/>
                <a:gd name="T14" fmla="*/ 76 w 47"/>
                <a:gd name="T15" fmla="*/ 7 h 49"/>
                <a:gd name="T16" fmla="*/ 90 w 47"/>
                <a:gd name="T17" fmla="*/ 19 h 49"/>
                <a:gd name="T18" fmla="*/ 94 w 47"/>
                <a:gd name="T19" fmla="*/ 33 h 49"/>
                <a:gd name="T20" fmla="*/ 94 w 47"/>
                <a:gd name="T21" fmla="*/ 45 h 49"/>
                <a:gd name="T22" fmla="*/ 85 w 47"/>
                <a:gd name="T23" fmla="*/ 64 h 49"/>
                <a:gd name="T24" fmla="*/ 83 w 47"/>
                <a:gd name="T25" fmla="*/ 69 h 49"/>
                <a:gd name="T26" fmla="*/ 80 w 47"/>
                <a:gd name="T27" fmla="*/ 73 h 49"/>
                <a:gd name="T28" fmla="*/ 111 w 47"/>
                <a:gd name="T29" fmla="*/ 92 h 49"/>
                <a:gd name="T30" fmla="*/ 59 w 47"/>
                <a:gd name="T31" fmla="*/ 62 h 49"/>
                <a:gd name="T32" fmla="*/ 61 w 47"/>
                <a:gd name="T33" fmla="*/ 57 h 49"/>
                <a:gd name="T34" fmla="*/ 66 w 47"/>
                <a:gd name="T35" fmla="*/ 40 h 49"/>
                <a:gd name="T36" fmla="*/ 59 w 47"/>
                <a:gd name="T37" fmla="*/ 33 h 49"/>
                <a:gd name="T38" fmla="*/ 50 w 47"/>
                <a:gd name="T39" fmla="*/ 31 h 49"/>
                <a:gd name="T40" fmla="*/ 38 w 47"/>
                <a:gd name="T41" fmla="*/ 43 h 49"/>
                <a:gd name="T42" fmla="*/ 35 w 47"/>
                <a:gd name="T43" fmla="*/ 47 h 49"/>
                <a:gd name="T44" fmla="*/ 59 w 47"/>
                <a:gd name="T45" fmla="*/ 62 h 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49"/>
                <a:gd name="T71" fmla="*/ 47 w 47"/>
                <a:gd name="T72" fmla="*/ 49 h 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49">
                  <a:moveTo>
                    <a:pt x="47" y="39"/>
                  </a:moveTo>
                  <a:cubicBezTo>
                    <a:pt x="41" y="49"/>
                    <a:pt x="41" y="49"/>
                    <a:pt x="41" y="4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9"/>
                    <a:pt x="12" y="6"/>
                    <a:pt x="13" y="5"/>
                  </a:cubicBezTo>
                  <a:cubicBezTo>
                    <a:pt x="15" y="3"/>
                    <a:pt x="16" y="2"/>
                    <a:pt x="18" y="1"/>
                  </a:cubicBezTo>
                  <a:cubicBezTo>
                    <a:pt x="20" y="1"/>
                    <a:pt x="23" y="0"/>
                    <a:pt x="25" y="1"/>
                  </a:cubicBezTo>
                  <a:cubicBezTo>
                    <a:pt x="27" y="1"/>
                    <a:pt x="30" y="2"/>
                    <a:pt x="32" y="3"/>
                  </a:cubicBezTo>
                  <a:cubicBezTo>
                    <a:pt x="34" y="4"/>
                    <a:pt x="36" y="6"/>
                    <a:pt x="38" y="8"/>
                  </a:cubicBezTo>
                  <a:cubicBezTo>
                    <a:pt x="39" y="10"/>
                    <a:pt x="40" y="12"/>
                    <a:pt x="40" y="14"/>
                  </a:cubicBezTo>
                  <a:cubicBezTo>
                    <a:pt x="40" y="16"/>
                    <a:pt x="40" y="17"/>
                    <a:pt x="40" y="19"/>
                  </a:cubicBezTo>
                  <a:cubicBezTo>
                    <a:pt x="39" y="21"/>
                    <a:pt x="38" y="24"/>
                    <a:pt x="36" y="27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4" y="31"/>
                    <a:pt x="34" y="31"/>
                    <a:pt x="34" y="31"/>
                  </a:cubicBezTo>
                  <a:lnTo>
                    <a:pt x="47" y="39"/>
                  </a:lnTo>
                  <a:close/>
                  <a:moveTo>
                    <a:pt x="25" y="26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8" y="21"/>
                    <a:pt x="28" y="19"/>
                    <a:pt x="28" y="17"/>
                  </a:cubicBezTo>
                  <a:cubicBezTo>
                    <a:pt x="28" y="16"/>
                    <a:pt x="27" y="15"/>
                    <a:pt x="25" y="14"/>
                  </a:cubicBezTo>
                  <a:cubicBezTo>
                    <a:pt x="24" y="13"/>
                    <a:pt x="22" y="12"/>
                    <a:pt x="21" y="13"/>
                  </a:cubicBezTo>
                  <a:cubicBezTo>
                    <a:pt x="19" y="14"/>
                    <a:pt x="18" y="15"/>
                    <a:pt x="16" y="18"/>
                  </a:cubicBezTo>
                  <a:cubicBezTo>
                    <a:pt x="15" y="20"/>
                    <a:pt x="15" y="20"/>
                    <a:pt x="15" y="20"/>
                  </a:cubicBezTo>
                  <a:lnTo>
                    <a:pt x="2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4" name="Freeform 50"/>
            <p:cNvSpPr>
              <a:spLocks noEditPoints="1"/>
            </p:cNvSpPr>
            <p:nvPr/>
          </p:nvSpPr>
          <p:spPr bwMode="auto">
            <a:xfrm>
              <a:off x="1882" y="1441"/>
              <a:ext cx="142" cy="121"/>
            </a:xfrm>
            <a:custGeom>
              <a:avLst/>
              <a:gdLst>
                <a:gd name="T0" fmla="*/ 92 w 60"/>
                <a:gd name="T1" fmla="*/ 121 h 51"/>
                <a:gd name="T2" fmla="*/ 0 w 60"/>
                <a:gd name="T3" fmla="*/ 57 h 51"/>
                <a:gd name="T4" fmla="*/ 19 w 60"/>
                <a:gd name="T5" fmla="*/ 31 h 51"/>
                <a:gd name="T6" fmla="*/ 36 w 60"/>
                <a:gd name="T7" fmla="*/ 9 h 51"/>
                <a:gd name="T8" fmla="*/ 47 w 60"/>
                <a:gd name="T9" fmla="*/ 2 h 51"/>
                <a:gd name="T10" fmla="*/ 62 w 60"/>
                <a:gd name="T11" fmla="*/ 2 h 51"/>
                <a:gd name="T12" fmla="*/ 76 w 60"/>
                <a:gd name="T13" fmla="*/ 9 h 51"/>
                <a:gd name="T14" fmla="*/ 90 w 60"/>
                <a:gd name="T15" fmla="*/ 26 h 51"/>
                <a:gd name="T16" fmla="*/ 88 w 60"/>
                <a:gd name="T17" fmla="*/ 47 h 51"/>
                <a:gd name="T18" fmla="*/ 142 w 60"/>
                <a:gd name="T19" fmla="*/ 47 h 51"/>
                <a:gd name="T20" fmla="*/ 123 w 60"/>
                <a:gd name="T21" fmla="*/ 76 h 51"/>
                <a:gd name="T22" fmla="*/ 73 w 60"/>
                <a:gd name="T23" fmla="*/ 74 h 51"/>
                <a:gd name="T24" fmla="*/ 109 w 60"/>
                <a:gd name="T25" fmla="*/ 97 h 51"/>
                <a:gd name="T26" fmla="*/ 92 w 60"/>
                <a:gd name="T27" fmla="*/ 121 h 51"/>
                <a:gd name="T28" fmla="*/ 59 w 60"/>
                <a:gd name="T29" fmla="*/ 64 h 51"/>
                <a:gd name="T30" fmla="*/ 64 w 60"/>
                <a:gd name="T31" fmla="*/ 59 h 51"/>
                <a:gd name="T32" fmla="*/ 69 w 60"/>
                <a:gd name="T33" fmla="*/ 45 h 51"/>
                <a:gd name="T34" fmla="*/ 64 w 60"/>
                <a:gd name="T35" fmla="*/ 36 h 51"/>
                <a:gd name="T36" fmla="*/ 50 w 60"/>
                <a:gd name="T37" fmla="*/ 31 h 51"/>
                <a:gd name="T38" fmla="*/ 40 w 60"/>
                <a:gd name="T39" fmla="*/ 43 h 51"/>
                <a:gd name="T40" fmla="*/ 36 w 60"/>
                <a:gd name="T41" fmla="*/ 47 h 51"/>
                <a:gd name="T42" fmla="*/ 59 w 60"/>
                <a:gd name="T43" fmla="*/ 64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"/>
                <a:gd name="T67" fmla="*/ 0 h 51"/>
                <a:gd name="T68" fmla="*/ 60 w 60"/>
                <a:gd name="T69" fmla="*/ 51 h 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" h="51">
                  <a:moveTo>
                    <a:pt x="39" y="51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1" y="8"/>
                    <a:pt x="13" y="6"/>
                    <a:pt x="15" y="4"/>
                  </a:cubicBezTo>
                  <a:cubicBezTo>
                    <a:pt x="16" y="3"/>
                    <a:pt x="18" y="2"/>
                    <a:pt x="20" y="1"/>
                  </a:cubicBezTo>
                  <a:cubicBezTo>
                    <a:pt x="22" y="1"/>
                    <a:pt x="24" y="0"/>
                    <a:pt x="26" y="1"/>
                  </a:cubicBezTo>
                  <a:cubicBezTo>
                    <a:pt x="28" y="1"/>
                    <a:pt x="30" y="2"/>
                    <a:pt x="32" y="4"/>
                  </a:cubicBezTo>
                  <a:cubicBezTo>
                    <a:pt x="35" y="6"/>
                    <a:pt x="37" y="8"/>
                    <a:pt x="38" y="11"/>
                  </a:cubicBezTo>
                  <a:cubicBezTo>
                    <a:pt x="39" y="14"/>
                    <a:pt x="39" y="17"/>
                    <a:pt x="37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6" y="41"/>
                    <a:pt x="46" y="41"/>
                    <a:pt x="46" y="41"/>
                  </a:cubicBezTo>
                  <a:lnTo>
                    <a:pt x="39" y="51"/>
                  </a:lnTo>
                  <a:close/>
                  <a:moveTo>
                    <a:pt x="25" y="27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28" y="23"/>
                    <a:pt x="29" y="21"/>
                    <a:pt x="29" y="19"/>
                  </a:cubicBezTo>
                  <a:cubicBezTo>
                    <a:pt x="29" y="18"/>
                    <a:pt x="28" y="16"/>
                    <a:pt x="27" y="15"/>
                  </a:cubicBezTo>
                  <a:cubicBezTo>
                    <a:pt x="25" y="14"/>
                    <a:pt x="23" y="13"/>
                    <a:pt x="21" y="13"/>
                  </a:cubicBezTo>
                  <a:cubicBezTo>
                    <a:pt x="20" y="14"/>
                    <a:pt x="18" y="15"/>
                    <a:pt x="17" y="18"/>
                  </a:cubicBezTo>
                  <a:cubicBezTo>
                    <a:pt x="15" y="20"/>
                    <a:pt x="15" y="20"/>
                    <a:pt x="15" y="20"/>
                  </a:cubicBezTo>
                  <a:lnTo>
                    <a:pt x="25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5" name="Freeform 51"/>
            <p:cNvSpPr>
              <a:spLocks/>
            </p:cNvSpPr>
            <p:nvPr/>
          </p:nvSpPr>
          <p:spPr bwMode="auto">
            <a:xfrm>
              <a:off x="1948" y="1356"/>
              <a:ext cx="130" cy="126"/>
            </a:xfrm>
            <a:custGeom>
              <a:avLst/>
              <a:gdLst>
                <a:gd name="T0" fmla="*/ 85 w 130"/>
                <a:gd name="T1" fmla="*/ 126 h 126"/>
                <a:gd name="T2" fmla="*/ 0 w 130"/>
                <a:gd name="T3" fmla="*/ 52 h 126"/>
                <a:gd name="T4" fmla="*/ 43 w 130"/>
                <a:gd name="T5" fmla="*/ 0 h 126"/>
                <a:gd name="T6" fmla="*/ 62 w 130"/>
                <a:gd name="T7" fmla="*/ 17 h 126"/>
                <a:gd name="T8" fmla="*/ 38 w 130"/>
                <a:gd name="T9" fmla="*/ 45 h 126"/>
                <a:gd name="T10" fmla="*/ 52 w 130"/>
                <a:gd name="T11" fmla="*/ 59 h 126"/>
                <a:gd name="T12" fmla="*/ 76 w 130"/>
                <a:gd name="T13" fmla="*/ 31 h 126"/>
                <a:gd name="T14" fmla="*/ 95 w 130"/>
                <a:gd name="T15" fmla="*/ 45 h 126"/>
                <a:gd name="T16" fmla="*/ 71 w 130"/>
                <a:gd name="T17" fmla="*/ 74 h 126"/>
                <a:gd name="T18" fmla="*/ 85 w 130"/>
                <a:gd name="T19" fmla="*/ 85 h 126"/>
                <a:gd name="T20" fmla="*/ 109 w 130"/>
                <a:gd name="T21" fmla="*/ 57 h 126"/>
                <a:gd name="T22" fmla="*/ 130 w 130"/>
                <a:gd name="T23" fmla="*/ 74 h 126"/>
                <a:gd name="T24" fmla="*/ 85 w 130"/>
                <a:gd name="T25" fmla="*/ 126 h 1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0"/>
                <a:gd name="T40" fmla="*/ 0 h 126"/>
                <a:gd name="T41" fmla="*/ 130 w 130"/>
                <a:gd name="T42" fmla="*/ 126 h 1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0" h="126">
                  <a:moveTo>
                    <a:pt x="85" y="126"/>
                  </a:moveTo>
                  <a:lnTo>
                    <a:pt x="0" y="52"/>
                  </a:lnTo>
                  <a:lnTo>
                    <a:pt x="43" y="0"/>
                  </a:lnTo>
                  <a:lnTo>
                    <a:pt x="62" y="17"/>
                  </a:lnTo>
                  <a:lnTo>
                    <a:pt x="38" y="45"/>
                  </a:lnTo>
                  <a:lnTo>
                    <a:pt x="52" y="59"/>
                  </a:lnTo>
                  <a:lnTo>
                    <a:pt x="76" y="31"/>
                  </a:lnTo>
                  <a:lnTo>
                    <a:pt x="95" y="45"/>
                  </a:lnTo>
                  <a:lnTo>
                    <a:pt x="71" y="74"/>
                  </a:lnTo>
                  <a:lnTo>
                    <a:pt x="85" y="85"/>
                  </a:lnTo>
                  <a:lnTo>
                    <a:pt x="109" y="57"/>
                  </a:lnTo>
                  <a:lnTo>
                    <a:pt x="130" y="74"/>
                  </a:lnTo>
                  <a:lnTo>
                    <a:pt x="85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6" name="Freeform 52"/>
            <p:cNvSpPr>
              <a:spLocks/>
            </p:cNvSpPr>
            <p:nvPr/>
          </p:nvSpPr>
          <p:spPr bwMode="auto">
            <a:xfrm>
              <a:off x="2012" y="1286"/>
              <a:ext cx="99" cy="127"/>
            </a:xfrm>
            <a:custGeom>
              <a:avLst/>
              <a:gdLst>
                <a:gd name="T0" fmla="*/ 78 w 99"/>
                <a:gd name="T1" fmla="*/ 127 h 127"/>
                <a:gd name="T2" fmla="*/ 0 w 99"/>
                <a:gd name="T3" fmla="*/ 49 h 127"/>
                <a:gd name="T4" fmla="*/ 47 w 99"/>
                <a:gd name="T5" fmla="*/ 0 h 127"/>
                <a:gd name="T6" fmla="*/ 66 w 99"/>
                <a:gd name="T7" fmla="*/ 18 h 127"/>
                <a:gd name="T8" fmla="*/ 38 w 99"/>
                <a:gd name="T9" fmla="*/ 44 h 127"/>
                <a:gd name="T10" fmla="*/ 52 w 99"/>
                <a:gd name="T11" fmla="*/ 59 h 127"/>
                <a:gd name="T12" fmla="*/ 78 w 99"/>
                <a:gd name="T13" fmla="*/ 33 h 127"/>
                <a:gd name="T14" fmla="*/ 95 w 99"/>
                <a:gd name="T15" fmla="*/ 49 h 127"/>
                <a:gd name="T16" fmla="*/ 69 w 99"/>
                <a:gd name="T17" fmla="*/ 75 h 127"/>
                <a:gd name="T18" fmla="*/ 99 w 99"/>
                <a:gd name="T19" fmla="*/ 106 h 127"/>
                <a:gd name="T20" fmla="*/ 78 w 99"/>
                <a:gd name="T21" fmla="*/ 127 h 1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127"/>
                <a:gd name="T35" fmla="*/ 99 w 99"/>
                <a:gd name="T36" fmla="*/ 127 h 1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127">
                  <a:moveTo>
                    <a:pt x="78" y="127"/>
                  </a:moveTo>
                  <a:lnTo>
                    <a:pt x="0" y="49"/>
                  </a:lnTo>
                  <a:lnTo>
                    <a:pt x="47" y="0"/>
                  </a:lnTo>
                  <a:lnTo>
                    <a:pt x="66" y="18"/>
                  </a:lnTo>
                  <a:lnTo>
                    <a:pt x="38" y="44"/>
                  </a:lnTo>
                  <a:lnTo>
                    <a:pt x="52" y="59"/>
                  </a:lnTo>
                  <a:lnTo>
                    <a:pt x="78" y="33"/>
                  </a:lnTo>
                  <a:lnTo>
                    <a:pt x="95" y="49"/>
                  </a:lnTo>
                  <a:lnTo>
                    <a:pt x="69" y="75"/>
                  </a:lnTo>
                  <a:lnTo>
                    <a:pt x="99" y="106"/>
                  </a:lnTo>
                  <a:lnTo>
                    <a:pt x="78" y="1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7" name="Freeform 53"/>
            <p:cNvSpPr>
              <a:spLocks/>
            </p:cNvSpPr>
            <p:nvPr/>
          </p:nvSpPr>
          <p:spPr bwMode="auto">
            <a:xfrm>
              <a:off x="2078" y="1224"/>
              <a:ext cx="125" cy="130"/>
            </a:xfrm>
            <a:custGeom>
              <a:avLst/>
              <a:gdLst>
                <a:gd name="T0" fmla="*/ 73 w 125"/>
                <a:gd name="T1" fmla="*/ 130 h 130"/>
                <a:gd name="T2" fmla="*/ 0 w 125"/>
                <a:gd name="T3" fmla="*/ 45 h 130"/>
                <a:gd name="T4" fmla="*/ 52 w 125"/>
                <a:gd name="T5" fmla="*/ 0 h 130"/>
                <a:gd name="T6" fmla="*/ 69 w 125"/>
                <a:gd name="T7" fmla="*/ 19 h 130"/>
                <a:gd name="T8" fmla="*/ 40 w 125"/>
                <a:gd name="T9" fmla="*/ 45 h 130"/>
                <a:gd name="T10" fmla="*/ 52 w 125"/>
                <a:gd name="T11" fmla="*/ 59 h 130"/>
                <a:gd name="T12" fmla="*/ 80 w 125"/>
                <a:gd name="T13" fmla="*/ 36 h 130"/>
                <a:gd name="T14" fmla="*/ 95 w 125"/>
                <a:gd name="T15" fmla="*/ 54 h 130"/>
                <a:gd name="T16" fmla="*/ 69 w 125"/>
                <a:gd name="T17" fmla="*/ 78 h 130"/>
                <a:gd name="T18" fmla="*/ 80 w 125"/>
                <a:gd name="T19" fmla="*/ 92 h 130"/>
                <a:gd name="T20" fmla="*/ 109 w 125"/>
                <a:gd name="T21" fmla="*/ 66 h 130"/>
                <a:gd name="T22" fmla="*/ 125 w 125"/>
                <a:gd name="T23" fmla="*/ 85 h 130"/>
                <a:gd name="T24" fmla="*/ 73 w 125"/>
                <a:gd name="T25" fmla="*/ 13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5"/>
                <a:gd name="T40" fmla="*/ 0 h 130"/>
                <a:gd name="T41" fmla="*/ 125 w 125"/>
                <a:gd name="T42" fmla="*/ 130 h 1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5" h="130">
                  <a:moveTo>
                    <a:pt x="73" y="130"/>
                  </a:moveTo>
                  <a:lnTo>
                    <a:pt x="0" y="45"/>
                  </a:lnTo>
                  <a:lnTo>
                    <a:pt x="52" y="0"/>
                  </a:lnTo>
                  <a:lnTo>
                    <a:pt x="69" y="19"/>
                  </a:lnTo>
                  <a:lnTo>
                    <a:pt x="40" y="45"/>
                  </a:lnTo>
                  <a:lnTo>
                    <a:pt x="52" y="59"/>
                  </a:lnTo>
                  <a:lnTo>
                    <a:pt x="80" y="36"/>
                  </a:lnTo>
                  <a:lnTo>
                    <a:pt x="95" y="54"/>
                  </a:lnTo>
                  <a:lnTo>
                    <a:pt x="69" y="78"/>
                  </a:lnTo>
                  <a:lnTo>
                    <a:pt x="80" y="92"/>
                  </a:lnTo>
                  <a:lnTo>
                    <a:pt x="109" y="66"/>
                  </a:lnTo>
                  <a:lnTo>
                    <a:pt x="125" y="85"/>
                  </a:lnTo>
                  <a:lnTo>
                    <a:pt x="73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8" name="Freeform 54"/>
            <p:cNvSpPr>
              <a:spLocks/>
            </p:cNvSpPr>
            <p:nvPr/>
          </p:nvSpPr>
          <p:spPr bwMode="auto">
            <a:xfrm>
              <a:off x="2170" y="1163"/>
              <a:ext cx="114" cy="118"/>
            </a:xfrm>
            <a:custGeom>
              <a:avLst/>
              <a:gdLst>
                <a:gd name="T0" fmla="*/ 52 w 48"/>
                <a:gd name="T1" fmla="*/ 0 h 50"/>
                <a:gd name="T2" fmla="*/ 74 w 48"/>
                <a:gd name="T3" fmla="*/ 26 h 50"/>
                <a:gd name="T4" fmla="*/ 57 w 48"/>
                <a:gd name="T5" fmla="*/ 26 h 50"/>
                <a:gd name="T6" fmla="*/ 43 w 48"/>
                <a:gd name="T7" fmla="*/ 31 h 50"/>
                <a:gd name="T8" fmla="*/ 31 w 48"/>
                <a:gd name="T9" fmla="*/ 50 h 50"/>
                <a:gd name="T10" fmla="*/ 38 w 48"/>
                <a:gd name="T11" fmla="*/ 73 h 50"/>
                <a:gd name="T12" fmla="*/ 59 w 48"/>
                <a:gd name="T13" fmla="*/ 87 h 50"/>
                <a:gd name="T14" fmla="*/ 81 w 48"/>
                <a:gd name="T15" fmla="*/ 83 h 50"/>
                <a:gd name="T16" fmla="*/ 90 w 48"/>
                <a:gd name="T17" fmla="*/ 71 h 50"/>
                <a:gd name="T18" fmla="*/ 95 w 48"/>
                <a:gd name="T19" fmla="*/ 57 h 50"/>
                <a:gd name="T20" fmla="*/ 114 w 48"/>
                <a:gd name="T21" fmla="*/ 83 h 50"/>
                <a:gd name="T22" fmla="*/ 105 w 48"/>
                <a:gd name="T23" fmla="*/ 97 h 50"/>
                <a:gd name="T24" fmla="*/ 95 w 48"/>
                <a:gd name="T25" fmla="*/ 106 h 50"/>
                <a:gd name="T26" fmla="*/ 78 w 48"/>
                <a:gd name="T27" fmla="*/ 113 h 50"/>
                <a:gd name="T28" fmla="*/ 64 w 48"/>
                <a:gd name="T29" fmla="*/ 118 h 50"/>
                <a:gd name="T30" fmla="*/ 36 w 48"/>
                <a:gd name="T31" fmla="*/ 111 h 50"/>
                <a:gd name="T32" fmla="*/ 14 w 48"/>
                <a:gd name="T33" fmla="*/ 92 h 50"/>
                <a:gd name="T34" fmla="*/ 2 w 48"/>
                <a:gd name="T35" fmla="*/ 71 h 50"/>
                <a:gd name="T36" fmla="*/ 2 w 48"/>
                <a:gd name="T37" fmla="*/ 47 h 50"/>
                <a:gd name="T38" fmla="*/ 10 w 48"/>
                <a:gd name="T39" fmla="*/ 26 h 50"/>
                <a:gd name="T40" fmla="*/ 26 w 48"/>
                <a:gd name="T41" fmla="*/ 12 h 50"/>
                <a:gd name="T42" fmla="*/ 38 w 48"/>
                <a:gd name="T43" fmla="*/ 5 h 50"/>
                <a:gd name="T44" fmla="*/ 52 w 48"/>
                <a:gd name="T45" fmla="*/ 0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8"/>
                <a:gd name="T70" fmla="*/ 0 h 50"/>
                <a:gd name="T71" fmla="*/ 48 w 48"/>
                <a:gd name="T72" fmla="*/ 50 h 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8" h="50">
                  <a:moveTo>
                    <a:pt x="22" y="0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28" y="11"/>
                    <a:pt x="26" y="11"/>
                    <a:pt x="24" y="11"/>
                  </a:cubicBezTo>
                  <a:cubicBezTo>
                    <a:pt x="22" y="11"/>
                    <a:pt x="20" y="12"/>
                    <a:pt x="18" y="13"/>
                  </a:cubicBezTo>
                  <a:cubicBezTo>
                    <a:pt x="15" y="15"/>
                    <a:pt x="14" y="18"/>
                    <a:pt x="13" y="21"/>
                  </a:cubicBezTo>
                  <a:cubicBezTo>
                    <a:pt x="13" y="25"/>
                    <a:pt x="14" y="28"/>
                    <a:pt x="16" y="31"/>
                  </a:cubicBezTo>
                  <a:cubicBezTo>
                    <a:pt x="18" y="35"/>
                    <a:pt x="21" y="36"/>
                    <a:pt x="25" y="37"/>
                  </a:cubicBezTo>
                  <a:cubicBezTo>
                    <a:pt x="28" y="38"/>
                    <a:pt x="31" y="37"/>
                    <a:pt x="34" y="35"/>
                  </a:cubicBezTo>
                  <a:cubicBezTo>
                    <a:pt x="36" y="34"/>
                    <a:pt x="37" y="32"/>
                    <a:pt x="38" y="30"/>
                  </a:cubicBezTo>
                  <a:cubicBezTo>
                    <a:pt x="39" y="29"/>
                    <a:pt x="39" y="27"/>
                    <a:pt x="40" y="24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7" y="37"/>
                    <a:pt x="46" y="39"/>
                    <a:pt x="44" y="41"/>
                  </a:cubicBezTo>
                  <a:cubicBezTo>
                    <a:pt x="43" y="42"/>
                    <a:pt x="41" y="44"/>
                    <a:pt x="40" y="45"/>
                  </a:cubicBezTo>
                  <a:cubicBezTo>
                    <a:pt x="38" y="46"/>
                    <a:pt x="35" y="48"/>
                    <a:pt x="33" y="48"/>
                  </a:cubicBezTo>
                  <a:cubicBezTo>
                    <a:pt x="31" y="49"/>
                    <a:pt x="29" y="50"/>
                    <a:pt x="27" y="50"/>
                  </a:cubicBezTo>
                  <a:cubicBezTo>
                    <a:pt x="22" y="50"/>
                    <a:pt x="18" y="49"/>
                    <a:pt x="15" y="47"/>
                  </a:cubicBezTo>
                  <a:cubicBezTo>
                    <a:pt x="11" y="45"/>
                    <a:pt x="8" y="42"/>
                    <a:pt x="6" y="39"/>
                  </a:cubicBezTo>
                  <a:cubicBezTo>
                    <a:pt x="3" y="36"/>
                    <a:pt x="2" y="33"/>
                    <a:pt x="1" y="30"/>
                  </a:cubicBezTo>
                  <a:cubicBezTo>
                    <a:pt x="0" y="27"/>
                    <a:pt x="0" y="23"/>
                    <a:pt x="1" y="20"/>
                  </a:cubicBezTo>
                  <a:cubicBezTo>
                    <a:pt x="1" y="17"/>
                    <a:pt x="2" y="14"/>
                    <a:pt x="4" y="11"/>
                  </a:cubicBezTo>
                  <a:cubicBezTo>
                    <a:pt x="6" y="9"/>
                    <a:pt x="8" y="7"/>
                    <a:pt x="11" y="5"/>
                  </a:cubicBezTo>
                  <a:cubicBezTo>
                    <a:pt x="12" y="3"/>
                    <a:pt x="14" y="2"/>
                    <a:pt x="16" y="2"/>
                  </a:cubicBezTo>
                  <a:cubicBezTo>
                    <a:pt x="18" y="1"/>
                    <a:pt x="20" y="0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9" name="Freeform 55"/>
            <p:cNvSpPr>
              <a:spLocks/>
            </p:cNvSpPr>
            <p:nvPr/>
          </p:nvSpPr>
          <p:spPr bwMode="auto">
            <a:xfrm>
              <a:off x="2236" y="1108"/>
              <a:ext cx="104" cy="126"/>
            </a:xfrm>
            <a:custGeom>
              <a:avLst/>
              <a:gdLst>
                <a:gd name="T0" fmla="*/ 78 w 104"/>
                <a:gd name="T1" fmla="*/ 126 h 126"/>
                <a:gd name="T2" fmla="*/ 33 w 104"/>
                <a:gd name="T3" fmla="*/ 50 h 126"/>
                <a:gd name="T4" fmla="*/ 12 w 104"/>
                <a:gd name="T5" fmla="*/ 64 h 126"/>
                <a:gd name="T6" fmla="*/ 0 w 104"/>
                <a:gd name="T7" fmla="*/ 41 h 126"/>
                <a:gd name="T8" fmla="*/ 69 w 104"/>
                <a:gd name="T9" fmla="*/ 0 h 126"/>
                <a:gd name="T10" fmla="*/ 83 w 104"/>
                <a:gd name="T11" fmla="*/ 22 h 126"/>
                <a:gd name="T12" fmla="*/ 62 w 104"/>
                <a:gd name="T13" fmla="*/ 36 h 126"/>
                <a:gd name="T14" fmla="*/ 104 w 104"/>
                <a:gd name="T15" fmla="*/ 109 h 126"/>
                <a:gd name="T16" fmla="*/ 78 w 104"/>
                <a:gd name="T17" fmla="*/ 126 h 1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126"/>
                <a:gd name="T29" fmla="*/ 104 w 104"/>
                <a:gd name="T30" fmla="*/ 126 h 1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126">
                  <a:moveTo>
                    <a:pt x="78" y="126"/>
                  </a:moveTo>
                  <a:lnTo>
                    <a:pt x="33" y="50"/>
                  </a:lnTo>
                  <a:lnTo>
                    <a:pt x="12" y="64"/>
                  </a:lnTo>
                  <a:lnTo>
                    <a:pt x="0" y="41"/>
                  </a:lnTo>
                  <a:lnTo>
                    <a:pt x="69" y="0"/>
                  </a:lnTo>
                  <a:lnTo>
                    <a:pt x="83" y="22"/>
                  </a:lnTo>
                  <a:lnTo>
                    <a:pt x="62" y="36"/>
                  </a:lnTo>
                  <a:lnTo>
                    <a:pt x="104" y="109"/>
                  </a:lnTo>
                  <a:lnTo>
                    <a:pt x="78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0" name="Freeform 56"/>
            <p:cNvSpPr>
              <a:spLocks/>
            </p:cNvSpPr>
            <p:nvPr/>
          </p:nvSpPr>
          <p:spPr bwMode="auto">
            <a:xfrm>
              <a:off x="2326" y="1052"/>
              <a:ext cx="128" cy="134"/>
            </a:xfrm>
            <a:custGeom>
              <a:avLst/>
              <a:gdLst>
                <a:gd name="T0" fmla="*/ 0 w 54"/>
                <a:gd name="T1" fmla="*/ 45 h 57"/>
                <a:gd name="T2" fmla="*/ 28 w 54"/>
                <a:gd name="T3" fmla="*/ 31 h 57"/>
                <a:gd name="T4" fmla="*/ 52 w 54"/>
                <a:gd name="T5" fmla="*/ 80 h 57"/>
                <a:gd name="T6" fmla="*/ 59 w 54"/>
                <a:gd name="T7" fmla="*/ 94 h 57"/>
                <a:gd name="T8" fmla="*/ 64 w 54"/>
                <a:gd name="T9" fmla="*/ 101 h 57"/>
                <a:gd name="T10" fmla="*/ 73 w 54"/>
                <a:gd name="T11" fmla="*/ 106 h 57"/>
                <a:gd name="T12" fmla="*/ 83 w 54"/>
                <a:gd name="T13" fmla="*/ 103 h 57"/>
                <a:gd name="T14" fmla="*/ 92 w 54"/>
                <a:gd name="T15" fmla="*/ 96 h 57"/>
                <a:gd name="T16" fmla="*/ 95 w 54"/>
                <a:gd name="T17" fmla="*/ 87 h 57"/>
                <a:gd name="T18" fmla="*/ 92 w 54"/>
                <a:gd name="T19" fmla="*/ 80 h 57"/>
                <a:gd name="T20" fmla="*/ 88 w 54"/>
                <a:gd name="T21" fmla="*/ 63 h 57"/>
                <a:gd name="T22" fmla="*/ 83 w 54"/>
                <a:gd name="T23" fmla="*/ 56 h 57"/>
                <a:gd name="T24" fmla="*/ 64 w 54"/>
                <a:gd name="T25" fmla="*/ 14 h 57"/>
                <a:gd name="T26" fmla="*/ 90 w 54"/>
                <a:gd name="T27" fmla="*/ 0 h 57"/>
                <a:gd name="T28" fmla="*/ 116 w 54"/>
                <a:gd name="T29" fmla="*/ 54 h 57"/>
                <a:gd name="T30" fmla="*/ 126 w 54"/>
                <a:gd name="T31" fmla="*/ 80 h 57"/>
                <a:gd name="T32" fmla="*/ 126 w 54"/>
                <a:gd name="T33" fmla="*/ 96 h 57"/>
                <a:gd name="T34" fmla="*/ 116 w 54"/>
                <a:gd name="T35" fmla="*/ 113 h 57"/>
                <a:gd name="T36" fmla="*/ 95 w 54"/>
                <a:gd name="T37" fmla="*/ 127 h 57"/>
                <a:gd name="T38" fmla="*/ 71 w 54"/>
                <a:gd name="T39" fmla="*/ 134 h 57"/>
                <a:gd name="T40" fmla="*/ 52 w 54"/>
                <a:gd name="T41" fmla="*/ 132 h 57"/>
                <a:gd name="T42" fmla="*/ 40 w 54"/>
                <a:gd name="T43" fmla="*/ 120 h 57"/>
                <a:gd name="T44" fmla="*/ 26 w 54"/>
                <a:gd name="T45" fmla="*/ 96 h 57"/>
                <a:gd name="T46" fmla="*/ 21 w 54"/>
                <a:gd name="T47" fmla="*/ 87 h 57"/>
                <a:gd name="T48" fmla="*/ 0 w 54"/>
                <a:gd name="T49" fmla="*/ 45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57"/>
                <a:gd name="T77" fmla="*/ 54 w 5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57">
                  <a:moveTo>
                    <a:pt x="0" y="19"/>
                  </a:moveTo>
                  <a:cubicBezTo>
                    <a:pt x="12" y="13"/>
                    <a:pt x="12" y="13"/>
                    <a:pt x="12" y="13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3" y="37"/>
                    <a:pt x="24" y="39"/>
                    <a:pt x="25" y="40"/>
                  </a:cubicBezTo>
                  <a:cubicBezTo>
                    <a:pt x="26" y="42"/>
                    <a:pt x="27" y="43"/>
                    <a:pt x="27" y="43"/>
                  </a:cubicBezTo>
                  <a:cubicBezTo>
                    <a:pt x="28" y="44"/>
                    <a:pt x="30" y="45"/>
                    <a:pt x="31" y="45"/>
                  </a:cubicBezTo>
                  <a:cubicBezTo>
                    <a:pt x="32" y="45"/>
                    <a:pt x="34" y="44"/>
                    <a:pt x="35" y="44"/>
                  </a:cubicBezTo>
                  <a:cubicBezTo>
                    <a:pt x="37" y="43"/>
                    <a:pt x="38" y="42"/>
                    <a:pt x="39" y="41"/>
                  </a:cubicBezTo>
                  <a:cubicBezTo>
                    <a:pt x="40" y="40"/>
                    <a:pt x="40" y="39"/>
                    <a:pt x="40" y="37"/>
                  </a:cubicBezTo>
                  <a:cubicBezTo>
                    <a:pt x="40" y="36"/>
                    <a:pt x="40" y="35"/>
                    <a:pt x="39" y="34"/>
                  </a:cubicBezTo>
                  <a:cubicBezTo>
                    <a:pt x="39" y="32"/>
                    <a:pt x="38" y="30"/>
                    <a:pt x="37" y="27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1" y="28"/>
                    <a:pt x="53" y="31"/>
                    <a:pt x="53" y="34"/>
                  </a:cubicBezTo>
                  <a:cubicBezTo>
                    <a:pt x="54" y="36"/>
                    <a:pt x="54" y="39"/>
                    <a:pt x="53" y="41"/>
                  </a:cubicBezTo>
                  <a:cubicBezTo>
                    <a:pt x="52" y="43"/>
                    <a:pt x="51" y="46"/>
                    <a:pt x="49" y="48"/>
                  </a:cubicBezTo>
                  <a:cubicBezTo>
                    <a:pt x="47" y="50"/>
                    <a:pt x="44" y="52"/>
                    <a:pt x="40" y="54"/>
                  </a:cubicBezTo>
                  <a:cubicBezTo>
                    <a:pt x="36" y="55"/>
                    <a:pt x="33" y="56"/>
                    <a:pt x="30" y="57"/>
                  </a:cubicBezTo>
                  <a:cubicBezTo>
                    <a:pt x="27" y="57"/>
                    <a:pt x="25" y="57"/>
                    <a:pt x="22" y="56"/>
                  </a:cubicBezTo>
                  <a:cubicBezTo>
                    <a:pt x="20" y="55"/>
                    <a:pt x="18" y="53"/>
                    <a:pt x="17" y="51"/>
                  </a:cubicBezTo>
                  <a:cubicBezTo>
                    <a:pt x="15" y="49"/>
                    <a:pt x="13" y="46"/>
                    <a:pt x="11" y="41"/>
                  </a:cubicBezTo>
                  <a:cubicBezTo>
                    <a:pt x="9" y="37"/>
                    <a:pt x="9" y="37"/>
                    <a:pt x="9" y="37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1" name="Freeform 57"/>
            <p:cNvSpPr>
              <a:spLocks noEditPoints="1"/>
            </p:cNvSpPr>
            <p:nvPr/>
          </p:nvSpPr>
          <p:spPr bwMode="auto">
            <a:xfrm>
              <a:off x="2449" y="1021"/>
              <a:ext cx="120" cy="125"/>
            </a:xfrm>
            <a:custGeom>
              <a:avLst/>
              <a:gdLst>
                <a:gd name="T0" fmla="*/ 38 w 51"/>
                <a:gd name="T1" fmla="*/ 125 h 53"/>
                <a:gd name="T2" fmla="*/ 0 w 51"/>
                <a:gd name="T3" fmla="*/ 19 h 53"/>
                <a:gd name="T4" fmla="*/ 31 w 51"/>
                <a:gd name="T5" fmla="*/ 9 h 53"/>
                <a:gd name="T6" fmla="*/ 54 w 51"/>
                <a:gd name="T7" fmla="*/ 2 h 53"/>
                <a:gd name="T8" fmla="*/ 68 w 51"/>
                <a:gd name="T9" fmla="*/ 2 h 53"/>
                <a:gd name="T10" fmla="*/ 82 w 51"/>
                <a:gd name="T11" fmla="*/ 9 h 53"/>
                <a:gd name="T12" fmla="*/ 89 w 51"/>
                <a:gd name="T13" fmla="*/ 24 h 53"/>
                <a:gd name="T14" fmla="*/ 92 w 51"/>
                <a:gd name="T15" fmla="*/ 47 h 53"/>
                <a:gd name="T16" fmla="*/ 78 w 51"/>
                <a:gd name="T17" fmla="*/ 64 h 53"/>
                <a:gd name="T18" fmla="*/ 120 w 51"/>
                <a:gd name="T19" fmla="*/ 94 h 53"/>
                <a:gd name="T20" fmla="*/ 89 w 51"/>
                <a:gd name="T21" fmla="*/ 106 h 53"/>
                <a:gd name="T22" fmla="*/ 49 w 51"/>
                <a:gd name="T23" fmla="*/ 73 h 53"/>
                <a:gd name="T24" fmla="*/ 64 w 51"/>
                <a:gd name="T25" fmla="*/ 116 h 53"/>
                <a:gd name="T26" fmla="*/ 38 w 51"/>
                <a:gd name="T27" fmla="*/ 125 h 53"/>
                <a:gd name="T28" fmla="*/ 45 w 51"/>
                <a:gd name="T29" fmla="*/ 59 h 53"/>
                <a:gd name="T30" fmla="*/ 49 w 51"/>
                <a:gd name="T31" fmla="*/ 57 h 53"/>
                <a:gd name="T32" fmla="*/ 64 w 51"/>
                <a:gd name="T33" fmla="*/ 50 h 53"/>
                <a:gd name="T34" fmla="*/ 64 w 51"/>
                <a:gd name="T35" fmla="*/ 38 h 53"/>
                <a:gd name="T36" fmla="*/ 54 w 51"/>
                <a:gd name="T37" fmla="*/ 28 h 53"/>
                <a:gd name="T38" fmla="*/ 40 w 51"/>
                <a:gd name="T39" fmla="*/ 31 h 53"/>
                <a:gd name="T40" fmla="*/ 35 w 51"/>
                <a:gd name="T41" fmla="*/ 31 h 53"/>
                <a:gd name="T42" fmla="*/ 45 w 51"/>
                <a:gd name="T43" fmla="*/ 59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53"/>
                <a:gd name="T68" fmla="*/ 51 w 51"/>
                <a:gd name="T69" fmla="*/ 53 h 5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53">
                  <a:moveTo>
                    <a:pt x="16" y="53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8" y="2"/>
                    <a:pt x="21" y="1"/>
                    <a:pt x="23" y="1"/>
                  </a:cubicBezTo>
                  <a:cubicBezTo>
                    <a:pt x="26" y="0"/>
                    <a:pt x="28" y="1"/>
                    <a:pt x="29" y="1"/>
                  </a:cubicBezTo>
                  <a:cubicBezTo>
                    <a:pt x="31" y="2"/>
                    <a:pt x="33" y="3"/>
                    <a:pt x="35" y="4"/>
                  </a:cubicBezTo>
                  <a:cubicBezTo>
                    <a:pt x="36" y="6"/>
                    <a:pt x="37" y="8"/>
                    <a:pt x="38" y="10"/>
                  </a:cubicBezTo>
                  <a:cubicBezTo>
                    <a:pt x="39" y="14"/>
                    <a:pt x="40" y="17"/>
                    <a:pt x="39" y="20"/>
                  </a:cubicBezTo>
                  <a:cubicBezTo>
                    <a:pt x="38" y="22"/>
                    <a:pt x="36" y="25"/>
                    <a:pt x="33" y="27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7" y="49"/>
                    <a:pt x="27" y="49"/>
                    <a:pt x="27" y="49"/>
                  </a:cubicBezTo>
                  <a:lnTo>
                    <a:pt x="16" y="53"/>
                  </a:lnTo>
                  <a:close/>
                  <a:moveTo>
                    <a:pt x="19" y="25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4" y="23"/>
                    <a:pt x="26" y="22"/>
                    <a:pt x="27" y="21"/>
                  </a:cubicBezTo>
                  <a:cubicBezTo>
                    <a:pt x="27" y="20"/>
                    <a:pt x="28" y="18"/>
                    <a:pt x="27" y="16"/>
                  </a:cubicBezTo>
                  <a:cubicBezTo>
                    <a:pt x="26" y="14"/>
                    <a:pt x="25" y="13"/>
                    <a:pt x="23" y="12"/>
                  </a:cubicBezTo>
                  <a:cubicBezTo>
                    <a:pt x="22" y="11"/>
                    <a:pt x="20" y="12"/>
                    <a:pt x="17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9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2" name="Freeform 58"/>
            <p:cNvSpPr>
              <a:spLocks/>
            </p:cNvSpPr>
            <p:nvPr/>
          </p:nvSpPr>
          <p:spPr bwMode="auto">
            <a:xfrm>
              <a:off x="2553" y="988"/>
              <a:ext cx="94" cy="125"/>
            </a:xfrm>
            <a:custGeom>
              <a:avLst/>
              <a:gdLst>
                <a:gd name="T0" fmla="*/ 28 w 94"/>
                <a:gd name="T1" fmla="*/ 125 h 125"/>
                <a:gd name="T2" fmla="*/ 0 w 94"/>
                <a:gd name="T3" fmla="*/ 16 h 125"/>
                <a:gd name="T4" fmla="*/ 66 w 94"/>
                <a:gd name="T5" fmla="*/ 0 h 125"/>
                <a:gd name="T6" fmla="*/ 73 w 94"/>
                <a:gd name="T7" fmla="*/ 24 h 125"/>
                <a:gd name="T8" fmla="*/ 35 w 94"/>
                <a:gd name="T9" fmla="*/ 33 h 125"/>
                <a:gd name="T10" fmla="*/ 40 w 94"/>
                <a:gd name="T11" fmla="*/ 52 h 125"/>
                <a:gd name="T12" fmla="*/ 75 w 94"/>
                <a:gd name="T13" fmla="*/ 42 h 125"/>
                <a:gd name="T14" fmla="*/ 83 w 94"/>
                <a:gd name="T15" fmla="*/ 66 h 125"/>
                <a:gd name="T16" fmla="*/ 47 w 94"/>
                <a:gd name="T17" fmla="*/ 76 h 125"/>
                <a:gd name="T18" fmla="*/ 52 w 94"/>
                <a:gd name="T19" fmla="*/ 94 h 125"/>
                <a:gd name="T20" fmla="*/ 90 w 94"/>
                <a:gd name="T21" fmla="*/ 85 h 125"/>
                <a:gd name="T22" fmla="*/ 94 w 94"/>
                <a:gd name="T23" fmla="*/ 109 h 125"/>
                <a:gd name="T24" fmla="*/ 28 w 94"/>
                <a:gd name="T25" fmla="*/ 125 h 1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4"/>
                <a:gd name="T40" fmla="*/ 0 h 125"/>
                <a:gd name="T41" fmla="*/ 94 w 94"/>
                <a:gd name="T42" fmla="*/ 125 h 1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4" h="125">
                  <a:moveTo>
                    <a:pt x="28" y="125"/>
                  </a:moveTo>
                  <a:lnTo>
                    <a:pt x="0" y="16"/>
                  </a:lnTo>
                  <a:lnTo>
                    <a:pt x="66" y="0"/>
                  </a:lnTo>
                  <a:lnTo>
                    <a:pt x="73" y="24"/>
                  </a:lnTo>
                  <a:lnTo>
                    <a:pt x="35" y="33"/>
                  </a:lnTo>
                  <a:lnTo>
                    <a:pt x="40" y="52"/>
                  </a:lnTo>
                  <a:lnTo>
                    <a:pt x="75" y="42"/>
                  </a:lnTo>
                  <a:lnTo>
                    <a:pt x="83" y="66"/>
                  </a:lnTo>
                  <a:lnTo>
                    <a:pt x="47" y="76"/>
                  </a:lnTo>
                  <a:lnTo>
                    <a:pt x="52" y="94"/>
                  </a:lnTo>
                  <a:lnTo>
                    <a:pt x="90" y="85"/>
                  </a:lnTo>
                  <a:lnTo>
                    <a:pt x="94" y="109"/>
                  </a:lnTo>
                  <a:lnTo>
                    <a:pt x="28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3" name="Freeform 59"/>
            <p:cNvSpPr>
              <a:spLocks/>
            </p:cNvSpPr>
            <p:nvPr/>
          </p:nvSpPr>
          <p:spPr bwMode="auto">
            <a:xfrm>
              <a:off x="2704" y="960"/>
              <a:ext cx="106" cy="122"/>
            </a:xfrm>
            <a:custGeom>
              <a:avLst/>
              <a:gdLst>
                <a:gd name="T0" fmla="*/ 0 w 45"/>
                <a:gd name="T1" fmla="*/ 12 h 52"/>
                <a:gd name="T2" fmla="*/ 28 w 45"/>
                <a:gd name="T3" fmla="*/ 9 h 52"/>
                <a:gd name="T4" fmla="*/ 35 w 45"/>
                <a:gd name="T5" fmla="*/ 63 h 52"/>
                <a:gd name="T6" fmla="*/ 38 w 45"/>
                <a:gd name="T7" fmla="*/ 80 h 52"/>
                <a:gd name="T8" fmla="*/ 40 w 45"/>
                <a:gd name="T9" fmla="*/ 87 h 52"/>
                <a:gd name="T10" fmla="*/ 47 w 45"/>
                <a:gd name="T11" fmla="*/ 94 h 52"/>
                <a:gd name="T12" fmla="*/ 59 w 45"/>
                <a:gd name="T13" fmla="*/ 94 h 52"/>
                <a:gd name="T14" fmla="*/ 68 w 45"/>
                <a:gd name="T15" fmla="*/ 92 h 52"/>
                <a:gd name="T16" fmla="*/ 73 w 45"/>
                <a:gd name="T17" fmla="*/ 84 h 52"/>
                <a:gd name="T18" fmla="*/ 75 w 45"/>
                <a:gd name="T19" fmla="*/ 75 h 52"/>
                <a:gd name="T20" fmla="*/ 73 w 45"/>
                <a:gd name="T21" fmla="*/ 59 h 52"/>
                <a:gd name="T22" fmla="*/ 73 w 45"/>
                <a:gd name="T23" fmla="*/ 52 h 52"/>
                <a:gd name="T24" fmla="*/ 68 w 45"/>
                <a:gd name="T25" fmla="*/ 5 h 52"/>
                <a:gd name="T26" fmla="*/ 99 w 45"/>
                <a:gd name="T27" fmla="*/ 0 h 52"/>
                <a:gd name="T28" fmla="*/ 104 w 45"/>
                <a:gd name="T29" fmla="*/ 59 h 52"/>
                <a:gd name="T30" fmla="*/ 106 w 45"/>
                <a:gd name="T31" fmla="*/ 87 h 52"/>
                <a:gd name="T32" fmla="*/ 99 w 45"/>
                <a:gd name="T33" fmla="*/ 103 h 52"/>
                <a:gd name="T34" fmla="*/ 85 w 45"/>
                <a:gd name="T35" fmla="*/ 115 h 52"/>
                <a:gd name="T36" fmla="*/ 61 w 45"/>
                <a:gd name="T37" fmla="*/ 120 h 52"/>
                <a:gd name="T38" fmla="*/ 38 w 45"/>
                <a:gd name="T39" fmla="*/ 120 h 52"/>
                <a:gd name="T40" fmla="*/ 19 w 45"/>
                <a:gd name="T41" fmla="*/ 110 h 52"/>
                <a:gd name="T42" fmla="*/ 12 w 45"/>
                <a:gd name="T43" fmla="*/ 96 h 52"/>
                <a:gd name="T44" fmla="*/ 5 w 45"/>
                <a:gd name="T45" fmla="*/ 70 h 52"/>
                <a:gd name="T46" fmla="*/ 5 w 45"/>
                <a:gd name="T47" fmla="*/ 59 h 52"/>
                <a:gd name="T48" fmla="*/ 0 w 45"/>
                <a:gd name="T49" fmla="*/ 12 h 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"/>
                <a:gd name="T76" fmla="*/ 0 h 52"/>
                <a:gd name="T77" fmla="*/ 45 w 45"/>
                <a:gd name="T78" fmla="*/ 52 h 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" h="52">
                  <a:moveTo>
                    <a:pt x="0" y="5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30"/>
                    <a:pt x="16" y="32"/>
                    <a:pt x="16" y="34"/>
                  </a:cubicBezTo>
                  <a:cubicBezTo>
                    <a:pt x="16" y="35"/>
                    <a:pt x="17" y="37"/>
                    <a:pt x="17" y="37"/>
                  </a:cubicBezTo>
                  <a:cubicBezTo>
                    <a:pt x="18" y="39"/>
                    <a:pt x="19" y="39"/>
                    <a:pt x="20" y="40"/>
                  </a:cubicBezTo>
                  <a:cubicBezTo>
                    <a:pt x="21" y="40"/>
                    <a:pt x="23" y="41"/>
                    <a:pt x="25" y="40"/>
                  </a:cubicBezTo>
                  <a:cubicBezTo>
                    <a:pt x="27" y="40"/>
                    <a:pt x="28" y="40"/>
                    <a:pt x="29" y="39"/>
                  </a:cubicBezTo>
                  <a:cubicBezTo>
                    <a:pt x="30" y="38"/>
                    <a:pt x="31" y="37"/>
                    <a:pt x="31" y="36"/>
                  </a:cubicBezTo>
                  <a:cubicBezTo>
                    <a:pt x="32" y="35"/>
                    <a:pt x="32" y="34"/>
                    <a:pt x="32" y="32"/>
                  </a:cubicBezTo>
                  <a:cubicBezTo>
                    <a:pt x="32" y="31"/>
                    <a:pt x="32" y="28"/>
                    <a:pt x="31" y="25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31"/>
                    <a:pt x="45" y="34"/>
                    <a:pt x="45" y="37"/>
                  </a:cubicBezTo>
                  <a:cubicBezTo>
                    <a:pt x="44" y="39"/>
                    <a:pt x="43" y="42"/>
                    <a:pt x="42" y="44"/>
                  </a:cubicBezTo>
                  <a:cubicBezTo>
                    <a:pt x="41" y="46"/>
                    <a:pt x="39" y="47"/>
                    <a:pt x="36" y="49"/>
                  </a:cubicBezTo>
                  <a:cubicBezTo>
                    <a:pt x="33" y="50"/>
                    <a:pt x="30" y="51"/>
                    <a:pt x="26" y="51"/>
                  </a:cubicBezTo>
                  <a:cubicBezTo>
                    <a:pt x="22" y="52"/>
                    <a:pt x="18" y="52"/>
                    <a:pt x="16" y="51"/>
                  </a:cubicBezTo>
                  <a:cubicBezTo>
                    <a:pt x="13" y="50"/>
                    <a:pt x="10" y="49"/>
                    <a:pt x="8" y="47"/>
                  </a:cubicBezTo>
                  <a:cubicBezTo>
                    <a:pt x="7" y="46"/>
                    <a:pt x="5" y="44"/>
                    <a:pt x="5" y="41"/>
                  </a:cubicBezTo>
                  <a:cubicBezTo>
                    <a:pt x="4" y="39"/>
                    <a:pt x="3" y="35"/>
                    <a:pt x="2" y="30"/>
                  </a:cubicBezTo>
                  <a:cubicBezTo>
                    <a:pt x="2" y="25"/>
                    <a:pt x="2" y="25"/>
                    <a:pt x="2" y="2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4" name="Freeform 60"/>
            <p:cNvSpPr>
              <a:spLocks/>
            </p:cNvSpPr>
            <p:nvPr/>
          </p:nvSpPr>
          <p:spPr bwMode="auto">
            <a:xfrm>
              <a:off x="2839" y="960"/>
              <a:ext cx="108" cy="111"/>
            </a:xfrm>
            <a:custGeom>
              <a:avLst/>
              <a:gdLst>
                <a:gd name="T0" fmla="*/ 0 w 46"/>
                <a:gd name="T1" fmla="*/ 111 h 47"/>
                <a:gd name="T2" fmla="*/ 0 w 46"/>
                <a:gd name="T3" fmla="*/ 0 h 47"/>
                <a:gd name="T4" fmla="*/ 31 w 46"/>
                <a:gd name="T5" fmla="*/ 0 h 47"/>
                <a:gd name="T6" fmla="*/ 70 w 46"/>
                <a:gd name="T7" fmla="*/ 57 h 47"/>
                <a:gd name="T8" fmla="*/ 75 w 46"/>
                <a:gd name="T9" fmla="*/ 64 h 47"/>
                <a:gd name="T10" fmla="*/ 80 w 46"/>
                <a:gd name="T11" fmla="*/ 78 h 47"/>
                <a:gd name="T12" fmla="*/ 80 w 46"/>
                <a:gd name="T13" fmla="*/ 64 h 47"/>
                <a:gd name="T14" fmla="*/ 80 w 46"/>
                <a:gd name="T15" fmla="*/ 54 h 47"/>
                <a:gd name="T16" fmla="*/ 80 w 46"/>
                <a:gd name="T17" fmla="*/ 0 h 47"/>
                <a:gd name="T18" fmla="*/ 108 w 46"/>
                <a:gd name="T19" fmla="*/ 0 h 47"/>
                <a:gd name="T20" fmla="*/ 108 w 46"/>
                <a:gd name="T21" fmla="*/ 111 h 47"/>
                <a:gd name="T22" fmla="*/ 80 w 46"/>
                <a:gd name="T23" fmla="*/ 111 h 47"/>
                <a:gd name="T24" fmla="*/ 38 w 46"/>
                <a:gd name="T25" fmla="*/ 54 h 47"/>
                <a:gd name="T26" fmla="*/ 33 w 46"/>
                <a:gd name="T27" fmla="*/ 47 h 47"/>
                <a:gd name="T28" fmla="*/ 28 w 46"/>
                <a:gd name="T29" fmla="*/ 33 h 47"/>
                <a:gd name="T30" fmla="*/ 28 w 46"/>
                <a:gd name="T31" fmla="*/ 47 h 47"/>
                <a:gd name="T32" fmla="*/ 28 w 46"/>
                <a:gd name="T33" fmla="*/ 57 h 47"/>
                <a:gd name="T34" fmla="*/ 28 w 46"/>
                <a:gd name="T35" fmla="*/ 111 h 47"/>
                <a:gd name="T36" fmla="*/ 0 w 46"/>
                <a:gd name="T37" fmla="*/ 111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47"/>
                <a:gd name="T59" fmla="*/ 46 w 46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47">
                  <a:moveTo>
                    <a:pt x="0" y="4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5"/>
                    <a:pt x="31" y="26"/>
                    <a:pt x="32" y="27"/>
                  </a:cubicBezTo>
                  <a:cubicBezTo>
                    <a:pt x="33" y="29"/>
                    <a:pt x="34" y="31"/>
                    <a:pt x="34" y="33"/>
                  </a:cubicBezTo>
                  <a:cubicBezTo>
                    <a:pt x="34" y="31"/>
                    <a:pt x="34" y="29"/>
                    <a:pt x="34" y="27"/>
                  </a:cubicBezTo>
                  <a:cubicBezTo>
                    <a:pt x="34" y="26"/>
                    <a:pt x="34" y="24"/>
                    <a:pt x="34" y="2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1"/>
                    <a:pt x="14" y="20"/>
                  </a:cubicBezTo>
                  <a:cubicBezTo>
                    <a:pt x="13" y="18"/>
                    <a:pt x="13" y="16"/>
                    <a:pt x="12" y="14"/>
                  </a:cubicBezTo>
                  <a:cubicBezTo>
                    <a:pt x="12" y="16"/>
                    <a:pt x="12" y="18"/>
                    <a:pt x="12" y="20"/>
                  </a:cubicBezTo>
                  <a:cubicBezTo>
                    <a:pt x="12" y="21"/>
                    <a:pt x="12" y="22"/>
                    <a:pt x="12" y="24"/>
                  </a:cubicBezTo>
                  <a:cubicBezTo>
                    <a:pt x="12" y="47"/>
                    <a:pt x="12" y="47"/>
                    <a:pt x="12" y="47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5" name="Freeform 61"/>
            <p:cNvSpPr>
              <a:spLocks/>
            </p:cNvSpPr>
            <p:nvPr/>
          </p:nvSpPr>
          <p:spPr bwMode="auto">
            <a:xfrm>
              <a:off x="2971" y="962"/>
              <a:ext cx="42" cy="116"/>
            </a:xfrm>
            <a:custGeom>
              <a:avLst/>
              <a:gdLst>
                <a:gd name="T0" fmla="*/ 0 w 42"/>
                <a:gd name="T1" fmla="*/ 113 h 116"/>
                <a:gd name="T2" fmla="*/ 12 w 42"/>
                <a:gd name="T3" fmla="*/ 0 h 116"/>
                <a:gd name="T4" fmla="*/ 42 w 42"/>
                <a:gd name="T5" fmla="*/ 5 h 116"/>
                <a:gd name="T6" fmla="*/ 31 w 42"/>
                <a:gd name="T7" fmla="*/ 116 h 116"/>
                <a:gd name="T8" fmla="*/ 0 w 42"/>
                <a:gd name="T9" fmla="*/ 113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16"/>
                <a:gd name="T17" fmla="*/ 42 w 42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16">
                  <a:moveTo>
                    <a:pt x="0" y="113"/>
                  </a:moveTo>
                  <a:lnTo>
                    <a:pt x="12" y="0"/>
                  </a:lnTo>
                  <a:lnTo>
                    <a:pt x="42" y="5"/>
                  </a:lnTo>
                  <a:lnTo>
                    <a:pt x="31" y="116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6" name="Freeform 62"/>
            <p:cNvSpPr>
              <a:spLocks/>
            </p:cNvSpPr>
            <p:nvPr/>
          </p:nvSpPr>
          <p:spPr bwMode="auto">
            <a:xfrm>
              <a:off x="3032" y="967"/>
              <a:ext cx="116" cy="123"/>
            </a:xfrm>
            <a:custGeom>
              <a:avLst/>
              <a:gdLst>
                <a:gd name="T0" fmla="*/ 26 w 49"/>
                <a:gd name="T1" fmla="*/ 118 h 52"/>
                <a:gd name="T2" fmla="*/ 0 w 49"/>
                <a:gd name="T3" fmla="*/ 0 h 52"/>
                <a:gd name="T4" fmla="*/ 31 w 49"/>
                <a:gd name="T5" fmla="*/ 5 h 52"/>
                <a:gd name="T6" fmla="*/ 43 w 49"/>
                <a:gd name="T7" fmla="*/ 71 h 52"/>
                <a:gd name="T8" fmla="*/ 43 w 49"/>
                <a:gd name="T9" fmla="*/ 76 h 52"/>
                <a:gd name="T10" fmla="*/ 45 w 49"/>
                <a:gd name="T11" fmla="*/ 88 h 52"/>
                <a:gd name="T12" fmla="*/ 47 w 49"/>
                <a:gd name="T13" fmla="*/ 78 h 52"/>
                <a:gd name="T14" fmla="*/ 50 w 49"/>
                <a:gd name="T15" fmla="*/ 73 h 52"/>
                <a:gd name="T16" fmla="*/ 83 w 49"/>
                <a:gd name="T17" fmla="*/ 14 h 52"/>
                <a:gd name="T18" fmla="*/ 116 w 49"/>
                <a:gd name="T19" fmla="*/ 21 h 52"/>
                <a:gd name="T20" fmla="*/ 50 w 49"/>
                <a:gd name="T21" fmla="*/ 123 h 52"/>
                <a:gd name="T22" fmla="*/ 26 w 49"/>
                <a:gd name="T23" fmla="*/ 118 h 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52"/>
                <a:gd name="T38" fmla="*/ 49 w 49"/>
                <a:gd name="T39" fmla="*/ 52 h 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52">
                  <a:moveTo>
                    <a:pt x="11" y="5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1"/>
                    <a:pt x="18" y="32"/>
                  </a:cubicBezTo>
                  <a:cubicBezTo>
                    <a:pt x="18" y="33"/>
                    <a:pt x="18" y="35"/>
                    <a:pt x="19" y="37"/>
                  </a:cubicBezTo>
                  <a:cubicBezTo>
                    <a:pt x="19" y="35"/>
                    <a:pt x="20" y="34"/>
                    <a:pt x="20" y="33"/>
                  </a:cubicBezTo>
                  <a:cubicBezTo>
                    <a:pt x="21" y="32"/>
                    <a:pt x="21" y="31"/>
                    <a:pt x="21" y="31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21" y="52"/>
                    <a:pt x="21" y="52"/>
                    <a:pt x="21" y="52"/>
                  </a:cubicBezTo>
                  <a:lnTo>
                    <a:pt x="11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7" name="Freeform 63"/>
            <p:cNvSpPr>
              <a:spLocks/>
            </p:cNvSpPr>
            <p:nvPr/>
          </p:nvSpPr>
          <p:spPr bwMode="auto">
            <a:xfrm>
              <a:off x="3136" y="993"/>
              <a:ext cx="97" cy="125"/>
            </a:xfrm>
            <a:custGeom>
              <a:avLst/>
              <a:gdLst>
                <a:gd name="T0" fmla="*/ 0 w 97"/>
                <a:gd name="T1" fmla="*/ 108 h 125"/>
                <a:gd name="T2" fmla="*/ 31 w 97"/>
                <a:gd name="T3" fmla="*/ 0 h 125"/>
                <a:gd name="T4" fmla="*/ 97 w 97"/>
                <a:gd name="T5" fmla="*/ 16 h 125"/>
                <a:gd name="T6" fmla="*/ 90 w 97"/>
                <a:gd name="T7" fmla="*/ 40 h 125"/>
                <a:gd name="T8" fmla="*/ 52 w 97"/>
                <a:gd name="T9" fmla="*/ 30 h 125"/>
                <a:gd name="T10" fmla="*/ 48 w 97"/>
                <a:gd name="T11" fmla="*/ 49 h 125"/>
                <a:gd name="T12" fmla="*/ 83 w 97"/>
                <a:gd name="T13" fmla="*/ 59 h 125"/>
                <a:gd name="T14" fmla="*/ 76 w 97"/>
                <a:gd name="T15" fmla="*/ 82 h 125"/>
                <a:gd name="T16" fmla="*/ 40 w 97"/>
                <a:gd name="T17" fmla="*/ 73 h 125"/>
                <a:gd name="T18" fmla="*/ 36 w 97"/>
                <a:gd name="T19" fmla="*/ 92 h 125"/>
                <a:gd name="T20" fmla="*/ 73 w 97"/>
                <a:gd name="T21" fmla="*/ 101 h 125"/>
                <a:gd name="T22" fmla="*/ 66 w 97"/>
                <a:gd name="T23" fmla="*/ 125 h 125"/>
                <a:gd name="T24" fmla="*/ 0 w 97"/>
                <a:gd name="T25" fmla="*/ 108 h 1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"/>
                <a:gd name="T40" fmla="*/ 0 h 125"/>
                <a:gd name="T41" fmla="*/ 97 w 97"/>
                <a:gd name="T42" fmla="*/ 125 h 1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" h="125">
                  <a:moveTo>
                    <a:pt x="0" y="108"/>
                  </a:moveTo>
                  <a:lnTo>
                    <a:pt x="31" y="0"/>
                  </a:lnTo>
                  <a:lnTo>
                    <a:pt x="97" y="16"/>
                  </a:lnTo>
                  <a:lnTo>
                    <a:pt x="90" y="40"/>
                  </a:lnTo>
                  <a:lnTo>
                    <a:pt x="52" y="30"/>
                  </a:lnTo>
                  <a:lnTo>
                    <a:pt x="48" y="49"/>
                  </a:lnTo>
                  <a:lnTo>
                    <a:pt x="83" y="59"/>
                  </a:lnTo>
                  <a:lnTo>
                    <a:pt x="76" y="82"/>
                  </a:lnTo>
                  <a:lnTo>
                    <a:pt x="40" y="73"/>
                  </a:lnTo>
                  <a:lnTo>
                    <a:pt x="36" y="92"/>
                  </a:lnTo>
                  <a:lnTo>
                    <a:pt x="73" y="101"/>
                  </a:lnTo>
                  <a:lnTo>
                    <a:pt x="66" y="125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8" name="Freeform 64"/>
            <p:cNvSpPr>
              <a:spLocks noEditPoints="1"/>
            </p:cNvSpPr>
            <p:nvPr/>
          </p:nvSpPr>
          <p:spPr bwMode="auto">
            <a:xfrm>
              <a:off x="3221" y="1019"/>
              <a:ext cx="109" cy="137"/>
            </a:xfrm>
            <a:custGeom>
              <a:avLst/>
              <a:gdLst>
                <a:gd name="T0" fmla="*/ 0 w 46"/>
                <a:gd name="T1" fmla="*/ 106 h 58"/>
                <a:gd name="T2" fmla="*/ 40 w 46"/>
                <a:gd name="T3" fmla="*/ 0 h 58"/>
                <a:gd name="T4" fmla="*/ 69 w 46"/>
                <a:gd name="T5" fmla="*/ 12 h 58"/>
                <a:gd name="T6" fmla="*/ 95 w 46"/>
                <a:gd name="T7" fmla="*/ 21 h 58"/>
                <a:gd name="T8" fmla="*/ 104 w 46"/>
                <a:gd name="T9" fmla="*/ 31 h 58"/>
                <a:gd name="T10" fmla="*/ 109 w 46"/>
                <a:gd name="T11" fmla="*/ 45 h 58"/>
                <a:gd name="T12" fmla="*/ 107 w 46"/>
                <a:gd name="T13" fmla="*/ 61 h 58"/>
                <a:gd name="T14" fmla="*/ 92 w 46"/>
                <a:gd name="T15" fmla="*/ 80 h 58"/>
                <a:gd name="T16" fmla="*/ 71 w 46"/>
                <a:gd name="T17" fmla="*/ 83 h 58"/>
                <a:gd name="T18" fmla="*/ 85 w 46"/>
                <a:gd name="T19" fmla="*/ 137 h 58"/>
                <a:gd name="T20" fmla="*/ 52 w 46"/>
                <a:gd name="T21" fmla="*/ 125 h 58"/>
                <a:gd name="T22" fmla="*/ 43 w 46"/>
                <a:gd name="T23" fmla="*/ 73 h 58"/>
                <a:gd name="T24" fmla="*/ 28 w 46"/>
                <a:gd name="T25" fmla="*/ 116 h 58"/>
                <a:gd name="T26" fmla="*/ 0 w 46"/>
                <a:gd name="T27" fmla="*/ 106 h 58"/>
                <a:gd name="T28" fmla="*/ 47 w 46"/>
                <a:gd name="T29" fmla="*/ 59 h 58"/>
                <a:gd name="T30" fmla="*/ 55 w 46"/>
                <a:gd name="T31" fmla="*/ 61 h 58"/>
                <a:gd name="T32" fmla="*/ 69 w 46"/>
                <a:gd name="T33" fmla="*/ 64 h 58"/>
                <a:gd name="T34" fmla="*/ 76 w 46"/>
                <a:gd name="T35" fmla="*/ 54 h 58"/>
                <a:gd name="T36" fmla="*/ 76 w 46"/>
                <a:gd name="T37" fmla="*/ 43 h 58"/>
                <a:gd name="T38" fmla="*/ 64 w 46"/>
                <a:gd name="T39" fmla="*/ 35 h 58"/>
                <a:gd name="T40" fmla="*/ 59 w 46"/>
                <a:gd name="T41" fmla="*/ 33 h 58"/>
                <a:gd name="T42" fmla="*/ 47 w 46"/>
                <a:gd name="T43" fmla="*/ 59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6"/>
                <a:gd name="T67" fmla="*/ 0 h 58"/>
                <a:gd name="T68" fmla="*/ 46 w 46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6" h="58">
                  <a:moveTo>
                    <a:pt x="0" y="45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7"/>
                    <a:pt x="38" y="8"/>
                    <a:pt x="40" y="9"/>
                  </a:cubicBezTo>
                  <a:cubicBezTo>
                    <a:pt x="41" y="10"/>
                    <a:pt x="43" y="12"/>
                    <a:pt x="44" y="13"/>
                  </a:cubicBezTo>
                  <a:cubicBezTo>
                    <a:pt x="45" y="15"/>
                    <a:pt x="46" y="17"/>
                    <a:pt x="46" y="19"/>
                  </a:cubicBezTo>
                  <a:cubicBezTo>
                    <a:pt x="46" y="22"/>
                    <a:pt x="46" y="24"/>
                    <a:pt x="45" y="26"/>
                  </a:cubicBezTo>
                  <a:cubicBezTo>
                    <a:pt x="44" y="30"/>
                    <a:pt x="42" y="32"/>
                    <a:pt x="39" y="34"/>
                  </a:cubicBezTo>
                  <a:cubicBezTo>
                    <a:pt x="37" y="35"/>
                    <a:pt x="34" y="36"/>
                    <a:pt x="30" y="35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2" y="49"/>
                    <a:pt x="12" y="49"/>
                    <a:pt x="12" y="49"/>
                  </a:cubicBezTo>
                  <a:lnTo>
                    <a:pt x="0" y="45"/>
                  </a:lnTo>
                  <a:close/>
                  <a:moveTo>
                    <a:pt x="20" y="25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5" y="27"/>
                    <a:pt x="27" y="27"/>
                    <a:pt x="29" y="27"/>
                  </a:cubicBezTo>
                  <a:cubicBezTo>
                    <a:pt x="30" y="27"/>
                    <a:pt x="32" y="25"/>
                    <a:pt x="32" y="23"/>
                  </a:cubicBezTo>
                  <a:cubicBezTo>
                    <a:pt x="33" y="21"/>
                    <a:pt x="33" y="19"/>
                    <a:pt x="32" y="18"/>
                  </a:cubicBezTo>
                  <a:cubicBezTo>
                    <a:pt x="31" y="17"/>
                    <a:pt x="30" y="16"/>
                    <a:pt x="27" y="15"/>
                  </a:cubicBezTo>
                  <a:cubicBezTo>
                    <a:pt x="25" y="14"/>
                    <a:pt x="25" y="14"/>
                    <a:pt x="25" y="14"/>
                  </a:cubicBezTo>
                  <a:lnTo>
                    <a:pt x="2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9" name="Freeform 65"/>
            <p:cNvSpPr>
              <a:spLocks/>
            </p:cNvSpPr>
            <p:nvPr/>
          </p:nvSpPr>
          <p:spPr bwMode="auto">
            <a:xfrm>
              <a:off x="3313" y="1066"/>
              <a:ext cx="109" cy="116"/>
            </a:xfrm>
            <a:custGeom>
              <a:avLst/>
              <a:gdLst>
                <a:gd name="T0" fmla="*/ 24 w 46"/>
                <a:gd name="T1" fmla="*/ 64 h 49"/>
                <a:gd name="T2" fmla="*/ 31 w 46"/>
                <a:gd name="T3" fmla="*/ 80 h 49"/>
                <a:gd name="T4" fmla="*/ 40 w 46"/>
                <a:gd name="T5" fmla="*/ 90 h 49"/>
                <a:gd name="T6" fmla="*/ 52 w 46"/>
                <a:gd name="T7" fmla="*/ 90 h 49"/>
                <a:gd name="T8" fmla="*/ 59 w 46"/>
                <a:gd name="T9" fmla="*/ 85 h 49"/>
                <a:gd name="T10" fmla="*/ 59 w 46"/>
                <a:gd name="T11" fmla="*/ 76 h 49"/>
                <a:gd name="T12" fmla="*/ 47 w 46"/>
                <a:gd name="T13" fmla="*/ 64 h 49"/>
                <a:gd name="T14" fmla="*/ 31 w 46"/>
                <a:gd name="T15" fmla="*/ 43 h 49"/>
                <a:gd name="T16" fmla="*/ 33 w 46"/>
                <a:gd name="T17" fmla="*/ 21 h 49"/>
                <a:gd name="T18" fmla="*/ 55 w 46"/>
                <a:gd name="T19" fmla="*/ 2 h 49"/>
                <a:gd name="T20" fmla="*/ 83 w 46"/>
                <a:gd name="T21" fmla="*/ 5 h 49"/>
                <a:gd name="T22" fmla="*/ 100 w 46"/>
                <a:gd name="T23" fmla="*/ 14 h 49"/>
                <a:gd name="T24" fmla="*/ 109 w 46"/>
                <a:gd name="T25" fmla="*/ 28 h 49"/>
                <a:gd name="T26" fmla="*/ 92 w 46"/>
                <a:gd name="T27" fmla="*/ 45 h 49"/>
                <a:gd name="T28" fmla="*/ 85 w 46"/>
                <a:gd name="T29" fmla="*/ 33 h 49"/>
                <a:gd name="T30" fmla="*/ 76 w 46"/>
                <a:gd name="T31" fmla="*/ 26 h 49"/>
                <a:gd name="T32" fmla="*/ 66 w 46"/>
                <a:gd name="T33" fmla="*/ 26 h 49"/>
                <a:gd name="T34" fmla="*/ 62 w 46"/>
                <a:gd name="T35" fmla="*/ 31 h 49"/>
                <a:gd name="T36" fmla="*/ 62 w 46"/>
                <a:gd name="T37" fmla="*/ 38 h 49"/>
                <a:gd name="T38" fmla="*/ 69 w 46"/>
                <a:gd name="T39" fmla="*/ 47 h 49"/>
                <a:gd name="T40" fmla="*/ 71 w 46"/>
                <a:gd name="T41" fmla="*/ 47 h 49"/>
                <a:gd name="T42" fmla="*/ 88 w 46"/>
                <a:gd name="T43" fmla="*/ 69 h 49"/>
                <a:gd name="T44" fmla="*/ 90 w 46"/>
                <a:gd name="T45" fmla="*/ 80 h 49"/>
                <a:gd name="T46" fmla="*/ 85 w 46"/>
                <a:gd name="T47" fmla="*/ 92 h 49"/>
                <a:gd name="T48" fmla="*/ 64 w 46"/>
                <a:gd name="T49" fmla="*/ 114 h 49"/>
                <a:gd name="T50" fmla="*/ 31 w 46"/>
                <a:gd name="T51" fmla="*/ 111 h 49"/>
                <a:gd name="T52" fmla="*/ 12 w 46"/>
                <a:gd name="T53" fmla="*/ 97 h 49"/>
                <a:gd name="T54" fmla="*/ 0 w 46"/>
                <a:gd name="T55" fmla="*/ 78 h 49"/>
                <a:gd name="T56" fmla="*/ 24 w 46"/>
                <a:gd name="T57" fmla="*/ 64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49"/>
                <a:gd name="T89" fmla="*/ 46 w 46"/>
                <a:gd name="T90" fmla="*/ 49 h 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49">
                  <a:moveTo>
                    <a:pt x="10" y="27"/>
                  </a:moveTo>
                  <a:cubicBezTo>
                    <a:pt x="11" y="30"/>
                    <a:pt x="12" y="32"/>
                    <a:pt x="13" y="34"/>
                  </a:cubicBezTo>
                  <a:cubicBezTo>
                    <a:pt x="14" y="36"/>
                    <a:pt x="15" y="37"/>
                    <a:pt x="17" y="38"/>
                  </a:cubicBezTo>
                  <a:cubicBezTo>
                    <a:pt x="19" y="38"/>
                    <a:pt x="20" y="38"/>
                    <a:pt x="22" y="38"/>
                  </a:cubicBezTo>
                  <a:cubicBezTo>
                    <a:pt x="23" y="38"/>
                    <a:pt x="24" y="37"/>
                    <a:pt x="25" y="36"/>
                  </a:cubicBezTo>
                  <a:cubicBezTo>
                    <a:pt x="25" y="34"/>
                    <a:pt x="25" y="33"/>
                    <a:pt x="25" y="32"/>
                  </a:cubicBezTo>
                  <a:cubicBezTo>
                    <a:pt x="24" y="31"/>
                    <a:pt x="23" y="29"/>
                    <a:pt x="20" y="27"/>
                  </a:cubicBezTo>
                  <a:cubicBezTo>
                    <a:pt x="16" y="23"/>
                    <a:pt x="14" y="21"/>
                    <a:pt x="13" y="18"/>
                  </a:cubicBezTo>
                  <a:cubicBezTo>
                    <a:pt x="12" y="15"/>
                    <a:pt x="13" y="12"/>
                    <a:pt x="14" y="9"/>
                  </a:cubicBezTo>
                  <a:cubicBezTo>
                    <a:pt x="16" y="5"/>
                    <a:pt x="19" y="2"/>
                    <a:pt x="23" y="1"/>
                  </a:cubicBezTo>
                  <a:cubicBezTo>
                    <a:pt x="27" y="0"/>
                    <a:pt x="31" y="0"/>
                    <a:pt x="35" y="2"/>
                  </a:cubicBezTo>
                  <a:cubicBezTo>
                    <a:pt x="38" y="3"/>
                    <a:pt x="40" y="5"/>
                    <a:pt x="42" y="6"/>
                  </a:cubicBezTo>
                  <a:cubicBezTo>
                    <a:pt x="44" y="8"/>
                    <a:pt x="45" y="10"/>
                    <a:pt x="46" y="12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17"/>
                    <a:pt x="37" y="15"/>
                    <a:pt x="36" y="14"/>
                  </a:cubicBezTo>
                  <a:cubicBezTo>
                    <a:pt x="35" y="13"/>
                    <a:pt x="34" y="12"/>
                    <a:pt x="32" y="11"/>
                  </a:cubicBezTo>
                  <a:cubicBezTo>
                    <a:pt x="31" y="11"/>
                    <a:pt x="29" y="11"/>
                    <a:pt x="28" y="11"/>
                  </a:cubicBezTo>
                  <a:cubicBezTo>
                    <a:pt x="27" y="11"/>
                    <a:pt x="26" y="12"/>
                    <a:pt x="26" y="13"/>
                  </a:cubicBezTo>
                  <a:cubicBezTo>
                    <a:pt x="25" y="14"/>
                    <a:pt x="25" y="15"/>
                    <a:pt x="26" y="16"/>
                  </a:cubicBezTo>
                  <a:cubicBezTo>
                    <a:pt x="26" y="17"/>
                    <a:pt x="27" y="18"/>
                    <a:pt x="2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4" y="24"/>
                    <a:pt x="36" y="27"/>
                    <a:pt x="37" y="29"/>
                  </a:cubicBezTo>
                  <a:cubicBezTo>
                    <a:pt x="38" y="30"/>
                    <a:pt x="38" y="32"/>
                    <a:pt x="38" y="34"/>
                  </a:cubicBezTo>
                  <a:cubicBezTo>
                    <a:pt x="38" y="36"/>
                    <a:pt x="37" y="37"/>
                    <a:pt x="36" y="39"/>
                  </a:cubicBezTo>
                  <a:cubicBezTo>
                    <a:pt x="34" y="44"/>
                    <a:pt x="31" y="47"/>
                    <a:pt x="27" y="48"/>
                  </a:cubicBezTo>
                  <a:cubicBezTo>
                    <a:pt x="22" y="49"/>
                    <a:pt x="18" y="49"/>
                    <a:pt x="13" y="47"/>
                  </a:cubicBezTo>
                  <a:cubicBezTo>
                    <a:pt x="10" y="45"/>
                    <a:pt x="7" y="43"/>
                    <a:pt x="5" y="41"/>
                  </a:cubicBezTo>
                  <a:cubicBezTo>
                    <a:pt x="3" y="39"/>
                    <a:pt x="2" y="36"/>
                    <a:pt x="0" y="33"/>
                  </a:cubicBezTo>
                  <a:lnTo>
                    <a:pt x="1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80" name="Freeform 66"/>
            <p:cNvSpPr>
              <a:spLocks/>
            </p:cNvSpPr>
            <p:nvPr/>
          </p:nvSpPr>
          <p:spPr bwMode="auto">
            <a:xfrm>
              <a:off x="3398" y="1101"/>
              <a:ext cx="83" cy="114"/>
            </a:xfrm>
            <a:custGeom>
              <a:avLst/>
              <a:gdLst>
                <a:gd name="T0" fmla="*/ 0 w 83"/>
                <a:gd name="T1" fmla="*/ 100 h 114"/>
                <a:gd name="T2" fmla="*/ 55 w 83"/>
                <a:gd name="T3" fmla="*/ 0 h 114"/>
                <a:gd name="T4" fmla="*/ 83 w 83"/>
                <a:gd name="T5" fmla="*/ 17 h 114"/>
                <a:gd name="T6" fmla="*/ 29 w 83"/>
                <a:gd name="T7" fmla="*/ 114 h 114"/>
                <a:gd name="T8" fmla="*/ 0 w 83"/>
                <a:gd name="T9" fmla="*/ 10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114"/>
                <a:gd name="T17" fmla="*/ 83 w 83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114">
                  <a:moveTo>
                    <a:pt x="0" y="100"/>
                  </a:moveTo>
                  <a:lnTo>
                    <a:pt x="55" y="0"/>
                  </a:lnTo>
                  <a:lnTo>
                    <a:pt x="83" y="17"/>
                  </a:lnTo>
                  <a:lnTo>
                    <a:pt x="29" y="114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81" name="Freeform 67"/>
            <p:cNvSpPr>
              <a:spLocks/>
            </p:cNvSpPr>
            <p:nvPr/>
          </p:nvSpPr>
          <p:spPr bwMode="auto">
            <a:xfrm>
              <a:off x="3460" y="1127"/>
              <a:ext cx="108" cy="126"/>
            </a:xfrm>
            <a:custGeom>
              <a:avLst/>
              <a:gdLst>
                <a:gd name="T0" fmla="*/ 0 w 108"/>
                <a:gd name="T1" fmla="*/ 109 h 126"/>
                <a:gd name="T2" fmla="*/ 47 w 108"/>
                <a:gd name="T3" fmla="*/ 38 h 126"/>
                <a:gd name="T4" fmla="*/ 26 w 108"/>
                <a:gd name="T5" fmla="*/ 24 h 126"/>
                <a:gd name="T6" fmla="*/ 40 w 108"/>
                <a:gd name="T7" fmla="*/ 0 h 126"/>
                <a:gd name="T8" fmla="*/ 108 w 108"/>
                <a:gd name="T9" fmla="*/ 45 h 126"/>
                <a:gd name="T10" fmla="*/ 94 w 108"/>
                <a:gd name="T11" fmla="*/ 66 h 126"/>
                <a:gd name="T12" fmla="*/ 73 w 108"/>
                <a:gd name="T13" fmla="*/ 55 h 126"/>
                <a:gd name="T14" fmla="*/ 26 w 108"/>
                <a:gd name="T15" fmla="*/ 126 h 126"/>
                <a:gd name="T16" fmla="*/ 0 w 108"/>
                <a:gd name="T17" fmla="*/ 109 h 1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26"/>
                <a:gd name="T29" fmla="*/ 108 w 108"/>
                <a:gd name="T30" fmla="*/ 126 h 1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26">
                  <a:moveTo>
                    <a:pt x="0" y="109"/>
                  </a:moveTo>
                  <a:lnTo>
                    <a:pt x="47" y="38"/>
                  </a:lnTo>
                  <a:lnTo>
                    <a:pt x="26" y="24"/>
                  </a:lnTo>
                  <a:lnTo>
                    <a:pt x="40" y="0"/>
                  </a:lnTo>
                  <a:lnTo>
                    <a:pt x="108" y="45"/>
                  </a:lnTo>
                  <a:lnTo>
                    <a:pt x="94" y="66"/>
                  </a:lnTo>
                  <a:lnTo>
                    <a:pt x="73" y="55"/>
                  </a:lnTo>
                  <a:lnTo>
                    <a:pt x="26" y="126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82" name="Freeform 68"/>
            <p:cNvSpPr>
              <a:spLocks/>
            </p:cNvSpPr>
            <p:nvPr/>
          </p:nvSpPr>
          <p:spPr bwMode="auto">
            <a:xfrm>
              <a:off x="3535" y="1175"/>
              <a:ext cx="123" cy="129"/>
            </a:xfrm>
            <a:custGeom>
              <a:avLst/>
              <a:gdLst>
                <a:gd name="T0" fmla="*/ 0 w 52"/>
                <a:gd name="T1" fmla="*/ 113 h 55"/>
                <a:gd name="T2" fmla="*/ 31 w 52"/>
                <a:gd name="T3" fmla="*/ 73 h 55"/>
                <a:gd name="T4" fmla="*/ 38 w 52"/>
                <a:gd name="T5" fmla="*/ 0 h 55"/>
                <a:gd name="T6" fmla="*/ 66 w 52"/>
                <a:gd name="T7" fmla="*/ 21 h 55"/>
                <a:gd name="T8" fmla="*/ 59 w 52"/>
                <a:gd name="T9" fmla="*/ 54 h 55"/>
                <a:gd name="T10" fmla="*/ 59 w 52"/>
                <a:gd name="T11" fmla="*/ 54 h 55"/>
                <a:gd name="T12" fmla="*/ 57 w 52"/>
                <a:gd name="T13" fmla="*/ 63 h 55"/>
                <a:gd name="T14" fmla="*/ 64 w 52"/>
                <a:gd name="T15" fmla="*/ 59 h 55"/>
                <a:gd name="T16" fmla="*/ 66 w 52"/>
                <a:gd name="T17" fmla="*/ 59 h 55"/>
                <a:gd name="T18" fmla="*/ 95 w 52"/>
                <a:gd name="T19" fmla="*/ 45 h 55"/>
                <a:gd name="T20" fmla="*/ 123 w 52"/>
                <a:gd name="T21" fmla="*/ 66 h 55"/>
                <a:gd name="T22" fmla="*/ 54 w 52"/>
                <a:gd name="T23" fmla="*/ 89 h 55"/>
                <a:gd name="T24" fmla="*/ 24 w 52"/>
                <a:gd name="T25" fmla="*/ 129 h 55"/>
                <a:gd name="T26" fmla="*/ 0 w 52"/>
                <a:gd name="T27" fmla="*/ 113 h 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55"/>
                <a:gd name="T44" fmla="*/ 52 w 52"/>
                <a:gd name="T45" fmla="*/ 55 h 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55">
                  <a:moveTo>
                    <a:pt x="0" y="48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6"/>
                    <a:pt x="24" y="27"/>
                  </a:cubicBezTo>
                  <a:cubicBezTo>
                    <a:pt x="25" y="26"/>
                    <a:pt x="26" y="25"/>
                    <a:pt x="27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10" y="55"/>
                    <a:pt x="10" y="55"/>
                    <a:pt x="10" y="55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13317" name="Picture 2" descr="C:\Users\kise\Pictures\logo\OPU\opulogo_v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6675" y="473075"/>
            <a:ext cx="241935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3"/>
          <p:cNvSpPr txBox="1">
            <a:spLocks noChangeArrowheads="1"/>
          </p:cNvSpPr>
          <p:nvPr/>
        </p:nvSpPr>
        <p:spPr bwMode="auto">
          <a:xfrm>
            <a:off x="785545" y="4799373"/>
            <a:ext cx="1228557" cy="1936595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11900" dirty="0">
                <a:latin typeface="Arial" charset="0"/>
              </a:rPr>
              <a:t>A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dirty="0" smtClean="0"/>
              <a:t>提案手法のアプローチ２</a:t>
            </a:r>
            <a:endParaRPr lang="en-US" altLang="ja-JP" dirty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>
                <a:latin typeface="Tahoma" pitchFamily="34" charset="0"/>
              </a:rPr>
              <a:t>アフィン不変な認識</a:t>
            </a:r>
            <a:endParaRPr lang="en-US" altLang="ja-JP" dirty="0" smtClean="0">
              <a:latin typeface="Tahoma" pitchFamily="34" charset="0"/>
            </a:endParaRPr>
          </a:p>
          <a:p>
            <a:pPr lvl="1"/>
            <a:r>
              <a:rPr lang="ja-JP" altLang="en-US" dirty="0" smtClean="0">
                <a:latin typeface="Tahoma" pitchFamily="34" charset="0"/>
              </a:rPr>
              <a:t>同一の３点が選択できれば、照合可能</a:t>
            </a:r>
            <a:endParaRPr lang="en-US" altLang="ja-JP" dirty="0" smtClean="0">
              <a:latin typeface="Tahoma" pitchFamily="34" charset="0"/>
            </a:endParaRPr>
          </a:p>
        </p:txBody>
      </p:sp>
      <p:sp>
        <p:nvSpPr>
          <p:cNvPr id="14343" name="Text Box 34"/>
          <p:cNvSpPr txBox="1">
            <a:spLocks noChangeArrowheads="1"/>
          </p:cNvSpPr>
          <p:nvPr/>
        </p:nvSpPr>
        <p:spPr bwMode="auto">
          <a:xfrm>
            <a:off x="355979" y="4263784"/>
            <a:ext cx="1705577" cy="52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r>
              <a:rPr lang="ja-JP" altLang="en-US" dirty="0" smtClean="0">
                <a:solidFill>
                  <a:schemeClr val="accent2"/>
                </a:solidFill>
              </a:rPr>
              <a:t>入力画像</a:t>
            </a:r>
            <a:endParaRPr lang="en-US" altLang="ja-JP" dirty="0">
              <a:solidFill>
                <a:schemeClr val="accent2"/>
              </a:solidFill>
            </a:endParaRPr>
          </a:p>
        </p:txBody>
      </p:sp>
      <p:sp>
        <p:nvSpPr>
          <p:cNvPr id="14344" name="Text Box 35"/>
          <p:cNvSpPr txBox="1">
            <a:spLocks noChangeArrowheads="1"/>
          </p:cNvSpPr>
          <p:nvPr/>
        </p:nvSpPr>
        <p:spPr bwMode="auto">
          <a:xfrm>
            <a:off x="439521" y="6295873"/>
            <a:ext cx="1705576" cy="52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r>
              <a:rPr lang="ja-JP" altLang="en-US" dirty="0" smtClean="0">
                <a:solidFill>
                  <a:schemeClr val="accent2"/>
                </a:solidFill>
              </a:rPr>
              <a:t>参照画像</a:t>
            </a:r>
            <a:endParaRPr lang="en-US" altLang="ja-JP" dirty="0">
              <a:solidFill>
                <a:schemeClr val="accent2"/>
              </a:solidFill>
            </a:endParaRPr>
          </a:p>
        </p:txBody>
      </p:sp>
      <p:pic>
        <p:nvPicPr>
          <p:cNvPr id="14360" name="図 16" descr="図7.png"/>
          <p:cNvPicPr>
            <a:picLocks noChangeAspect="1"/>
          </p:cNvPicPr>
          <p:nvPr/>
        </p:nvPicPr>
        <p:blipFill>
          <a:blip r:embed="rId3" cstate="print"/>
          <a:srcRect l="3061" t="14999" r="17348" b="16428"/>
          <a:stretch>
            <a:fillRect/>
          </a:stretch>
        </p:blipFill>
        <p:spPr bwMode="auto">
          <a:xfrm>
            <a:off x="3945297" y="3024576"/>
            <a:ext cx="1267985" cy="147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31" descr="Affin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920" y="3094588"/>
            <a:ext cx="1524180" cy="120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図 27" descr="図7.png"/>
          <p:cNvPicPr>
            <a:picLocks noChangeAspect="1"/>
          </p:cNvPicPr>
          <p:nvPr/>
        </p:nvPicPr>
        <p:blipFill>
          <a:blip r:embed="rId3" cstate="print"/>
          <a:srcRect l="3061" t="14999" r="17348" b="16428"/>
          <a:stretch>
            <a:fillRect/>
          </a:stretch>
        </p:blipFill>
        <p:spPr bwMode="auto">
          <a:xfrm>
            <a:off x="3945297" y="5018160"/>
            <a:ext cx="1267985" cy="147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AutoShape 32"/>
          <p:cNvSpPr>
            <a:spLocks noChangeArrowheads="1"/>
          </p:cNvSpPr>
          <p:nvPr/>
        </p:nvSpPr>
        <p:spPr bwMode="auto">
          <a:xfrm rot="5400000">
            <a:off x="4275376" y="4298951"/>
            <a:ext cx="630105" cy="759305"/>
          </a:xfrm>
          <a:prstGeom prst="leftRightArrow">
            <a:avLst>
              <a:gd name="adj1" fmla="val 52352"/>
              <a:gd name="adj2" fmla="val 30648"/>
            </a:avLst>
          </a:prstGeom>
          <a:solidFill>
            <a:schemeClr val="accent1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2" name="AutoShape 85"/>
          <p:cNvSpPr>
            <a:spLocks noChangeArrowheads="1"/>
          </p:cNvSpPr>
          <p:nvPr/>
        </p:nvSpPr>
        <p:spPr bwMode="auto">
          <a:xfrm>
            <a:off x="2289305" y="3591672"/>
            <a:ext cx="1475913" cy="318553"/>
          </a:xfrm>
          <a:prstGeom prst="rightArrow">
            <a:avLst>
              <a:gd name="adj1" fmla="val 50704"/>
              <a:gd name="adj2" fmla="val 75836"/>
            </a:avLst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2436444" y="3197856"/>
            <a:ext cx="1187905" cy="45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r>
              <a:rPr lang="ja-JP" altLang="en-US" sz="2300" dirty="0" smtClean="0">
                <a:solidFill>
                  <a:schemeClr val="tx2"/>
                </a:solidFill>
              </a:rPr>
              <a:t>正規化</a:t>
            </a:r>
            <a:endParaRPr lang="en-US" altLang="ja-JP" sz="2300" dirty="0">
              <a:solidFill>
                <a:schemeClr val="tx2"/>
              </a:solidFill>
            </a:endParaRPr>
          </a:p>
        </p:txBody>
      </p:sp>
      <p:sp>
        <p:nvSpPr>
          <p:cNvPr id="34" name="AutoShape 85"/>
          <p:cNvSpPr>
            <a:spLocks noChangeArrowheads="1"/>
          </p:cNvSpPr>
          <p:nvPr/>
        </p:nvSpPr>
        <p:spPr bwMode="auto">
          <a:xfrm>
            <a:off x="2289305" y="5583504"/>
            <a:ext cx="1475913" cy="318553"/>
          </a:xfrm>
          <a:prstGeom prst="rightArrow">
            <a:avLst>
              <a:gd name="adj1" fmla="val 50704"/>
              <a:gd name="adj2" fmla="val 75836"/>
            </a:avLst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436444" y="5189688"/>
            <a:ext cx="1187905" cy="45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r>
              <a:rPr lang="ja-JP" altLang="en-US" sz="2300" dirty="0" smtClean="0">
                <a:solidFill>
                  <a:schemeClr val="tx2"/>
                </a:solidFill>
              </a:rPr>
              <a:t>正規化</a:t>
            </a:r>
            <a:endParaRPr lang="en-US" altLang="ja-JP" sz="2300" dirty="0">
              <a:solidFill>
                <a:schemeClr val="tx2"/>
              </a:solidFill>
            </a:endParaRPr>
          </a:p>
        </p:txBody>
      </p:sp>
      <p:sp>
        <p:nvSpPr>
          <p:cNvPr id="2" name="Line 23"/>
          <p:cNvSpPr>
            <a:spLocks noChangeShapeType="1"/>
          </p:cNvSpPr>
          <p:nvPr/>
        </p:nvSpPr>
        <p:spPr bwMode="auto">
          <a:xfrm flipH="1">
            <a:off x="275010" y="3770201"/>
            <a:ext cx="1086048" cy="393816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14357" name="Line 23"/>
          <p:cNvSpPr>
            <a:spLocks noChangeShapeType="1"/>
          </p:cNvSpPr>
          <p:nvPr/>
        </p:nvSpPr>
        <p:spPr bwMode="auto">
          <a:xfrm flipH="1">
            <a:off x="1361058" y="3140096"/>
            <a:ext cx="250627" cy="63010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41" name="Line 23"/>
          <p:cNvSpPr>
            <a:spLocks noChangeShapeType="1"/>
          </p:cNvSpPr>
          <p:nvPr/>
        </p:nvSpPr>
        <p:spPr bwMode="auto">
          <a:xfrm flipH="1">
            <a:off x="3950867" y="3750948"/>
            <a:ext cx="751879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 flipH="1">
            <a:off x="663016" y="5868802"/>
            <a:ext cx="751880" cy="472579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3" name="Line 23"/>
          <p:cNvSpPr>
            <a:spLocks noChangeShapeType="1"/>
          </p:cNvSpPr>
          <p:nvPr/>
        </p:nvSpPr>
        <p:spPr bwMode="auto">
          <a:xfrm>
            <a:off x="997185" y="5396223"/>
            <a:ext cx="417712" cy="472579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45" name="Line 23"/>
          <p:cNvSpPr>
            <a:spLocks noChangeShapeType="1"/>
          </p:cNvSpPr>
          <p:nvPr/>
        </p:nvSpPr>
        <p:spPr bwMode="auto">
          <a:xfrm flipH="1">
            <a:off x="4702745" y="3042079"/>
            <a:ext cx="0" cy="708869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46" name="Line 23"/>
          <p:cNvSpPr>
            <a:spLocks noChangeShapeType="1"/>
          </p:cNvSpPr>
          <p:nvPr/>
        </p:nvSpPr>
        <p:spPr bwMode="auto">
          <a:xfrm flipH="1">
            <a:off x="3950867" y="5756783"/>
            <a:ext cx="751879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47" name="Line 23"/>
          <p:cNvSpPr>
            <a:spLocks noChangeShapeType="1"/>
          </p:cNvSpPr>
          <p:nvPr/>
        </p:nvSpPr>
        <p:spPr bwMode="auto">
          <a:xfrm flipH="1">
            <a:off x="4702745" y="5047914"/>
            <a:ext cx="0" cy="708869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14364" name="AutoShape 39"/>
          <p:cNvSpPr>
            <a:spLocks noChangeAspect="1" noChangeArrowheads="1"/>
          </p:cNvSpPr>
          <p:nvPr/>
        </p:nvSpPr>
        <p:spPr bwMode="auto">
          <a:xfrm>
            <a:off x="1453883" y="3252115"/>
            <a:ext cx="152232" cy="143524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1750">
            <a:solidFill>
              <a:srgbClr val="3366FF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4365" name="AutoShape 40"/>
          <p:cNvSpPr>
            <a:spLocks noChangeAspect="1" noChangeArrowheads="1"/>
          </p:cNvSpPr>
          <p:nvPr/>
        </p:nvSpPr>
        <p:spPr bwMode="auto">
          <a:xfrm>
            <a:off x="534919" y="3960983"/>
            <a:ext cx="141093" cy="133022"/>
          </a:xfrm>
          <a:prstGeom prst="diamond">
            <a:avLst/>
          </a:prstGeom>
          <a:solidFill>
            <a:schemeClr val="bg1"/>
          </a:solidFill>
          <a:ln w="31750">
            <a:solidFill>
              <a:srgbClr val="339966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4366" name="Oval 41"/>
          <p:cNvSpPr>
            <a:spLocks noChangeAspect="1" noChangeArrowheads="1"/>
          </p:cNvSpPr>
          <p:nvPr/>
        </p:nvSpPr>
        <p:spPr bwMode="auto">
          <a:xfrm>
            <a:off x="1286798" y="3724693"/>
            <a:ext cx="128099" cy="120771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4367" name="AutoShape 39"/>
          <p:cNvSpPr>
            <a:spLocks noChangeAspect="1" noChangeArrowheads="1"/>
          </p:cNvSpPr>
          <p:nvPr/>
        </p:nvSpPr>
        <p:spPr bwMode="auto">
          <a:xfrm>
            <a:off x="1088155" y="5429478"/>
            <a:ext cx="152232" cy="143524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1750">
            <a:solidFill>
              <a:srgbClr val="3366FF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4368" name="AutoShape 40"/>
          <p:cNvSpPr>
            <a:spLocks noChangeAspect="1" noChangeArrowheads="1"/>
          </p:cNvSpPr>
          <p:nvPr/>
        </p:nvSpPr>
        <p:spPr bwMode="auto">
          <a:xfrm>
            <a:off x="837527" y="6138347"/>
            <a:ext cx="141093" cy="134772"/>
          </a:xfrm>
          <a:prstGeom prst="diamond">
            <a:avLst/>
          </a:prstGeom>
          <a:solidFill>
            <a:schemeClr val="bg1"/>
          </a:solidFill>
          <a:ln w="31750">
            <a:solidFill>
              <a:srgbClr val="339966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4369" name="Oval 41"/>
          <p:cNvSpPr>
            <a:spLocks noChangeAspect="1" noChangeArrowheads="1"/>
          </p:cNvSpPr>
          <p:nvPr/>
        </p:nvSpPr>
        <p:spPr bwMode="auto">
          <a:xfrm>
            <a:off x="1338780" y="5823295"/>
            <a:ext cx="128099" cy="120770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4361" name="AutoShape 39"/>
          <p:cNvSpPr>
            <a:spLocks noChangeAspect="1" noChangeArrowheads="1"/>
          </p:cNvSpPr>
          <p:nvPr/>
        </p:nvSpPr>
        <p:spPr bwMode="auto">
          <a:xfrm>
            <a:off x="4628486" y="3182103"/>
            <a:ext cx="152232" cy="143524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1750">
            <a:solidFill>
              <a:srgbClr val="3366FF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4362" name="AutoShape 40"/>
          <p:cNvSpPr>
            <a:spLocks noChangeAspect="1" noChangeArrowheads="1"/>
          </p:cNvSpPr>
          <p:nvPr/>
        </p:nvSpPr>
        <p:spPr bwMode="auto">
          <a:xfrm>
            <a:off x="3986139" y="3698439"/>
            <a:ext cx="141093" cy="133022"/>
          </a:xfrm>
          <a:prstGeom prst="diamond">
            <a:avLst/>
          </a:prstGeom>
          <a:solidFill>
            <a:schemeClr val="bg1"/>
          </a:solidFill>
          <a:ln w="31750">
            <a:solidFill>
              <a:srgbClr val="339966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4363" name="Oval 41"/>
          <p:cNvSpPr>
            <a:spLocks noChangeAspect="1" noChangeArrowheads="1"/>
          </p:cNvSpPr>
          <p:nvPr/>
        </p:nvSpPr>
        <p:spPr bwMode="auto">
          <a:xfrm>
            <a:off x="4628485" y="3698439"/>
            <a:ext cx="128099" cy="119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4" name="AutoShape 39"/>
          <p:cNvSpPr>
            <a:spLocks noChangeAspect="1" noChangeArrowheads="1"/>
          </p:cNvSpPr>
          <p:nvPr/>
        </p:nvSpPr>
        <p:spPr bwMode="auto">
          <a:xfrm>
            <a:off x="4628486" y="5175687"/>
            <a:ext cx="152232" cy="143524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1750">
            <a:solidFill>
              <a:srgbClr val="3366FF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4358" name="AutoShape 40"/>
          <p:cNvSpPr>
            <a:spLocks noChangeAspect="1" noChangeArrowheads="1"/>
          </p:cNvSpPr>
          <p:nvPr/>
        </p:nvSpPr>
        <p:spPr bwMode="auto">
          <a:xfrm>
            <a:off x="3986139" y="5692022"/>
            <a:ext cx="141093" cy="133022"/>
          </a:xfrm>
          <a:prstGeom prst="diamond">
            <a:avLst/>
          </a:prstGeom>
          <a:solidFill>
            <a:schemeClr val="bg1"/>
          </a:solidFill>
          <a:ln w="31750">
            <a:solidFill>
              <a:srgbClr val="339966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5" name="Oval 41"/>
          <p:cNvSpPr>
            <a:spLocks noChangeAspect="1" noChangeArrowheads="1"/>
          </p:cNvSpPr>
          <p:nvPr/>
        </p:nvSpPr>
        <p:spPr bwMode="auto">
          <a:xfrm>
            <a:off x="4628485" y="5692022"/>
            <a:ext cx="128099" cy="119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6032063" y="3531522"/>
            <a:ext cx="2712921" cy="5977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4306" tIns="52153" rIns="104306" bIns="52153">
            <a:spAutoFit/>
          </a:bodyPr>
          <a:lstStyle/>
          <a:p>
            <a:pPr algn="ctr"/>
            <a:r>
              <a:rPr lang="ja-JP" altLang="en-US" sz="3200" dirty="0"/>
              <a:t>２：</a:t>
            </a:r>
            <a:r>
              <a:rPr lang="ja-JP" altLang="en-US" sz="3200" dirty="0">
                <a:solidFill>
                  <a:srgbClr val="FF0000"/>
                </a:solidFill>
              </a:rPr>
              <a:t>射影</a:t>
            </a:r>
            <a:r>
              <a:rPr lang="ja-JP" altLang="en-US" sz="3200" dirty="0" smtClean="0">
                <a:solidFill>
                  <a:srgbClr val="FF0000"/>
                </a:solidFill>
              </a:rPr>
              <a:t>歪み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596355" y="4419430"/>
            <a:ext cx="324640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に頑健な認識の</a:t>
            </a:r>
            <a:r>
              <a:rPr kumimoji="1" lang="ja-JP" altLang="en-US" dirty="0" smtClean="0"/>
              <a:t>実現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1" grpId="0" build="p"/>
      <p:bldP spid="14343" grpId="0"/>
      <p:bldP spid="14344" grpId="0"/>
      <p:bldP spid="15366" grpId="0" animBg="1"/>
      <p:bldP spid="32" grpId="0" animBg="1"/>
      <p:bldP spid="33" grpId="0"/>
      <p:bldP spid="34" grpId="0" animBg="1"/>
      <p:bldP spid="35" grpId="0"/>
      <p:bldP spid="2" grpId="0" animBg="1"/>
      <p:bldP spid="14357" grpId="0" animBg="1"/>
      <p:bldP spid="41" grpId="0" animBg="1"/>
      <p:bldP spid="14359" grpId="0" animBg="1"/>
      <p:bldP spid="3" grpId="0" animBg="1"/>
      <p:bldP spid="45" grpId="0" animBg="1"/>
      <p:bldP spid="46" grpId="0" animBg="1"/>
      <p:bldP spid="47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43" grpId="0" animBg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正方形/長方形 48"/>
          <p:cNvSpPr>
            <a:spLocks noChangeArrowheads="1"/>
          </p:cNvSpPr>
          <p:nvPr/>
        </p:nvSpPr>
        <p:spPr bwMode="auto">
          <a:xfrm>
            <a:off x="0" y="6694869"/>
            <a:ext cx="10693400" cy="866394"/>
          </a:xfrm>
          <a:prstGeom prst="rect">
            <a:avLst/>
          </a:prstGeom>
          <a:solidFill>
            <a:schemeClr val="bg1"/>
          </a:solidFill>
          <a:ln w="25400" algn="ctr">
            <a:noFill/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dirty="0" smtClean="0"/>
              <a:t>提案手法のアプローチ２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輪郭版</a:t>
            </a:r>
            <a:r>
              <a:rPr lang="en-US" altLang="ja-JP" sz="3600" dirty="0" smtClean="0"/>
              <a:t>GH</a:t>
            </a:r>
            <a:r>
              <a:rPr lang="ja-JP" altLang="en-US" sz="3600" dirty="0" smtClean="0"/>
              <a:t>のアイディア</a:t>
            </a:r>
            <a:endParaRPr lang="en-US" altLang="ja-JP" sz="3600" dirty="0" smtClean="0"/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6989262" y="2576210"/>
            <a:ext cx="3025522" cy="51682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900" dirty="0">
                <a:latin typeface="Arial" charset="0"/>
              </a:rPr>
              <a:t>A</a:t>
            </a:r>
          </a:p>
        </p:txBody>
      </p:sp>
      <p:sp>
        <p:nvSpPr>
          <p:cNvPr id="17413" name="Oval 13"/>
          <p:cNvSpPr>
            <a:spLocks noChangeAspect="1" noChangeArrowheads="1"/>
          </p:cNvSpPr>
          <p:nvPr/>
        </p:nvSpPr>
        <p:spPr bwMode="auto">
          <a:xfrm>
            <a:off x="8086699" y="3664003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14" name="Oval 21"/>
          <p:cNvSpPr>
            <a:spLocks noChangeAspect="1" noChangeArrowheads="1"/>
          </p:cNvSpPr>
          <p:nvPr/>
        </p:nvSpPr>
        <p:spPr bwMode="auto">
          <a:xfrm>
            <a:off x="8339182" y="3664003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15" name="Oval 22"/>
          <p:cNvSpPr>
            <a:spLocks noChangeAspect="1" noChangeArrowheads="1"/>
          </p:cNvSpPr>
          <p:nvPr/>
        </p:nvSpPr>
        <p:spPr bwMode="auto">
          <a:xfrm>
            <a:off x="8593522" y="3664003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16" name="Oval 23"/>
          <p:cNvSpPr>
            <a:spLocks noChangeAspect="1" noChangeArrowheads="1"/>
          </p:cNvSpPr>
          <p:nvPr/>
        </p:nvSpPr>
        <p:spPr bwMode="auto">
          <a:xfrm>
            <a:off x="8003157" y="3902043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17" name="Oval 24"/>
          <p:cNvSpPr>
            <a:spLocks noChangeAspect="1" noChangeArrowheads="1"/>
          </p:cNvSpPr>
          <p:nvPr/>
        </p:nvSpPr>
        <p:spPr bwMode="auto">
          <a:xfrm>
            <a:off x="7919615" y="4140083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18" name="Oval 25"/>
          <p:cNvSpPr>
            <a:spLocks noChangeAspect="1" noChangeArrowheads="1"/>
          </p:cNvSpPr>
          <p:nvPr/>
        </p:nvSpPr>
        <p:spPr bwMode="auto">
          <a:xfrm>
            <a:off x="7815651" y="4378122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19" name="Oval 26"/>
          <p:cNvSpPr>
            <a:spLocks noChangeAspect="1" noChangeArrowheads="1"/>
          </p:cNvSpPr>
          <p:nvPr/>
        </p:nvSpPr>
        <p:spPr bwMode="auto">
          <a:xfrm>
            <a:off x="7733965" y="4616162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20" name="Oval 27"/>
          <p:cNvSpPr>
            <a:spLocks noChangeAspect="1" noChangeArrowheads="1"/>
          </p:cNvSpPr>
          <p:nvPr/>
        </p:nvSpPr>
        <p:spPr bwMode="auto">
          <a:xfrm>
            <a:off x="7622576" y="4854202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21" name="Oval 28"/>
          <p:cNvSpPr>
            <a:spLocks noChangeAspect="1" noChangeArrowheads="1"/>
          </p:cNvSpPr>
          <p:nvPr/>
        </p:nvSpPr>
        <p:spPr bwMode="auto">
          <a:xfrm>
            <a:off x="7527895" y="5092242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22" name="Oval 29"/>
          <p:cNvSpPr>
            <a:spLocks noChangeAspect="1" noChangeArrowheads="1"/>
          </p:cNvSpPr>
          <p:nvPr/>
        </p:nvSpPr>
        <p:spPr bwMode="auto">
          <a:xfrm>
            <a:off x="7414649" y="5332032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23" name="Oval 30"/>
          <p:cNvSpPr>
            <a:spLocks noChangeAspect="1" noChangeArrowheads="1"/>
          </p:cNvSpPr>
          <p:nvPr/>
        </p:nvSpPr>
        <p:spPr bwMode="auto">
          <a:xfrm>
            <a:off x="7331107" y="5570072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24" name="Oval 31"/>
          <p:cNvSpPr>
            <a:spLocks noChangeAspect="1" noChangeArrowheads="1"/>
          </p:cNvSpPr>
          <p:nvPr/>
        </p:nvSpPr>
        <p:spPr bwMode="auto">
          <a:xfrm>
            <a:off x="7227143" y="5808111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25" name="Oval 32"/>
          <p:cNvSpPr>
            <a:spLocks noChangeAspect="1" noChangeArrowheads="1"/>
          </p:cNvSpPr>
          <p:nvPr/>
        </p:nvSpPr>
        <p:spPr bwMode="auto">
          <a:xfrm>
            <a:off x="7145457" y="6046151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26" name="Oval 33"/>
          <p:cNvSpPr>
            <a:spLocks noChangeAspect="1" noChangeArrowheads="1"/>
          </p:cNvSpPr>
          <p:nvPr/>
        </p:nvSpPr>
        <p:spPr bwMode="auto">
          <a:xfrm>
            <a:off x="7034068" y="6284191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27" name="Oval 34"/>
          <p:cNvSpPr>
            <a:spLocks noChangeAspect="1" noChangeArrowheads="1"/>
          </p:cNvSpPr>
          <p:nvPr/>
        </p:nvSpPr>
        <p:spPr bwMode="auto">
          <a:xfrm>
            <a:off x="6939386" y="6522231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28" name="Oval 35"/>
          <p:cNvSpPr>
            <a:spLocks noChangeAspect="1" noChangeArrowheads="1"/>
          </p:cNvSpPr>
          <p:nvPr/>
        </p:nvSpPr>
        <p:spPr bwMode="auto">
          <a:xfrm>
            <a:off x="7191869" y="6550235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29" name="Oval 36"/>
          <p:cNvSpPr>
            <a:spLocks noChangeAspect="1" noChangeArrowheads="1"/>
          </p:cNvSpPr>
          <p:nvPr/>
        </p:nvSpPr>
        <p:spPr bwMode="auto">
          <a:xfrm>
            <a:off x="7416505" y="6550235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30" name="Oval 37"/>
          <p:cNvSpPr>
            <a:spLocks noChangeAspect="1" noChangeArrowheads="1"/>
          </p:cNvSpPr>
          <p:nvPr/>
        </p:nvSpPr>
        <p:spPr bwMode="auto">
          <a:xfrm>
            <a:off x="7498191" y="6312196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31" name="Oval 39"/>
          <p:cNvSpPr>
            <a:spLocks noChangeAspect="1" noChangeArrowheads="1"/>
          </p:cNvSpPr>
          <p:nvPr/>
        </p:nvSpPr>
        <p:spPr bwMode="auto">
          <a:xfrm>
            <a:off x="7819364" y="5676839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32" name="Oval 40"/>
          <p:cNvSpPr>
            <a:spLocks noChangeAspect="1" noChangeArrowheads="1"/>
          </p:cNvSpPr>
          <p:nvPr/>
        </p:nvSpPr>
        <p:spPr bwMode="auto">
          <a:xfrm>
            <a:off x="8073704" y="5676839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33" name="Oval 41"/>
          <p:cNvSpPr>
            <a:spLocks noChangeAspect="1" noChangeArrowheads="1"/>
          </p:cNvSpPr>
          <p:nvPr/>
        </p:nvSpPr>
        <p:spPr bwMode="auto">
          <a:xfrm>
            <a:off x="8326187" y="5676839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34" name="Oval 42"/>
          <p:cNvSpPr>
            <a:spLocks noChangeAspect="1" noChangeArrowheads="1"/>
          </p:cNvSpPr>
          <p:nvPr/>
        </p:nvSpPr>
        <p:spPr bwMode="auto">
          <a:xfrm>
            <a:off x="8578670" y="5676839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35" name="Oval 43"/>
          <p:cNvSpPr>
            <a:spLocks noChangeAspect="1" noChangeArrowheads="1"/>
          </p:cNvSpPr>
          <p:nvPr/>
        </p:nvSpPr>
        <p:spPr bwMode="auto">
          <a:xfrm>
            <a:off x="8833009" y="5676839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36" name="Oval 44"/>
          <p:cNvSpPr>
            <a:spLocks noChangeAspect="1" noChangeArrowheads="1"/>
          </p:cNvSpPr>
          <p:nvPr/>
        </p:nvSpPr>
        <p:spPr bwMode="auto">
          <a:xfrm>
            <a:off x="7581733" y="6074156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37" name="Oval 45"/>
          <p:cNvSpPr>
            <a:spLocks noChangeAspect="1" noChangeArrowheads="1"/>
          </p:cNvSpPr>
          <p:nvPr/>
        </p:nvSpPr>
        <p:spPr bwMode="auto">
          <a:xfrm>
            <a:off x="7667132" y="5836116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38" name="Oval 46"/>
          <p:cNvSpPr>
            <a:spLocks noChangeAspect="1" noChangeArrowheads="1"/>
          </p:cNvSpPr>
          <p:nvPr/>
        </p:nvSpPr>
        <p:spPr bwMode="auto">
          <a:xfrm>
            <a:off x="8677064" y="3902043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39" name="Oval 47"/>
          <p:cNvSpPr>
            <a:spLocks noChangeAspect="1" noChangeArrowheads="1"/>
          </p:cNvSpPr>
          <p:nvPr/>
        </p:nvSpPr>
        <p:spPr bwMode="auto">
          <a:xfrm>
            <a:off x="8792166" y="4140083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40" name="Oval 48"/>
          <p:cNvSpPr>
            <a:spLocks noChangeAspect="1" noChangeArrowheads="1"/>
          </p:cNvSpPr>
          <p:nvPr/>
        </p:nvSpPr>
        <p:spPr bwMode="auto">
          <a:xfrm>
            <a:off x="8899843" y="4378122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41" name="Oval 49"/>
          <p:cNvSpPr>
            <a:spLocks noChangeAspect="1" noChangeArrowheads="1"/>
          </p:cNvSpPr>
          <p:nvPr/>
        </p:nvSpPr>
        <p:spPr bwMode="auto">
          <a:xfrm>
            <a:off x="8983385" y="4616162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42" name="Oval 50"/>
          <p:cNvSpPr>
            <a:spLocks noChangeAspect="1" noChangeArrowheads="1"/>
          </p:cNvSpPr>
          <p:nvPr/>
        </p:nvSpPr>
        <p:spPr bwMode="auto">
          <a:xfrm>
            <a:off x="9098488" y="4854202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43" name="Oval 51"/>
          <p:cNvSpPr>
            <a:spLocks noChangeAspect="1" noChangeArrowheads="1"/>
          </p:cNvSpPr>
          <p:nvPr/>
        </p:nvSpPr>
        <p:spPr bwMode="auto">
          <a:xfrm>
            <a:off x="9193169" y="5092242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44" name="Oval 52"/>
          <p:cNvSpPr>
            <a:spLocks noChangeAspect="1" noChangeArrowheads="1"/>
          </p:cNvSpPr>
          <p:nvPr/>
        </p:nvSpPr>
        <p:spPr bwMode="auto">
          <a:xfrm>
            <a:off x="9295276" y="5330281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45" name="Oval 53"/>
          <p:cNvSpPr>
            <a:spLocks noChangeAspect="1" noChangeArrowheads="1"/>
          </p:cNvSpPr>
          <p:nvPr/>
        </p:nvSpPr>
        <p:spPr bwMode="auto">
          <a:xfrm>
            <a:off x="9391814" y="5568321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46" name="Oval 54"/>
          <p:cNvSpPr>
            <a:spLocks noChangeAspect="1" noChangeArrowheads="1"/>
          </p:cNvSpPr>
          <p:nvPr/>
        </p:nvSpPr>
        <p:spPr bwMode="auto">
          <a:xfrm>
            <a:off x="9488351" y="5808111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47" name="Oval 55"/>
          <p:cNvSpPr>
            <a:spLocks noChangeAspect="1" noChangeArrowheads="1"/>
          </p:cNvSpPr>
          <p:nvPr/>
        </p:nvSpPr>
        <p:spPr bwMode="auto">
          <a:xfrm>
            <a:off x="9571894" y="6046151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48" name="Oval 56"/>
          <p:cNvSpPr>
            <a:spLocks noChangeAspect="1" noChangeArrowheads="1"/>
          </p:cNvSpPr>
          <p:nvPr/>
        </p:nvSpPr>
        <p:spPr bwMode="auto">
          <a:xfrm>
            <a:off x="9686996" y="6284191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49" name="Oval 57"/>
          <p:cNvSpPr>
            <a:spLocks noChangeAspect="1" noChangeArrowheads="1"/>
          </p:cNvSpPr>
          <p:nvPr/>
        </p:nvSpPr>
        <p:spPr bwMode="auto">
          <a:xfrm>
            <a:off x="9297133" y="6520480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50" name="Oval 58"/>
          <p:cNvSpPr>
            <a:spLocks noChangeAspect="1" noChangeArrowheads="1"/>
          </p:cNvSpPr>
          <p:nvPr/>
        </p:nvSpPr>
        <p:spPr bwMode="auto">
          <a:xfrm>
            <a:off x="9549616" y="6522231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51" name="Oval 59"/>
          <p:cNvSpPr>
            <a:spLocks noChangeAspect="1" noChangeArrowheads="1"/>
          </p:cNvSpPr>
          <p:nvPr/>
        </p:nvSpPr>
        <p:spPr bwMode="auto">
          <a:xfrm>
            <a:off x="9774251" y="6522231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52" name="Oval 60"/>
          <p:cNvSpPr>
            <a:spLocks noChangeAspect="1" noChangeArrowheads="1"/>
          </p:cNvSpPr>
          <p:nvPr/>
        </p:nvSpPr>
        <p:spPr bwMode="auto">
          <a:xfrm>
            <a:off x="8996381" y="5808111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53" name="Oval 61"/>
          <p:cNvSpPr>
            <a:spLocks noChangeAspect="1" noChangeArrowheads="1"/>
          </p:cNvSpPr>
          <p:nvPr/>
        </p:nvSpPr>
        <p:spPr bwMode="auto">
          <a:xfrm>
            <a:off x="9079923" y="6046151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54" name="Oval 62"/>
          <p:cNvSpPr>
            <a:spLocks noChangeAspect="1" noChangeArrowheads="1"/>
          </p:cNvSpPr>
          <p:nvPr/>
        </p:nvSpPr>
        <p:spPr bwMode="auto">
          <a:xfrm>
            <a:off x="9195026" y="6284191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24991" name="AutoShape 63"/>
          <p:cNvSpPr>
            <a:spLocks noChangeAspect="1" noChangeArrowheads="1"/>
          </p:cNvSpPr>
          <p:nvPr/>
        </p:nvSpPr>
        <p:spPr bwMode="auto">
          <a:xfrm>
            <a:off x="7798943" y="4344867"/>
            <a:ext cx="226492" cy="213536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63500">
            <a:solidFill>
              <a:srgbClr val="3366FF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24992" name="AutoShape 64"/>
          <p:cNvSpPr>
            <a:spLocks noChangeAspect="1" noChangeArrowheads="1"/>
          </p:cNvSpPr>
          <p:nvPr/>
        </p:nvSpPr>
        <p:spPr bwMode="auto">
          <a:xfrm>
            <a:off x="9091062" y="4848951"/>
            <a:ext cx="211640" cy="199533"/>
          </a:xfrm>
          <a:prstGeom prst="diamond">
            <a:avLst/>
          </a:prstGeom>
          <a:solidFill>
            <a:schemeClr val="bg1"/>
          </a:solidFill>
          <a:ln w="63500">
            <a:solidFill>
              <a:srgbClr val="339966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24993" name="Oval 65"/>
          <p:cNvSpPr>
            <a:spLocks noChangeAspect="1" noChangeArrowheads="1"/>
          </p:cNvSpPr>
          <p:nvPr/>
        </p:nvSpPr>
        <p:spPr bwMode="auto">
          <a:xfrm>
            <a:off x="8339182" y="5676839"/>
            <a:ext cx="191218" cy="180280"/>
          </a:xfrm>
          <a:prstGeom prst="ellipse">
            <a:avLst/>
          </a:prstGeom>
          <a:solidFill>
            <a:schemeClr val="bg1"/>
          </a:solidFill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58" name="AutoShape 148"/>
          <p:cNvSpPr>
            <a:spLocks noChangeArrowheads="1"/>
          </p:cNvSpPr>
          <p:nvPr/>
        </p:nvSpPr>
        <p:spPr bwMode="auto">
          <a:xfrm>
            <a:off x="3089186" y="5898415"/>
            <a:ext cx="3673564" cy="1102684"/>
          </a:xfrm>
          <a:prstGeom prst="wedgeRoundRectCallout">
            <a:avLst>
              <a:gd name="adj1" fmla="val 37470"/>
              <a:gd name="adj2" fmla="val -21639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</a:rPr>
              <a:t>特徴点数：</a:t>
            </a:r>
            <a:r>
              <a:rPr lang="en-US" altLang="ja-JP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altLang="ja-JP" sz="3200" dirty="0">
              <a:solidFill>
                <a:schemeClr val="bg1"/>
              </a:solidFill>
            </a:endParaRPr>
          </a:p>
        </p:txBody>
      </p:sp>
      <p:sp>
        <p:nvSpPr>
          <p:cNvPr id="52" name="Oval 44"/>
          <p:cNvSpPr>
            <a:spLocks noChangeAspect="1" noChangeArrowheads="1"/>
          </p:cNvSpPr>
          <p:nvPr/>
        </p:nvSpPr>
        <p:spPr bwMode="auto">
          <a:xfrm>
            <a:off x="2762083" y="3616706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53" name="Oval 44"/>
          <p:cNvSpPr>
            <a:spLocks noChangeAspect="1" noChangeArrowheads="1"/>
          </p:cNvSpPr>
          <p:nvPr/>
        </p:nvSpPr>
        <p:spPr bwMode="auto">
          <a:xfrm>
            <a:off x="2362033" y="5940806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54" name="Oval 44"/>
          <p:cNvSpPr>
            <a:spLocks noChangeAspect="1" noChangeArrowheads="1"/>
          </p:cNvSpPr>
          <p:nvPr/>
        </p:nvSpPr>
        <p:spPr bwMode="auto">
          <a:xfrm>
            <a:off x="533233" y="4283456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55" name="Oval 44"/>
          <p:cNvSpPr>
            <a:spLocks noChangeAspect="1" noChangeArrowheads="1"/>
          </p:cNvSpPr>
          <p:nvPr/>
        </p:nvSpPr>
        <p:spPr bwMode="auto">
          <a:xfrm>
            <a:off x="1485733" y="3692906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56" name="Oval 44"/>
          <p:cNvSpPr>
            <a:spLocks noChangeAspect="1" noChangeArrowheads="1"/>
          </p:cNvSpPr>
          <p:nvPr/>
        </p:nvSpPr>
        <p:spPr bwMode="auto">
          <a:xfrm>
            <a:off x="647533" y="3350006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57" name="Oval 44"/>
          <p:cNvSpPr>
            <a:spLocks noChangeAspect="1" noChangeArrowheads="1"/>
          </p:cNvSpPr>
          <p:nvPr/>
        </p:nvSpPr>
        <p:spPr bwMode="auto">
          <a:xfrm>
            <a:off x="2971633" y="5026406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58" name="Oval 44"/>
          <p:cNvSpPr>
            <a:spLocks noChangeAspect="1" noChangeArrowheads="1"/>
          </p:cNvSpPr>
          <p:nvPr/>
        </p:nvSpPr>
        <p:spPr bwMode="auto">
          <a:xfrm>
            <a:off x="1238083" y="5731256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59" name="Oval 44"/>
          <p:cNvSpPr>
            <a:spLocks noChangeAspect="1" noChangeArrowheads="1"/>
          </p:cNvSpPr>
          <p:nvPr/>
        </p:nvSpPr>
        <p:spPr bwMode="auto">
          <a:xfrm>
            <a:off x="1104733" y="4969256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60" name="Oval 44"/>
          <p:cNvSpPr>
            <a:spLocks noChangeAspect="1" noChangeArrowheads="1"/>
          </p:cNvSpPr>
          <p:nvPr/>
        </p:nvSpPr>
        <p:spPr bwMode="auto">
          <a:xfrm>
            <a:off x="2838283" y="5407406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61" name="Oval 44"/>
          <p:cNvSpPr>
            <a:spLocks noChangeAspect="1" noChangeArrowheads="1"/>
          </p:cNvSpPr>
          <p:nvPr/>
        </p:nvSpPr>
        <p:spPr bwMode="auto">
          <a:xfrm>
            <a:off x="3447883" y="4493006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62" name="Oval 44"/>
          <p:cNvSpPr>
            <a:spLocks noChangeAspect="1" noChangeArrowheads="1"/>
          </p:cNvSpPr>
          <p:nvPr/>
        </p:nvSpPr>
        <p:spPr bwMode="auto">
          <a:xfrm>
            <a:off x="1714333" y="5197856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63" name="Oval 44"/>
          <p:cNvSpPr>
            <a:spLocks noChangeAspect="1" noChangeArrowheads="1"/>
          </p:cNvSpPr>
          <p:nvPr/>
        </p:nvSpPr>
        <p:spPr bwMode="auto">
          <a:xfrm>
            <a:off x="1580983" y="4435856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94468" y="7038043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Tahoma" pitchFamily="34" charset="0"/>
                <a:cs typeface="Tahoma" pitchFamily="34" charset="0"/>
              </a:rPr>
              <a:t>特徴点の配置の照合</a:t>
            </a:r>
            <a:endParaRPr kumimoji="1" lang="ja-JP" altLang="en-US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7489099" y="7038043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Tahoma" pitchFamily="34" charset="0"/>
                <a:cs typeface="Tahoma" pitchFamily="34" charset="0"/>
              </a:rPr>
              <a:t>図形の照合</a:t>
            </a:r>
            <a:endParaRPr kumimoji="1" lang="ja-JP" altLang="en-US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7" name="AutoShape 32"/>
          <p:cNvSpPr>
            <a:spLocks noChangeArrowheads="1"/>
          </p:cNvSpPr>
          <p:nvPr/>
        </p:nvSpPr>
        <p:spPr bwMode="auto">
          <a:xfrm rot="5400000">
            <a:off x="4652140" y="4674247"/>
            <a:ext cx="1013645" cy="1119677"/>
          </a:xfrm>
          <a:prstGeom prst="upArrow">
            <a:avLst>
              <a:gd name="adj1" fmla="val 47769"/>
              <a:gd name="adj2" fmla="val 3457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68" name="正方形/長方形 67"/>
          <p:cNvSpPr/>
          <p:nvPr/>
        </p:nvSpPr>
        <p:spPr bwMode="auto">
          <a:xfrm>
            <a:off x="5932602" y="1279480"/>
            <a:ext cx="4466761" cy="15722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9" name="AutoShape 51"/>
          <p:cNvSpPr>
            <a:spLocks noChangeArrowheads="1"/>
          </p:cNvSpPr>
          <p:nvPr/>
        </p:nvSpPr>
        <p:spPr bwMode="auto">
          <a:xfrm>
            <a:off x="76200" y="1320712"/>
            <a:ext cx="4857036" cy="1041923"/>
          </a:xfrm>
          <a:prstGeom prst="roundRect">
            <a:avLst>
              <a:gd name="adj" fmla="val 1308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4306" tIns="52153" rIns="104306" bIns="52153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</a:rPr>
              <a:t>従来手法：</a:t>
            </a:r>
            <a:endParaRPr lang="en-US" altLang="ja-JP" sz="2800" dirty="0" smtClean="0">
              <a:solidFill>
                <a:schemeClr val="bg1"/>
              </a:solidFill>
            </a:endParaRPr>
          </a:p>
          <a:p>
            <a:r>
              <a:rPr lang="en-US" altLang="ja-JP" sz="2800" dirty="0" smtClean="0">
                <a:solidFill>
                  <a:schemeClr val="bg1"/>
                </a:solidFill>
              </a:rPr>
              <a:t>	Geometric Hashing (GH)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70" name="AutoShape 51"/>
          <p:cNvSpPr>
            <a:spLocks noChangeArrowheads="1"/>
          </p:cNvSpPr>
          <p:nvPr/>
        </p:nvSpPr>
        <p:spPr bwMode="auto">
          <a:xfrm>
            <a:off x="6103620" y="1398500"/>
            <a:ext cx="2575432" cy="582884"/>
          </a:xfrm>
          <a:prstGeom prst="roundRect">
            <a:avLst>
              <a:gd name="adj" fmla="val 14366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04306" tIns="52153" rIns="104306" bIns="52153">
            <a:spAutoFit/>
          </a:bodyPr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</a:rPr>
              <a:t>輪郭版</a:t>
            </a:r>
            <a:r>
              <a:rPr lang="en-US" altLang="ja-JP" sz="2800" dirty="0" smtClean="0">
                <a:solidFill>
                  <a:schemeClr val="bg1"/>
                </a:solidFill>
              </a:rPr>
              <a:t>GH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71" name="テキスト ボックス 70"/>
          <p:cNvSpPr txBox="1">
            <a:spLocks noChangeArrowheads="1"/>
          </p:cNvSpPr>
          <p:nvPr/>
        </p:nvSpPr>
        <p:spPr bwMode="auto">
          <a:xfrm>
            <a:off x="6366523" y="2105123"/>
            <a:ext cx="4026734" cy="59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r>
              <a:rPr lang="ja-JP" altLang="en-US" sz="3200" dirty="0" smtClean="0">
                <a:solidFill>
                  <a:srgbClr val="0000A0"/>
                </a:solidFill>
              </a:rPr>
              <a:t>提案手法の出発点</a:t>
            </a:r>
            <a:endParaRPr lang="ja-JP" altLang="en-US" sz="3200" dirty="0">
              <a:solidFill>
                <a:srgbClr val="0000A0"/>
              </a:solidFill>
            </a:endParaRPr>
          </a:p>
        </p:txBody>
      </p:sp>
      <p:sp>
        <p:nvSpPr>
          <p:cNvPr id="73" name="テキスト ボックス 53"/>
          <p:cNvSpPr txBox="1">
            <a:spLocks noChangeArrowheads="1"/>
          </p:cNvSpPr>
          <p:nvPr/>
        </p:nvSpPr>
        <p:spPr bwMode="auto">
          <a:xfrm>
            <a:off x="4134101" y="3770800"/>
            <a:ext cx="2049722" cy="96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 algn="ctr">
              <a:defRPr/>
            </a:pPr>
            <a:r>
              <a:rPr lang="ja-JP" altLang="en-US" sz="28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連結成分に</a:t>
            </a:r>
            <a:endParaRPr lang="en-US" altLang="ja-JP" sz="2800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ja-JP" altLang="en-US" sz="28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ＧＨを適用</a:t>
            </a:r>
            <a:endParaRPr lang="ja-JP" altLang="en-US" sz="2800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24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24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24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4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4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24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24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24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24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4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4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4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4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2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 animBg="1"/>
      <p:bldP spid="17414" grpId="0" animBg="1"/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5" grpId="0" animBg="1"/>
      <p:bldP spid="17426" grpId="0" animBg="1"/>
      <p:bldP spid="17427" grpId="0" animBg="1"/>
      <p:bldP spid="17428" grpId="0" animBg="1"/>
      <p:bldP spid="17429" grpId="0" animBg="1"/>
      <p:bldP spid="17430" grpId="0" animBg="1"/>
      <p:bldP spid="17431" grpId="0" animBg="1"/>
      <p:bldP spid="17432" grpId="0" animBg="1"/>
      <p:bldP spid="17433" grpId="0" animBg="1"/>
      <p:bldP spid="17434" grpId="0" animBg="1"/>
      <p:bldP spid="17435" grpId="0" animBg="1"/>
      <p:bldP spid="17436" grpId="0" animBg="1"/>
      <p:bldP spid="17437" grpId="0" animBg="1"/>
      <p:bldP spid="17438" grpId="0" animBg="1"/>
      <p:bldP spid="17439" grpId="0" animBg="1"/>
      <p:bldP spid="17440" grpId="0" animBg="1"/>
      <p:bldP spid="17441" grpId="0" animBg="1"/>
      <p:bldP spid="17442" grpId="0" animBg="1"/>
      <p:bldP spid="17443" grpId="0" animBg="1"/>
      <p:bldP spid="17444" grpId="0" animBg="1"/>
      <p:bldP spid="17445" grpId="0" animBg="1"/>
      <p:bldP spid="17446" grpId="0" animBg="1"/>
      <p:bldP spid="17447" grpId="0" animBg="1"/>
      <p:bldP spid="17448" grpId="0" animBg="1"/>
      <p:bldP spid="17449" grpId="0" animBg="1"/>
      <p:bldP spid="17450" grpId="0" animBg="1"/>
      <p:bldP spid="17451" grpId="0" animBg="1"/>
      <p:bldP spid="17452" grpId="0" animBg="1"/>
      <p:bldP spid="17453" grpId="0" animBg="1"/>
      <p:bldP spid="17454" grpId="0" animBg="1"/>
      <p:bldP spid="124991" grpId="0" animBg="1"/>
      <p:bldP spid="124992" grpId="0" animBg="1"/>
      <p:bldP spid="124993" grpId="0" animBg="1"/>
      <p:bldP spid="17458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/>
      <p:bldP spid="66" grpId="0"/>
      <p:bldP spid="67" grpId="0" animBg="1"/>
      <p:bldP spid="68" grpId="0" animBg="1"/>
      <p:bldP spid="69" grpId="0" animBg="1"/>
      <p:bldP spid="70" grpId="0" animBg="1"/>
      <p:bldP spid="71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正方形/長方形 48"/>
          <p:cNvSpPr>
            <a:spLocks noChangeArrowheads="1"/>
          </p:cNvSpPr>
          <p:nvPr/>
        </p:nvSpPr>
        <p:spPr bwMode="auto">
          <a:xfrm>
            <a:off x="0" y="6694869"/>
            <a:ext cx="10693400" cy="866394"/>
          </a:xfrm>
          <a:prstGeom prst="rect">
            <a:avLst/>
          </a:prstGeom>
          <a:solidFill>
            <a:schemeClr val="bg1"/>
          </a:solidFill>
          <a:ln w="25400" algn="ctr">
            <a:noFill/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dirty="0" smtClean="0"/>
              <a:t>提案手法のアプローチ３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輪郭版</a:t>
            </a:r>
            <a:r>
              <a:rPr lang="en-US" altLang="ja-JP" sz="3600" dirty="0" smtClean="0"/>
              <a:t>GH</a:t>
            </a:r>
            <a:r>
              <a:rPr lang="ja-JP" altLang="en-US" sz="3600" dirty="0" smtClean="0"/>
              <a:t>が作る３点の配置</a:t>
            </a:r>
            <a:endParaRPr lang="en-US" altLang="ja-JP" sz="3600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ja-JP" altLang="en-US" dirty="0" smtClean="0">
                <a:latin typeface="Tahoma" pitchFamily="34" charset="0"/>
              </a:rPr>
              <a:t>点から３点を選択する全ての組み合わせを試す</a:t>
            </a:r>
            <a:endParaRPr lang="en-US" altLang="ja-JP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ja-JP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042" name="AutoShape 66"/>
          <p:cNvSpPr>
            <a:spLocks noChangeArrowheads="1"/>
          </p:cNvSpPr>
          <p:nvPr/>
        </p:nvSpPr>
        <p:spPr bwMode="auto">
          <a:xfrm>
            <a:off x="1550173" y="6696619"/>
            <a:ext cx="554069" cy="7269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700" i="1" dirty="0">
                <a:latin typeface="Times New Roman" pitchFamily="18" charset="0"/>
              </a:rPr>
              <a:t>P</a:t>
            </a:r>
            <a:endParaRPr lang="ja-JP" altLang="en-US" dirty="0"/>
          </a:p>
        </p:txBody>
      </p:sp>
      <p:sp>
        <p:nvSpPr>
          <p:cNvPr id="23558" name="Text Box 67"/>
          <p:cNvSpPr txBox="1">
            <a:spLocks noChangeArrowheads="1"/>
          </p:cNvSpPr>
          <p:nvPr/>
        </p:nvSpPr>
        <p:spPr bwMode="auto">
          <a:xfrm>
            <a:off x="1394227" y="2599185"/>
            <a:ext cx="689948" cy="597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solidFill>
                  <a:schemeClr val="accent1"/>
                </a:solidFill>
              </a:rPr>
              <a:t>1st</a:t>
            </a:r>
          </a:p>
        </p:txBody>
      </p:sp>
      <p:sp>
        <p:nvSpPr>
          <p:cNvPr id="23559" name="Text Box 68"/>
          <p:cNvSpPr txBox="1">
            <a:spLocks noChangeArrowheads="1"/>
          </p:cNvSpPr>
          <p:nvPr/>
        </p:nvSpPr>
        <p:spPr bwMode="auto">
          <a:xfrm>
            <a:off x="3438226" y="2614937"/>
            <a:ext cx="826202" cy="597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solidFill>
                  <a:schemeClr val="accent2"/>
                </a:solidFill>
              </a:rPr>
              <a:t>2nd</a:t>
            </a:r>
          </a:p>
        </p:txBody>
      </p:sp>
      <p:sp>
        <p:nvSpPr>
          <p:cNvPr id="23560" name="Text Box 69"/>
          <p:cNvSpPr txBox="1">
            <a:spLocks noChangeArrowheads="1"/>
          </p:cNvSpPr>
          <p:nvPr/>
        </p:nvSpPr>
        <p:spPr bwMode="auto">
          <a:xfrm>
            <a:off x="5714286" y="2614937"/>
            <a:ext cx="757274" cy="597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solidFill>
                  <a:schemeClr val="tx2"/>
                </a:solidFill>
              </a:rPr>
              <a:t>3rd</a:t>
            </a:r>
          </a:p>
        </p:txBody>
      </p:sp>
      <p:sp>
        <p:nvSpPr>
          <p:cNvPr id="127049" name="AutoShape 73"/>
          <p:cNvSpPr>
            <a:spLocks noChangeArrowheads="1"/>
          </p:cNvSpPr>
          <p:nvPr/>
        </p:nvSpPr>
        <p:spPr bwMode="auto">
          <a:xfrm>
            <a:off x="5547201" y="6696619"/>
            <a:ext cx="1284581" cy="74648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700" dirty="0">
                <a:latin typeface="Times New Roman" pitchFamily="18" charset="0"/>
              </a:rPr>
              <a:t>(</a:t>
            </a:r>
            <a:r>
              <a:rPr lang="en-US" altLang="ja-JP" sz="3700" i="1" dirty="0">
                <a:latin typeface="Times New Roman" pitchFamily="18" charset="0"/>
              </a:rPr>
              <a:t>P</a:t>
            </a:r>
            <a:r>
              <a:rPr lang="en-US" altLang="ja-JP" sz="3700" dirty="0">
                <a:latin typeface="Times New Roman" pitchFamily="18" charset="0"/>
              </a:rPr>
              <a:t>-2)</a:t>
            </a:r>
            <a:endParaRPr lang="ja-JP" altLang="en-US" dirty="0"/>
          </a:p>
        </p:txBody>
      </p:sp>
      <p:sp>
        <p:nvSpPr>
          <p:cNvPr id="127050" name="AutoShape 74"/>
          <p:cNvSpPr>
            <a:spLocks noChangeArrowheads="1"/>
          </p:cNvSpPr>
          <p:nvPr/>
        </p:nvSpPr>
        <p:spPr bwMode="auto">
          <a:xfrm>
            <a:off x="3272998" y="6696619"/>
            <a:ext cx="1284581" cy="74648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700" dirty="0">
                <a:latin typeface="Times New Roman" pitchFamily="18" charset="0"/>
              </a:rPr>
              <a:t>(</a:t>
            </a:r>
            <a:r>
              <a:rPr lang="en-US" altLang="ja-JP" sz="3700" i="1" dirty="0">
                <a:latin typeface="Times New Roman" pitchFamily="18" charset="0"/>
              </a:rPr>
              <a:t>P</a:t>
            </a:r>
            <a:r>
              <a:rPr lang="en-US" altLang="ja-JP" sz="3700" dirty="0">
                <a:latin typeface="Times New Roman" pitchFamily="18" charset="0"/>
              </a:rPr>
              <a:t>-1)</a:t>
            </a:r>
            <a:endParaRPr lang="ja-JP" altLang="en-US" dirty="0"/>
          </a:p>
        </p:txBody>
      </p:sp>
      <p:sp>
        <p:nvSpPr>
          <p:cNvPr id="127052" name="Text Box 76"/>
          <p:cNvSpPr txBox="1">
            <a:spLocks noChangeArrowheads="1"/>
          </p:cNvSpPr>
          <p:nvPr/>
        </p:nvSpPr>
        <p:spPr bwMode="auto">
          <a:xfrm>
            <a:off x="2320616" y="6759630"/>
            <a:ext cx="556898" cy="52082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/>
              <a:t>×</a:t>
            </a:r>
          </a:p>
        </p:txBody>
      </p:sp>
      <p:sp>
        <p:nvSpPr>
          <p:cNvPr id="127053" name="Text Box 77"/>
          <p:cNvSpPr txBox="1">
            <a:spLocks noChangeArrowheads="1"/>
          </p:cNvSpPr>
          <p:nvPr/>
        </p:nvSpPr>
        <p:spPr bwMode="auto">
          <a:xfrm>
            <a:off x="4678362" y="6759630"/>
            <a:ext cx="556898" cy="52082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/>
              <a:t>×</a:t>
            </a:r>
          </a:p>
        </p:txBody>
      </p:sp>
      <p:sp>
        <p:nvSpPr>
          <p:cNvPr id="127054" name="Text Box 78"/>
          <p:cNvSpPr txBox="1">
            <a:spLocks noChangeArrowheads="1"/>
          </p:cNvSpPr>
          <p:nvPr/>
        </p:nvSpPr>
        <p:spPr bwMode="auto">
          <a:xfrm>
            <a:off x="6987840" y="6759630"/>
            <a:ext cx="406216" cy="52082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/>
              <a:t>=</a:t>
            </a:r>
          </a:p>
        </p:txBody>
      </p:sp>
      <p:sp>
        <p:nvSpPr>
          <p:cNvPr id="127056" name="AutoShape 80"/>
          <p:cNvSpPr>
            <a:spLocks noChangeArrowheads="1"/>
          </p:cNvSpPr>
          <p:nvPr/>
        </p:nvSpPr>
        <p:spPr bwMode="auto">
          <a:xfrm>
            <a:off x="7613478" y="6680866"/>
            <a:ext cx="1383754" cy="74648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700" b="1" i="1" dirty="0">
                <a:solidFill>
                  <a:schemeClr val="accent1"/>
                </a:solidFill>
                <a:latin typeface="Times New Roman" pitchFamily="18" charset="0"/>
              </a:rPr>
              <a:t>O</a:t>
            </a:r>
            <a:r>
              <a:rPr lang="en-US" altLang="ja-JP" sz="3700" b="1" dirty="0">
                <a:solidFill>
                  <a:schemeClr val="accent1"/>
                </a:solidFill>
                <a:latin typeface="Times New Roman" pitchFamily="18" charset="0"/>
              </a:rPr>
              <a:t>(</a:t>
            </a:r>
            <a:r>
              <a:rPr lang="en-US" altLang="ja-JP" sz="3700" b="1" i="1" dirty="0">
                <a:solidFill>
                  <a:schemeClr val="accent1"/>
                </a:solidFill>
                <a:latin typeface="Times New Roman" pitchFamily="18" charset="0"/>
              </a:rPr>
              <a:t>P</a:t>
            </a:r>
            <a:r>
              <a:rPr lang="en-US" altLang="ja-JP" sz="3700" b="1" baseline="30000" dirty="0">
                <a:solidFill>
                  <a:schemeClr val="accent1"/>
                </a:solidFill>
                <a:latin typeface="Times New Roman" pitchFamily="18" charset="0"/>
              </a:rPr>
              <a:t>3</a:t>
            </a:r>
            <a:r>
              <a:rPr lang="en-US" altLang="ja-JP" sz="3700" b="1" dirty="0">
                <a:solidFill>
                  <a:schemeClr val="accent1"/>
                </a:solidFill>
                <a:latin typeface="Times New Roman" pitchFamily="18" charset="0"/>
              </a:rPr>
              <a:t>)</a:t>
            </a:r>
            <a:endParaRPr lang="ja-JP" altLang="en-US" b="1" dirty="0">
              <a:solidFill>
                <a:schemeClr val="accent1"/>
              </a:solidFill>
            </a:endParaRPr>
          </a:p>
        </p:txBody>
      </p:sp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889261" y="3187284"/>
            <a:ext cx="1767381" cy="3413070"/>
            <a:chOff x="990" y="1407"/>
            <a:chExt cx="952" cy="1950"/>
          </a:xfrm>
        </p:grpSpPr>
        <p:sp>
          <p:nvSpPr>
            <p:cNvPr id="23598" name="Rectangle 70"/>
            <p:cNvSpPr>
              <a:spLocks noChangeArrowheads="1"/>
            </p:cNvSpPr>
            <p:nvPr/>
          </p:nvSpPr>
          <p:spPr bwMode="auto">
            <a:xfrm>
              <a:off x="990" y="1407"/>
              <a:ext cx="952" cy="195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23599" name="Picture 50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2" y="1483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00" name="Picture 51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2" y="2138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01" name="Picture 52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2" y="2773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02" name="Oval 86"/>
            <p:cNvSpPr>
              <a:spLocks noChangeAspect="1" noChangeArrowheads="1"/>
            </p:cNvSpPr>
            <p:nvPr/>
          </p:nvSpPr>
          <p:spPr bwMode="auto">
            <a:xfrm>
              <a:off x="1655" y="2886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603" name="Oval 87"/>
            <p:cNvSpPr>
              <a:spLocks noChangeAspect="1" noChangeArrowheads="1"/>
            </p:cNvSpPr>
            <p:nvPr/>
          </p:nvSpPr>
          <p:spPr bwMode="auto">
            <a:xfrm>
              <a:off x="1292" y="2387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604" name="Oval 88"/>
            <p:cNvSpPr>
              <a:spLocks noChangeAspect="1" noChangeArrowheads="1"/>
            </p:cNvSpPr>
            <p:nvPr/>
          </p:nvSpPr>
          <p:spPr bwMode="auto">
            <a:xfrm>
              <a:off x="1429" y="1752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" name="Group 107"/>
          <p:cNvGrpSpPr>
            <a:grpSpLocks/>
          </p:cNvGrpSpPr>
          <p:nvPr/>
        </p:nvGrpSpPr>
        <p:grpSpPr bwMode="auto">
          <a:xfrm>
            <a:off x="3079923" y="3187284"/>
            <a:ext cx="1767381" cy="3413070"/>
            <a:chOff x="2170" y="1407"/>
            <a:chExt cx="952" cy="1950"/>
          </a:xfrm>
        </p:grpSpPr>
        <p:sp>
          <p:nvSpPr>
            <p:cNvPr id="23588" name="AutoShape 71"/>
            <p:cNvSpPr>
              <a:spLocks noChangeArrowheads="1"/>
            </p:cNvSpPr>
            <p:nvPr/>
          </p:nvSpPr>
          <p:spPr bwMode="auto">
            <a:xfrm>
              <a:off x="2170" y="1407"/>
              <a:ext cx="952" cy="1950"/>
            </a:xfrm>
            <a:prstGeom prst="wedgeRectCallout">
              <a:avLst>
                <a:gd name="adj1" fmla="val -95167"/>
                <a:gd name="adj2" fmla="val -34463"/>
              </a:avLst>
            </a:prstGeom>
            <a:solidFill>
              <a:schemeClr val="bg1"/>
            </a:solidFill>
            <a:ln w="3810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23589" name="Picture 53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6" y="1483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90" name="Picture 54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6" y="2138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91" name="Picture 55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6" y="2773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92" name="AutoShape 83"/>
            <p:cNvSpPr>
              <a:spLocks noChangeAspect="1" noChangeArrowheads="1"/>
            </p:cNvSpPr>
            <p:nvPr/>
          </p:nvSpPr>
          <p:spPr bwMode="auto">
            <a:xfrm>
              <a:off x="2426" y="2341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93" name="Oval 89"/>
            <p:cNvSpPr>
              <a:spLocks noChangeAspect="1" noChangeArrowheads="1"/>
            </p:cNvSpPr>
            <p:nvPr/>
          </p:nvSpPr>
          <p:spPr bwMode="auto">
            <a:xfrm>
              <a:off x="2562" y="3043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94" name="Oval 90"/>
            <p:cNvSpPr>
              <a:spLocks noChangeAspect="1" noChangeArrowheads="1"/>
            </p:cNvSpPr>
            <p:nvPr/>
          </p:nvSpPr>
          <p:spPr bwMode="auto">
            <a:xfrm>
              <a:off x="2570" y="2407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95" name="Oval 91"/>
            <p:cNvSpPr>
              <a:spLocks noChangeAspect="1" noChangeArrowheads="1"/>
            </p:cNvSpPr>
            <p:nvPr/>
          </p:nvSpPr>
          <p:spPr bwMode="auto">
            <a:xfrm>
              <a:off x="2562" y="1752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96" name="AutoShape 96"/>
            <p:cNvSpPr>
              <a:spLocks noChangeAspect="1" noChangeArrowheads="1"/>
            </p:cNvSpPr>
            <p:nvPr/>
          </p:nvSpPr>
          <p:spPr bwMode="auto">
            <a:xfrm>
              <a:off x="2653" y="3158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97" name="AutoShape 97"/>
            <p:cNvSpPr>
              <a:spLocks noChangeAspect="1" noChangeArrowheads="1"/>
            </p:cNvSpPr>
            <p:nvPr/>
          </p:nvSpPr>
          <p:spPr bwMode="auto">
            <a:xfrm>
              <a:off x="2653" y="1525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" name="Group 108"/>
          <p:cNvGrpSpPr>
            <a:grpSpLocks/>
          </p:cNvGrpSpPr>
          <p:nvPr/>
        </p:nvGrpSpPr>
        <p:grpSpPr bwMode="auto">
          <a:xfrm>
            <a:off x="5268727" y="3187284"/>
            <a:ext cx="1767381" cy="3413070"/>
            <a:chOff x="3349" y="1407"/>
            <a:chExt cx="952" cy="1950"/>
          </a:xfrm>
        </p:grpSpPr>
        <p:sp>
          <p:nvSpPr>
            <p:cNvPr id="23575" name="AutoShape 72"/>
            <p:cNvSpPr>
              <a:spLocks noChangeArrowheads="1"/>
            </p:cNvSpPr>
            <p:nvPr/>
          </p:nvSpPr>
          <p:spPr bwMode="auto">
            <a:xfrm>
              <a:off x="3349" y="1407"/>
              <a:ext cx="952" cy="1950"/>
            </a:xfrm>
            <a:prstGeom prst="wedgeRectCallout">
              <a:avLst>
                <a:gd name="adj1" fmla="val -99685"/>
                <a:gd name="adj2" fmla="val -33384"/>
              </a:avLst>
            </a:prstGeom>
            <a:solidFill>
              <a:schemeClr val="bg1"/>
            </a:solidFill>
            <a:ln w="381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23576" name="Picture 56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3" y="1483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7" name="Picture 57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3" y="2138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8" name="Picture 58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3" y="2773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9" name="AutoShape 84"/>
            <p:cNvSpPr>
              <a:spLocks noChangeAspect="1" noChangeArrowheads="1"/>
            </p:cNvSpPr>
            <p:nvPr/>
          </p:nvSpPr>
          <p:spPr bwMode="auto">
            <a:xfrm>
              <a:off x="3969" y="2296"/>
              <a:ext cx="76" cy="76"/>
            </a:xfrm>
            <a:prstGeom prst="diamond">
              <a:avLst/>
            </a:prstGeom>
            <a:solidFill>
              <a:schemeClr val="bg1"/>
            </a:solidFill>
            <a:ln w="3175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80" name="Oval 92"/>
            <p:cNvSpPr>
              <a:spLocks noChangeAspect="1" noChangeArrowheads="1"/>
            </p:cNvSpPr>
            <p:nvPr/>
          </p:nvSpPr>
          <p:spPr bwMode="auto">
            <a:xfrm>
              <a:off x="3801" y="3043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81" name="Oval 93"/>
            <p:cNvSpPr>
              <a:spLocks noChangeAspect="1" noChangeArrowheads="1"/>
            </p:cNvSpPr>
            <p:nvPr/>
          </p:nvSpPr>
          <p:spPr bwMode="auto">
            <a:xfrm>
              <a:off x="3809" y="2407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82" name="Oval 94"/>
            <p:cNvSpPr>
              <a:spLocks noChangeAspect="1" noChangeArrowheads="1"/>
            </p:cNvSpPr>
            <p:nvPr/>
          </p:nvSpPr>
          <p:spPr bwMode="auto">
            <a:xfrm>
              <a:off x="3801" y="1752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83" name="AutoShape 95"/>
            <p:cNvSpPr>
              <a:spLocks noChangeAspect="1" noChangeArrowheads="1"/>
            </p:cNvSpPr>
            <p:nvPr/>
          </p:nvSpPr>
          <p:spPr bwMode="auto">
            <a:xfrm>
              <a:off x="3878" y="1525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84" name="AutoShape 99"/>
            <p:cNvSpPr>
              <a:spLocks noChangeAspect="1" noChangeArrowheads="1"/>
            </p:cNvSpPr>
            <p:nvPr/>
          </p:nvSpPr>
          <p:spPr bwMode="auto">
            <a:xfrm>
              <a:off x="3878" y="2160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85" name="AutoShape 100"/>
            <p:cNvSpPr>
              <a:spLocks noChangeAspect="1" noChangeArrowheads="1"/>
            </p:cNvSpPr>
            <p:nvPr/>
          </p:nvSpPr>
          <p:spPr bwMode="auto">
            <a:xfrm>
              <a:off x="3878" y="2804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86" name="AutoShape 101"/>
            <p:cNvSpPr>
              <a:spLocks noChangeAspect="1" noChangeArrowheads="1"/>
            </p:cNvSpPr>
            <p:nvPr/>
          </p:nvSpPr>
          <p:spPr bwMode="auto">
            <a:xfrm>
              <a:off x="3560" y="1797"/>
              <a:ext cx="76" cy="76"/>
            </a:xfrm>
            <a:prstGeom prst="diamond">
              <a:avLst/>
            </a:prstGeom>
            <a:solidFill>
              <a:schemeClr val="bg1"/>
            </a:solidFill>
            <a:ln w="3175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87" name="AutoShape 102"/>
            <p:cNvSpPr>
              <a:spLocks noChangeAspect="1" noChangeArrowheads="1"/>
            </p:cNvSpPr>
            <p:nvPr/>
          </p:nvSpPr>
          <p:spPr bwMode="auto">
            <a:xfrm>
              <a:off x="3878" y="3158"/>
              <a:ext cx="76" cy="76"/>
            </a:xfrm>
            <a:prstGeom prst="diamond">
              <a:avLst/>
            </a:prstGeom>
            <a:solidFill>
              <a:schemeClr val="bg1"/>
            </a:solidFill>
            <a:ln w="3175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570" name="Text Box 67"/>
          <p:cNvSpPr txBox="1">
            <a:spLocks noChangeArrowheads="1"/>
          </p:cNvSpPr>
          <p:nvPr/>
        </p:nvSpPr>
        <p:spPr bwMode="auto">
          <a:xfrm>
            <a:off x="8270677" y="2599185"/>
            <a:ext cx="1717472" cy="597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solidFill>
                  <a:srgbClr val="00A000"/>
                </a:solidFill>
              </a:rPr>
              <a:t>Database</a:t>
            </a:r>
          </a:p>
        </p:txBody>
      </p:sp>
      <p:sp>
        <p:nvSpPr>
          <p:cNvPr id="23571" name="Rectangle 70"/>
          <p:cNvSpPr>
            <a:spLocks noChangeArrowheads="1"/>
          </p:cNvSpPr>
          <p:nvPr/>
        </p:nvSpPr>
        <p:spPr bwMode="auto">
          <a:xfrm>
            <a:off x="8341224" y="3187283"/>
            <a:ext cx="1767381" cy="1223454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A000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pic>
        <p:nvPicPr>
          <p:cNvPr id="23572" name="図 72" descr="図6.png"/>
          <p:cNvPicPr>
            <a:picLocks noChangeAspect="1"/>
          </p:cNvPicPr>
          <p:nvPr/>
        </p:nvPicPr>
        <p:blipFill>
          <a:blip r:embed="rId4" cstate="print"/>
          <a:srcRect l="26964" t="13376" r="26962" b="59190"/>
          <a:stretch>
            <a:fillRect/>
          </a:stretch>
        </p:blipFill>
        <p:spPr bwMode="auto">
          <a:xfrm>
            <a:off x="8688388" y="3229291"/>
            <a:ext cx="1086049" cy="11026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3573" name="AutoShape 32"/>
          <p:cNvSpPr>
            <a:spLocks noChangeArrowheads="1"/>
          </p:cNvSpPr>
          <p:nvPr/>
        </p:nvSpPr>
        <p:spPr bwMode="auto">
          <a:xfrm>
            <a:off x="7101087" y="3308053"/>
            <a:ext cx="1169591" cy="1109685"/>
          </a:xfrm>
          <a:prstGeom prst="leftRightArrow">
            <a:avLst>
              <a:gd name="adj1" fmla="val 44741"/>
              <a:gd name="adj2" fmla="val 30009"/>
            </a:avLst>
          </a:prstGeom>
          <a:solidFill>
            <a:schemeClr val="accent1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680961" y="6035041"/>
            <a:ext cx="17732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パターン数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42" grpId="0" animBg="1"/>
      <p:bldP spid="127049" grpId="0" animBg="1"/>
      <p:bldP spid="127050" grpId="0" animBg="1"/>
      <p:bldP spid="127052" grpId="0"/>
      <p:bldP spid="127053" grpId="0"/>
      <p:bldP spid="127054" grpId="0"/>
      <p:bldP spid="1270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正方形/長方形 48"/>
          <p:cNvSpPr>
            <a:spLocks noChangeArrowheads="1"/>
          </p:cNvSpPr>
          <p:nvPr/>
        </p:nvSpPr>
        <p:spPr bwMode="auto">
          <a:xfrm>
            <a:off x="0" y="6694869"/>
            <a:ext cx="10693400" cy="866394"/>
          </a:xfrm>
          <a:prstGeom prst="rect">
            <a:avLst/>
          </a:prstGeom>
          <a:solidFill>
            <a:schemeClr val="bg1"/>
          </a:solidFill>
          <a:ln w="25400" algn="ctr">
            <a:noFill/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dirty="0" smtClean="0"/>
              <a:t>提案手法のアプローチ３ 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提案手法が作る</a:t>
            </a:r>
            <a:r>
              <a:rPr lang="ja-JP" altLang="en-US" sz="3600" dirty="0" smtClean="0">
                <a:solidFill>
                  <a:srgbClr val="4E5B6F"/>
                </a:solidFill>
              </a:rPr>
              <a:t>３点の配置</a:t>
            </a:r>
            <a:endParaRPr lang="en-US" altLang="ja-JP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>
                <a:latin typeface="Tahoma" pitchFamily="34" charset="0"/>
              </a:rPr>
              <a:t>存在しない組み合わせを計算しない</a:t>
            </a:r>
            <a:endParaRPr lang="en-US" altLang="ja-JP" dirty="0" smtClean="0">
              <a:latin typeface="Tahoma" pitchFamily="34" charset="0"/>
            </a:endParaRPr>
          </a:p>
        </p:txBody>
      </p:sp>
      <p:sp>
        <p:nvSpPr>
          <p:cNvPr id="54" name="AutoShape 66"/>
          <p:cNvSpPr>
            <a:spLocks noChangeArrowheads="1"/>
          </p:cNvSpPr>
          <p:nvPr/>
        </p:nvSpPr>
        <p:spPr bwMode="auto">
          <a:xfrm>
            <a:off x="1550173" y="6696619"/>
            <a:ext cx="495542" cy="7203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700" i="1" dirty="0" smtClean="0">
                <a:latin typeface="Times New Roman" pitchFamily="18" charset="0"/>
              </a:rPr>
              <a:t>1</a:t>
            </a:r>
            <a:endParaRPr lang="ja-JP" altLang="en-US" dirty="0"/>
          </a:p>
        </p:txBody>
      </p:sp>
      <p:sp>
        <p:nvSpPr>
          <p:cNvPr id="55" name="AutoShape 73"/>
          <p:cNvSpPr>
            <a:spLocks noChangeArrowheads="1"/>
          </p:cNvSpPr>
          <p:nvPr/>
        </p:nvSpPr>
        <p:spPr bwMode="auto">
          <a:xfrm>
            <a:off x="5912951" y="6696619"/>
            <a:ext cx="495542" cy="7203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700" dirty="0" smtClean="0">
                <a:latin typeface="Times New Roman" pitchFamily="18" charset="0"/>
              </a:rPr>
              <a:t>1</a:t>
            </a:r>
            <a:endParaRPr lang="ja-JP" altLang="en-US" dirty="0"/>
          </a:p>
        </p:txBody>
      </p:sp>
      <p:sp>
        <p:nvSpPr>
          <p:cNvPr id="56" name="AutoShape 74"/>
          <p:cNvSpPr>
            <a:spLocks noChangeArrowheads="1"/>
          </p:cNvSpPr>
          <p:nvPr/>
        </p:nvSpPr>
        <p:spPr bwMode="auto">
          <a:xfrm>
            <a:off x="3638748" y="6696619"/>
            <a:ext cx="554069" cy="7269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700" i="1" dirty="0" smtClean="0">
                <a:latin typeface="Times New Roman" pitchFamily="18" charset="0"/>
              </a:rPr>
              <a:t>P</a:t>
            </a:r>
            <a:endParaRPr lang="ja-JP" altLang="en-US" dirty="0"/>
          </a:p>
        </p:txBody>
      </p:sp>
      <p:sp>
        <p:nvSpPr>
          <p:cNvPr id="57" name="Text Box 76"/>
          <p:cNvSpPr txBox="1">
            <a:spLocks noChangeArrowheads="1"/>
          </p:cNvSpPr>
          <p:nvPr/>
        </p:nvSpPr>
        <p:spPr bwMode="auto">
          <a:xfrm>
            <a:off x="2320616" y="6759630"/>
            <a:ext cx="556898" cy="52082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/>
              <a:t>×</a:t>
            </a:r>
          </a:p>
        </p:txBody>
      </p:sp>
      <p:sp>
        <p:nvSpPr>
          <p:cNvPr id="58" name="Text Box 77"/>
          <p:cNvSpPr txBox="1">
            <a:spLocks noChangeArrowheads="1"/>
          </p:cNvSpPr>
          <p:nvPr/>
        </p:nvSpPr>
        <p:spPr bwMode="auto">
          <a:xfrm>
            <a:off x="4678362" y="6759630"/>
            <a:ext cx="556898" cy="52082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/>
              <a:t>×</a:t>
            </a:r>
          </a:p>
        </p:txBody>
      </p:sp>
      <p:sp>
        <p:nvSpPr>
          <p:cNvPr id="59" name="Text Box 78"/>
          <p:cNvSpPr txBox="1">
            <a:spLocks noChangeArrowheads="1"/>
          </p:cNvSpPr>
          <p:nvPr/>
        </p:nvSpPr>
        <p:spPr bwMode="auto">
          <a:xfrm>
            <a:off x="6987840" y="6759630"/>
            <a:ext cx="406216" cy="52082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/>
              <a:t>=</a:t>
            </a:r>
          </a:p>
        </p:txBody>
      </p:sp>
      <p:sp>
        <p:nvSpPr>
          <p:cNvPr id="60" name="AutoShape 80"/>
          <p:cNvSpPr>
            <a:spLocks noChangeArrowheads="1"/>
          </p:cNvSpPr>
          <p:nvPr/>
        </p:nvSpPr>
        <p:spPr bwMode="auto">
          <a:xfrm>
            <a:off x="7613478" y="6680866"/>
            <a:ext cx="1228613" cy="74648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700" b="1" i="1" dirty="0" smtClean="0">
                <a:solidFill>
                  <a:schemeClr val="accent1"/>
                </a:solidFill>
                <a:latin typeface="Times New Roman" pitchFamily="18" charset="0"/>
              </a:rPr>
              <a:t>O</a:t>
            </a:r>
            <a:r>
              <a:rPr lang="en-US" altLang="ja-JP" sz="3700" b="1" dirty="0" smtClean="0">
                <a:solidFill>
                  <a:schemeClr val="accent1"/>
                </a:solidFill>
                <a:latin typeface="Times New Roman" pitchFamily="18" charset="0"/>
              </a:rPr>
              <a:t>(</a:t>
            </a:r>
            <a:r>
              <a:rPr lang="en-US" altLang="ja-JP" sz="3700" b="1" i="1" dirty="0" smtClean="0">
                <a:solidFill>
                  <a:schemeClr val="accent1"/>
                </a:solidFill>
                <a:latin typeface="Times New Roman" pitchFamily="18" charset="0"/>
              </a:rPr>
              <a:t>P</a:t>
            </a:r>
            <a:r>
              <a:rPr lang="en-US" altLang="ja-JP" sz="3700" b="1" dirty="0" smtClean="0">
                <a:solidFill>
                  <a:schemeClr val="accent1"/>
                </a:solidFill>
                <a:latin typeface="Times New Roman" pitchFamily="18" charset="0"/>
              </a:rPr>
              <a:t>)</a:t>
            </a:r>
            <a:endParaRPr lang="ja-JP" altLang="en-US" b="1" dirty="0">
              <a:solidFill>
                <a:schemeClr val="accent1"/>
              </a:solidFill>
            </a:endParaRPr>
          </a:p>
        </p:txBody>
      </p:sp>
      <p:sp>
        <p:nvSpPr>
          <p:cNvPr id="67" name="Text Box 67"/>
          <p:cNvSpPr txBox="1">
            <a:spLocks noChangeArrowheads="1"/>
          </p:cNvSpPr>
          <p:nvPr/>
        </p:nvSpPr>
        <p:spPr bwMode="auto">
          <a:xfrm>
            <a:off x="1394227" y="2599185"/>
            <a:ext cx="689948" cy="597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solidFill>
                  <a:schemeClr val="accent1"/>
                </a:solidFill>
              </a:rPr>
              <a:t>1st</a:t>
            </a:r>
          </a:p>
        </p:txBody>
      </p:sp>
      <p:sp>
        <p:nvSpPr>
          <p:cNvPr id="68" name="Text Box 68"/>
          <p:cNvSpPr txBox="1">
            <a:spLocks noChangeArrowheads="1"/>
          </p:cNvSpPr>
          <p:nvPr/>
        </p:nvSpPr>
        <p:spPr bwMode="auto">
          <a:xfrm>
            <a:off x="3438226" y="2614937"/>
            <a:ext cx="826202" cy="597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solidFill>
                  <a:schemeClr val="accent2"/>
                </a:solidFill>
              </a:rPr>
              <a:t>2nd</a:t>
            </a:r>
          </a:p>
        </p:txBody>
      </p:sp>
      <p:sp>
        <p:nvSpPr>
          <p:cNvPr id="69" name="Text Box 69"/>
          <p:cNvSpPr txBox="1">
            <a:spLocks noChangeArrowheads="1"/>
          </p:cNvSpPr>
          <p:nvPr/>
        </p:nvSpPr>
        <p:spPr bwMode="auto">
          <a:xfrm>
            <a:off x="5714286" y="2614937"/>
            <a:ext cx="757274" cy="597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solidFill>
                  <a:schemeClr val="tx2"/>
                </a:solidFill>
              </a:rPr>
              <a:t>3rd</a:t>
            </a:r>
          </a:p>
        </p:txBody>
      </p:sp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889261" y="3187284"/>
            <a:ext cx="1767381" cy="3413070"/>
            <a:chOff x="990" y="1407"/>
            <a:chExt cx="952" cy="1950"/>
          </a:xfrm>
        </p:grpSpPr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990" y="1407"/>
              <a:ext cx="952" cy="195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72" name="Picture 50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2" y="1483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51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2" y="2138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52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2" y="2773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Oval 86"/>
            <p:cNvSpPr>
              <a:spLocks noChangeAspect="1" noChangeArrowheads="1"/>
            </p:cNvSpPr>
            <p:nvPr/>
          </p:nvSpPr>
          <p:spPr bwMode="auto">
            <a:xfrm>
              <a:off x="1655" y="2886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6" name="Oval 87"/>
            <p:cNvSpPr>
              <a:spLocks noChangeAspect="1" noChangeArrowheads="1"/>
            </p:cNvSpPr>
            <p:nvPr/>
          </p:nvSpPr>
          <p:spPr bwMode="auto">
            <a:xfrm>
              <a:off x="1292" y="2387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7" name="Oval 88"/>
            <p:cNvSpPr>
              <a:spLocks noChangeAspect="1" noChangeArrowheads="1"/>
            </p:cNvSpPr>
            <p:nvPr/>
          </p:nvSpPr>
          <p:spPr bwMode="auto">
            <a:xfrm>
              <a:off x="1429" y="1752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" name="Group 107"/>
          <p:cNvGrpSpPr>
            <a:grpSpLocks/>
          </p:cNvGrpSpPr>
          <p:nvPr/>
        </p:nvGrpSpPr>
        <p:grpSpPr bwMode="auto">
          <a:xfrm>
            <a:off x="3079923" y="3187284"/>
            <a:ext cx="1767381" cy="3413070"/>
            <a:chOff x="2170" y="1407"/>
            <a:chExt cx="952" cy="1950"/>
          </a:xfrm>
        </p:grpSpPr>
        <p:sp>
          <p:nvSpPr>
            <p:cNvPr id="79" name="AutoShape 71"/>
            <p:cNvSpPr>
              <a:spLocks noChangeArrowheads="1"/>
            </p:cNvSpPr>
            <p:nvPr/>
          </p:nvSpPr>
          <p:spPr bwMode="auto">
            <a:xfrm>
              <a:off x="2170" y="1407"/>
              <a:ext cx="952" cy="1950"/>
            </a:xfrm>
            <a:prstGeom prst="wedgeRectCallout">
              <a:avLst>
                <a:gd name="adj1" fmla="val -95167"/>
                <a:gd name="adj2" fmla="val -34463"/>
              </a:avLst>
            </a:prstGeom>
            <a:solidFill>
              <a:schemeClr val="bg1"/>
            </a:solidFill>
            <a:ln w="3810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80" name="Picture 53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6" y="1483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54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6" y="2138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55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6" y="2773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AutoShape 83"/>
            <p:cNvSpPr>
              <a:spLocks noChangeAspect="1" noChangeArrowheads="1"/>
            </p:cNvSpPr>
            <p:nvPr/>
          </p:nvSpPr>
          <p:spPr bwMode="auto">
            <a:xfrm>
              <a:off x="2426" y="2341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4" name="Oval 89"/>
            <p:cNvSpPr>
              <a:spLocks noChangeAspect="1" noChangeArrowheads="1"/>
            </p:cNvSpPr>
            <p:nvPr/>
          </p:nvSpPr>
          <p:spPr bwMode="auto">
            <a:xfrm>
              <a:off x="2562" y="3043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5" name="Oval 90"/>
            <p:cNvSpPr>
              <a:spLocks noChangeAspect="1" noChangeArrowheads="1"/>
            </p:cNvSpPr>
            <p:nvPr/>
          </p:nvSpPr>
          <p:spPr bwMode="auto">
            <a:xfrm>
              <a:off x="2570" y="2407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6" name="Oval 91"/>
            <p:cNvSpPr>
              <a:spLocks noChangeAspect="1" noChangeArrowheads="1"/>
            </p:cNvSpPr>
            <p:nvPr/>
          </p:nvSpPr>
          <p:spPr bwMode="auto">
            <a:xfrm>
              <a:off x="2562" y="1752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7" name="AutoShape 96"/>
            <p:cNvSpPr>
              <a:spLocks noChangeAspect="1" noChangeArrowheads="1"/>
            </p:cNvSpPr>
            <p:nvPr/>
          </p:nvSpPr>
          <p:spPr bwMode="auto">
            <a:xfrm>
              <a:off x="2653" y="3158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8" name="AutoShape 97"/>
            <p:cNvSpPr>
              <a:spLocks noChangeAspect="1" noChangeArrowheads="1"/>
            </p:cNvSpPr>
            <p:nvPr/>
          </p:nvSpPr>
          <p:spPr bwMode="auto">
            <a:xfrm>
              <a:off x="2653" y="1525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" name="Group 108"/>
          <p:cNvGrpSpPr>
            <a:grpSpLocks/>
          </p:cNvGrpSpPr>
          <p:nvPr/>
        </p:nvGrpSpPr>
        <p:grpSpPr bwMode="auto">
          <a:xfrm>
            <a:off x="5268727" y="3187284"/>
            <a:ext cx="1767381" cy="3413070"/>
            <a:chOff x="3349" y="1407"/>
            <a:chExt cx="952" cy="1950"/>
          </a:xfrm>
        </p:grpSpPr>
        <p:sp>
          <p:nvSpPr>
            <p:cNvPr id="90" name="AutoShape 72"/>
            <p:cNvSpPr>
              <a:spLocks noChangeArrowheads="1"/>
            </p:cNvSpPr>
            <p:nvPr/>
          </p:nvSpPr>
          <p:spPr bwMode="auto">
            <a:xfrm>
              <a:off x="3349" y="1407"/>
              <a:ext cx="952" cy="1950"/>
            </a:xfrm>
            <a:prstGeom prst="wedgeRectCallout">
              <a:avLst>
                <a:gd name="adj1" fmla="val -99685"/>
                <a:gd name="adj2" fmla="val -33384"/>
              </a:avLst>
            </a:prstGeom>
            <a:solidFill>
              <a:schemeClr val="bg1"/>
            </a:solidFill>
            <a:ln w="381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91" name="Picture 56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3" y="1483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57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3" y="2138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58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3" y="2773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" name="AutoShape 84"/>
            <p:cNvSpPr>
              <a:spLocks noChangeAspect="1" noChangeArrowheads="1"/>
            </p:cNvSpPr>
            <p:nvPr/>
          </p:nvSpPr>
          <p:spPr bwMode="auto">
            <a:xfrm>
              <a:off x="3969" y="2296"/>
              <a:ext cx="76" cy="76"/>
            </a:xfrm>
            <a:prstGeom prst="diamond">
              <a:avLst/>
            </a:prstGeom>
            <a:solidFill>
              <a:schemeClr val="bg1"/>
            </a:solidFill>
            <a:ln w="3175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5" name="Oval 92"/>
            <p:cNvSpPr>
              <a:spLocks noChangeAspect="1" noChangeArrowheads="1"/>
            </p:cNvSpPr>
            <p:nvPr/>
          </p:nvSpPr>
          <p:spPr bwMode="auto">
            <a:xfrm>
              <a:off x="3801" y="3043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6" name="Oval 93"/>
            <p:cNvSpPr>
              <a:spLocks noChangeAspect="1" noChangeArrowheads="1"/>
            </p:cNvSpPr>
            <p:nvPr/>
          </p:nvSpPr>
          <p:spPr bwMode="auto">
            <a:xfrm>
              <a:off x="3809" y="2407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7" name="Oval 94"/>
            <p:cNvSpPr>
              <a:spLocks noChangeAspect="1" noChangeArrowheads="1"/>
            </p:cNvSpPr>
            <p:nvPr/>
          </p:nvSpPr>
          <p:spPr bwMode="auto">
            <a:xfrm>
              <a:off x="3801" y="1752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8" name="AutoShape 95"/>
            <p:cNvSpPr>
              <a:spLocks noChangeAspect="1" noChangeArrowheads="1"/>
            </p:cNvSpPr>
            <p:nvPr/>
          </p:nvSpPr>
          <p:spPr bwMode="auto">
            <a:xfrm>
              <a:off x="3878" y="1525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9" name="AutoShape 99"/>
            <p:cNvSpPr>
              <a:spLocks noChangeAspect="1" noChangeArrowheads="1"/>
            </p:cNvSpPr>
            <p:nvPr/>
          </p:nvSpPr>
          <p:spPr bwMode="auto">
            <a:xfrm>
              <a:off x="3878" y="2160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0" name="AutoShape 100"/>
            <p:cNvSpPr>
              <a:spLocks noChangeAspect="1" noChangeArrowheads="1"/>
            </p:cNvSpPr>
            <p:nvPr/>
          </p:nvSpPr>
          <p:spPr bwMode="auto">
            <a:xfrm>
              <a:off x="3878" y="2804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" name="AutoShape 101"/>
            <p:cNvSpPr>
              <a:spLocks noChangeAspect="1" noChangeArrowheads="1"/>
            </p:cNvSpPr>
            <p:nvPr/>
          </p:nvSpPr>
          <p:spPr bwMode="auto">
            <a:xfrm>
              <a:off x="3560" y="1797"/>
              <a:ext cx="76" cy="76"/>
            </a:xfrm>
            <a:prstGeom prst="diamond">
              <a:avLst/>
            </a:prstGeom>
            <a:solidFill>
              <a:schemeClr val="bg1"/>
            </a:solidFill>
            <a:ln w="3175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" name="AutoShape 102"/>
            <p:cNvSpPr>
              <a:spLocks noChangeAspect="1" noChangeArrowheads="1"/>
            </p:cNvSpPr>
            <p:nvPr/>
          </p:nvSpPr>
          <p:spPr bwMode="auto">
            <a:xfrm>
              <a:off x="3878" y="3158"/>
              <a:ext cx="76" cy="76"/>
            </a:xfrm>
            <a:prstGeom prst="diamond">
              <a:avLst/>
            </a:prstGeom>
            <a:solidFill>
              <a:schemeClr val="bg1"/>
            </a:solidFill>
            <a:ln w="3175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3" name="Text Box 67"/>
          <p:cNvSpPr txBox="1">
            <a:spLocks noChangeArrowheads="1"/>
          </p:cNvSpPr>
          <p:nvPr/>
        </p:nvSpPr>
        <p:spPr bwMode="auto">
          <a:xfrm>
            <a:off x="8270677" y="2599185"/>
            <a:ext cx="1717472" cy="597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solidFill>
                  <a:srgbClr val="00A000"/>
                </a:solidFill>
              </a:rPr>
              <a:t>Database</a:t>
            </a:r>
          </a:p>
        </p:txBody>
      </p:sp>
      <p:sp>
        <p:nvSpPr>
          <p:cNvPr id="104" name="Rectangle 70"/>
          <p:cNvSpPr>
            <a:spLocks noChangeArrowheads="1"/>
          </p:cNvSpPr>
          <p:nvPr/>
        </p:nvSpPr>
        <p:spPr bwMode="auto">
          <a:xfrm>
            <a:off x="8341224" y="3187283"/>
            <a:ext cx="1767381" cy="1223454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A000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pic>
        <p:nvPicPr>
          <p:cNvPr id="105" name="図 72" descr="図6.png"/>
          <p:cNvPicPr>
            <a:picLocks noChangeAspect="1"/>
          </p:cNvPicPr>
          <p:nvPr/>
        </p:nvPicPr>
        <p:blipFill>
          <a:blip r:embed="rId4" cstate="print"/>
          <a:srcRect l="26964" t="13376" r="26962" b="59190"/>
          <a:stretch>
            <a:fillRect/>
          </a:stretch>
        </p:blipFill>
        <p:spPr bwMode="auto">
          <a:xfrm>
            <a:off x="8688388" y="3229291"/>
            <a:ext cx="1086049" cy="11026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6" name="AutoShape 32"/>
          <p:cNvSpPr>
            <a:spLocks noChangeArrowheads="1"/>
          </p:cNvSpPr>
          <p:nvPr/>
        </p:nvSpPr>
        <p:spPr bwMode="auto">
          <a:xfrm>
            <a:off x="7101087" y="3308053"/>
            <a:ext cx="1169591" cy="1109685"/>
          </a:xfrm>
          <a:prstGeom prst="leftRightArrow">
            <a:avLst>
              <a:gd name="adj1" fmla="val 44741"/>
              <a:gd name="adj2" fmla="val 30009"/>
            </a:avLst>
          </a:prstGeom>
          <a:solidFill>
            <a:schemeClr val="accent1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08" name="AutoShape 52"/>
          <p:cNvSpPr>
            <a:spLocks noChangeArrowheads="1"/>
          </p:cNvSpPr>
          <p:nvPr/>
        </p:nvSpPr>
        <p:spPr bwMode="auto">
          <a:xfrm rot="2700000">
            <a:off x="1292834" y="4450893"/>
            <a:ext cx="1008168" cy="1069340"/>
          </a:xfrm>
          <a:prstGeom prst="plus">
            <a:avLst>
              <a:gd name="adj" fmla="val 38023"/>
            </a:avLst>
          </a:prstGeom>
          <a:solidFill>
            <a:srgbClr val="FF0000"/>
          </a:solidFill>
          <a:ln w="38100" algn="ctr">
            <a:solidFill>
              <a:srgbClr val="A00000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09" name="AutoShape 53"/>
          <p:cNvSpPr>
            <a:spLocks noChangeArrowheads="1"/>
          </p:cNvSpPr>
          <p:nvPr/>
        </p:nvSpPr>
        <p:spPr bwMode="auto">
          <a:xfrm rot="2700000">
            <a:off x="1292834" y="5562329"/>
            <a:ext cx="1008168" cy="1069340"/>
          </a:xfrm>
          <a:prstGeom prst="plus">
            <a:avLst>
              <a:gd name="adj" fmla="val 38023"/>
            </a:avLst>
          </a:prstGeom>
          <a:solidFill>
            <a:srgbClr val="FF0000"/>
          </a:solidFill>
          <a:ln w="38100" algn="ctr">
            <a:solidFill>
              <a:srgbClr val="A00000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10" name="AutoShape 54"/>
          <p:cNvSpPr>
            <a:spLocks noChangeArrowheads="1"/>
          </p:cNvSpPr>
          <p:nvPr/>
        </p:nvSpPr>
        <p:spPr bwMode="auto">
          <a:xfrm rot="2700000">
            <a:off x="5670445" y="5562329"/>
            <a:ext cx="1008168" cy="1069340"/>
          </a:xfrm>
          <a:prstGeom prst="plus">
            <a:avLst>
              <a:gd name="adj" fmla="val 38023"/>
            </a:avLst>
          </a:prstGeom>
          <a:solidFill>
            <a:srgbClr val="FF0000"/>
          </a:solidFill>
          <a:ln w="38100" algn="ctr">
            <a:solidFill>
              <a:srgbClr val="A00000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11" name="AutoShape 55"/>
          <p:cNvSpPr>
            <a:spLocks noChangeArrowheads="1"/>
          </p:cNvSpPr>
          <p:nvPr/>
        </p:nvSpPr>
        <p:spPr bwMode="auto">
          <a:xfrm rot="2700000">
            <a:off x="5670445" y="4473647"/>
            <a:ext cx="1008168" cy="1069340"/>
          </a:xfrm>
          <a:prstGeom prst="plus">
            <a:avLst>
              <a:gd name="adj" fmla="val 38023"/>
            </a:avLst>
          </a:prstGeom>
          <a:solidFill>
            <a:srgbClr val="FF0000"/>
          </a:solidFill>
          <a:ln w="38100" algn="ctr">
            <a:solidFill>
              <a:srgbClr val="A00000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grpSp>
        <p:nvGrpSpPr>
          <p:cNvPr id="5" name="グループ化 62"/>
          <p:cNvGrpSpPr>
            <a:grpSpLocks/>
          </p:cNvGrpSpPr>
          <p:nvPr/>
        </p:nvGrpSpPr>
        <p:grpSpPr bwMode="auto">
          <a:xfrm>
            <a:off x="3066138" y="1778924"/>
            <a:ext cx="6683375" cy="2599185"/>
            <a:chOff x="1214414" y="2857500"/>
            <a:chExt cx="5715024" cy="2357438"/>
          </a:xfrm>
        </p:grpSpPr>
        <p:sp>
          <p:nvSpPr>
            <p:cNvPr id="122" name="四角形吹き出し 121"/>
            <p:cNvSpPr/>
            <p:nvPr/>
          </p:nvSpPr>
          <p:spPr bwMode="auto">
            <a:xfrm>
              <a:off x="1214414" y="2857500"/>
              <a:ext cx="5715024" cy="2357438"/>
            </a:xfrm>
            <a:prstGeom prst="wedgeRectCallout">
              <a:avLst>
                <a:gd name="adj1" fmla="val 29199"/>
                <a:gd name="adj2" fmla="val 118490"/>
              </a:avLst>
            </a:prstGeom>
            <a:solidFill>
              <a:schemeClr val="accent5">
                <a:lumMod val="40000"/>
                <a:lumOff val="60000"/>
                <a:alpha val="96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23" name="テキスト ボックス 122"/>
            <p:cNvSpPr txBox="1"/>
            <p:nvPr/>
          </p:nvSpPr>
          <p:spPr bwMode="auto">
            <a:xfrm>
              <a:off x="1285851" y="2928938"/>
              <a:ext cx="2377146" cy="5303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32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ja-JP" sz="32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=100</a:t>
              </a:r>
              <a:r>
                <a:rPr lang="en-US" altLang="ja-JP" sz="3200" dirty="0" smtClean="0">
                  <a:solidFill>
                    <a:schemeClr val="tx1"/>
                  </a:solidFill>
                </a:rPr>
                <a:t> </a:t>
              </a:r>
              <a:r>
                <a:rPr lang="ja-JP" altLang="en-US" sz="3200" dirty="0" smtClean="0">
                  <a:solidFill>
                    <a:schemeClr val="tx1"/>
                  </a:solidFill>
                </a:rPr>
                <a:t>の場合</a:t>
              </a:r>
              <a:endParaRPr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24" name="テキスト ボックス 57"/>
            <p:cNvSpPr txBox="1">
              <a:spLocks noChangeArrowheads="1"/>
            </p:cNvSpPr>
            <p:nvPr/>
          </p:nvSpPr>
          <p:spPr bwMode="auto">
            <a:xfrm>
              <a:off x="2454232" y="3429000"/>
              <a:ext cx="1717817" cy="530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ja-JP" altLang="en-US" sz="3200" dirty="0" smtClean="0">
                  <a:solidFill>
                    <a:srgbClr val="FF0000"/>
                  </a:solidFill>
                </a:rPr>
                <a:t>輪郭版</a:t>
              </a:r>
              <a:r>
                <a:rPr lang="en-US" altLang="ja-JP" sz="3200" dirty="0" smtClean="0">
                  <a:solidFill>
                    <a:srgbClr val="FF0000"/>
                  </a:solidFill>
                </a:rPr>
                <a:t>GH</a:t>
              </a:r>
              <a:endParaRPr lang="ja-JP" alt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25" name="テキスト ボックス 58"/>
            <p:cNvSpPr txBox="1">
              <a:spLocks noChangeArrowheads="1"/>
            </p:cNvSpPr>
            <p:nvPr/>
          </p:nvSpPr>
          <p:spPr bwMode="auto">
            <a:xfrm>
              <a:off x="2597497" y="3929063"/>
              <a:ext cx="1561552" cy="530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ja-JP" altLang="en-US" sz="3200" dirty="0" smtClean="0">
                  <a:solidFill>
                    <a:srgbClr val="FF0000"/>
                  </a:solidFill>
                </a:rPr>
                <a:t>提案手法</a:t>
              </a:r>
              <a:endParaRPr lang="ja-JP" alt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26" name="テキスト ボックス 125"/>
            <p:cNvSpPr txBox="1"/>
            <p:nvPr/>
          </p:nvSpPr>
          <p:spPr bwMode="auto">
            <a:xfrm>
              <a:off x="4310052" y="3432175"/>
              <a:ext cx="2428885" cy="53038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altLang="ja-JP" sz="3200" dirty="0" smtClean="0">
                  <a:solidFill>
                    <a:schemeClr val="bg1"/>
                  </a:solidFill>
                </a:rPr>
                <a:t>970,200</a:t>
              </a:r>
              <a:endParaRPr lang="ja-JP" alt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27" name="テキスト ボックス 126"/>
            <p:cNvSpPr txBox="1"/>
            <p:nvPr/>
          </p:nvSpPr>
          <p:spPr bwMode="auto">
            <a:xfrm>
              <a:off x="4310052" y="3932238"/>
              <a:ext cx="2428885" cy="53038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altLang="ja-JP" sz="3200" dirty="0" smtClean="0">
                  <a:solidFill>
                    <a:schemeClr val="bg1"/>
                  </a:solidFill>
                </a:rPr>
                <a:t>100</a:t>
              </a:r>
              <a:endParaRPr lang="ja-JP" alt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28" name="AutoShape 51"/>
            <p:cNvSpPr>
              <a:spLocks noChangeArrowheads="1"/>
            </p:cNvSpPr>
            <p:nvPr/>
          </p:nvSpPr>
          <p:spPr bwMode="auto">
            <a:xfrm>
              <a:off x="1285852" y="4500570"/>
              <a:ext cx="5500704" cy="576552"/>
            </a:xfrm>
            <a:prstGeom prst="roundRect">
              <a:avLst>
                <a:gd name="adj" fmla="val 14366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ja-JP" altLang="en-US" sz="3200" dirty="0" smtClean="0">
                  <a:solidFill>
                    <a:schemeClr val="bg1"/>
                  </a:solidFill>
                </a:rPr>
                <a:t>実時間認識を実現</a:t>
              </a:r>
              <a:endParaRPr lang="ja-JP" alt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66" name="テキスト ボックス 65"/>
          <p:cNvSpPr txBox="1"/>
          <p:nvPr/>
        </p:nvSpPr>
        <p:spPr>
          <a:xfrm>
            <a:off x="7680961" y="6035041"/>
            <a:ext cx="17732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パターン数</a:t>
            </a:r>
            <a:endParaRPr kumimoji="1" lang="ja-JP" altLang="en-US" dirty="0"/>
          </a:p>
        </p:txBody>
      </p:sp>
      <p:sp>
        <p:nvSpPr>
          <p:cNvPr id="70" name="AutoShape 80"/>
          <p:cNvSpPr>
            <a:spLocks noChangeArrowheads="1"/>
          </p:cNvSpPr>
          <p:nvPr/>
        </p:nvSpPr>
        <p:spPr bwMode="auto">
          <a:xfrm>
            <a:off x="9076518" y="5118073"/>
            <a:ext cx="1383754" cy="74648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700" b="1" i="1" dirty="0">
                <a:solidFill>
                  <a:schemeClr val="accent1"/>
                </a:solidFill>
                <a:latin typeface="Times New Roman" pitchFamily="18" charset="0"/>
              </a:rPr>
              <a:t>O</a:t>
            </a:r>
            <a:r>
              <a:rPr lang="en-US" altLang="ja-JP" sz="3700" b="1" dirty="0">
                <a:solidFill>
                  <a:schemeClr val="accent1"/>
                </a:solidFill>
                <a:latin typeface="Times New Roman" pitchFamily="18" charset="0"/>
              </a:rPr>
              <a:t>(</a:t>
            </a:r>
            <a:r>
              <a:rPr lang="en-US" altLang="ja-JP" sz="3700" b="1" i="1" dirty="0">
                <a:solidFill>
                  <a:schemeClr val="accent1"/>
                </a:solidFill>
                <a:latin typeface="Times New Roman" pitchFamily="18" charset="0"/>
              </a:rPr>
              <a:t>P</a:t>
            </a:r>
            <a:r>
              <a:rPr lang="en-US" altLang="ja-JP" sz="3700" b="1" baseline="30000" dirty="0">
                <a:solidFill>
                  <a:schemeClr val="accent1"/>
                </a:solidFill>
                <a:latin typeface="Times New Roman" pitchFamily="18" charset="0"/>
              </a:rPr>
              <a:t>3</a:t>
            </a:r>
            <a:r>
              <a:rPr lang="en-US" altLang="ja-JP" sz="3700" b="1" dirty="0">
                <a:solidFill>
                  <a:schemeClr val="accent1"/>
                </a:solidFill>
                <a:latin typeface="Times New Roman" pitchFamily="18" charset="0"/>
              </a:rPr>
              <a:t>)</a:t>
            </a:r>
            <a:endParaRPr lang="ja-JP" altLang="en-US" b="1" dirty="0">
              <a:solidFill>
                <a:schemeClr val="accent1"/>
              </a:solidFill>
            </a:endParaRPr>
          </a:p>
        </p:txBody>
      </p:sp>
      <p:sp>
        <p:nvSpPr>
          <p:cNvPr id="78" name="屈折矢印 77"/>
          <p:cNvSpPr/>
          <p:nvPr/>
        </p:nvSpPr>
        <p:spPr>
          <a:xfrm rot="5400000" flipV="1">
            <a:off x="9029354" y="6156384"/>
            <a:ext cx="1240214" cy="9310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8761610" y="465508"/>
            <a:ext cx="12234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の実現</a:t>
            </a:r>
            <a:endParaRPr kumimoji="1" lang="ja-JP" altLang="en-US" dirty="0"/>
          </a:p>
        </p:txBody>
      </p:sp>
      <p:sp>
        <p:nvSpPr>
          <p:cNvPr id="107" name="Text Box 3"/>
          <p:cNvSpPr txBox="1">
            <a:spLocks noChangeArrowheads="1"/>
          </p:cNvSpPr>
          <p:nvPr/>
        </p:nvSpPr>
        <p:spPr bwMode="auto">
          <a:xfrm>
            <a:off x="7242550" y="415636"/>
            <a:ext cx="1535689" cy="5977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4306" tIns="52153" rIns="104306" bIns="52153">
            <a:spAutoFit/>
          </a:bodyPr>
          <a:lstStyle/>
          <a:p>
            <a:pPr algn="ctr"/>
            <a:r>
              <a:rPr lang="ja-JP" altLang="en-US" sz="3200" dirty="0"/>
              <a:t>１：</a:t>
            </a:r>
            <a:r>
              <a:rPr lang="ja-JP" altLang="en-US" sz="3200" dirty="0" smtClean="0">
                <a:solidFill>
                  <a:srgbClr val="FF0000"/>
                </a:solidFill>
              </a:rPr>
              <a:t>高速</a:t>
            </a:r>
            <a:endParaRPr lang="ja-JP" altLang="en-US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/>
      <p:bldP spid="58" grpId="0"/>
      <p:bldP spid="59" grpId="0"/>
      <p:bldP spid="60" grpId="0" animBg="1"/>
      <p:bldP spid="108" grpId="0" animBg="1"/>
      <p:bldP spid="109" grpId="0" animBg="1"/>
      <p:bldP spid="110" grpId="0" animBg="1"/>
      <p:bldP spid="111" grpId="0" animBg="1"/>
      <p:bldP spid="78" grpId="0" animBg="1"/>
      <p:bldP spid="89" grpId="0"/>
      <p:bldP spid="1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chemeClr val="bg1">
                    <a:lumMod val="65000"/>
                  </a:schemeClr>
                </a:solidFill>
              </a:rPr>
              <a:t>背景</a:t>
            </a:r>
            <a:endParaRPr lang="en-US" altLang="ja-JP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chemeClr val="bg1">
                    <a:lumMod val="65000"/>
                  </a:schemeClr>
                </a:solidFill>
              </a:rPr>
              <a:t>提案手法のアプローチ</a:t>
            </a:r>
            <a:endParaRPr lang="en-US" altLang="ja-JP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rgbClr val="FF0000"/>
                </a:solidFill>
              </a:rPr>
              <a:t>輪郭版</a:t>
            </a:r>
            <a:r>
              <a:rPr lang="en-US" altLang="ja-JP" sz="3600" dirty="0" smtClean="0">
                <a:solidFill>
                  <a:srgbClr val="FF0000"/>
                </a:solidFill>
              </a:rPr>
              <a:t>GH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提案手法</a:t>
            </a:r>
            <a:endParaRPr lang="en-US" altLang="ja-JP" sz="3600" dirty="0" smtClean="0"/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輪郭版</a:t>
            </a:r>
            <a:r>
              <a:rPr lang="en-US" altLang="ja-JP" sz="3200" dirty="0" smtClean="0">
                <a:solidFill>
                  <a:schemeClr val="tx1"/>
                </a:solidFill>
              </a:rPr>
              <a:t>GH</a:t>
            </a:r>
            <a:r>
              <a:rPr lang="ja-JP" altLang="en-US" sz="3200" dirty="0" smtClean="0">
                <a:solidFill>
                  <a:schemeClr val="tx1"/>
                </a:solidFill>
              </a:rPr>
              <a:t>の高速化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分離文字の認識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姿勢推定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実験</a:t>
            </a:r>
            <a:endParaRPr lang="en-US" altLang="ja-JP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まとめ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輪郭版</a:t>
            </a:r>
            <a:r>
              <a:rPr lang="en-US" altLang="ja-JP" dirty="0" smtClean="0"/>
              <a:t>GH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latin typeface="Tahoma" pitchFamily="34" charset="0"/>
              </a:rPr>
              <a:t>GH</a:t>
            </a:r>
            <a:r>
              <a:rPr lang="ja-JP" altLang="en-US" dirty="0" smtClean="0">
                <a:latin typeface="Tahoma" pitchFamily="34" charset="0"/>
              </a:rPr>
              <a:t>との違い</a:t>
            </a:r>
            <a:endParaRPr lang="en-US" altLang="ja-JP" dirty="0" smtClean="0">
              <a:latin typeface="Tahoma" pitchFamily="34" charset="0"/>
            </a:endParaRPr>
          </a:p>
          <a:p>
            <a:pPr lvl="1"/>
            <a:r>
              <a:rPr lang="ja-JP" altLang="en-US" dirty="0" smtClean="0">
                <a:latin typeface="Tahoma" pitchFamily="34" charset="0"/>
              </a:rPr>
              <a:t>特徴点を外側の輪郭から抽出</a:t>
            </a:r>
            <a:endParaRPr lang="en-US" altLang="ja-JP" dirty="0" smtClean="0">
              <a:latin typeface="Tahoma" pitchFamily="34" charset="0"/>
            </a:endParaRPr>
          </a:p>
          <a:p>
            <a:pPr lvl="1"/>
            <a:r>
              <a:rPr lang="ja-JP" altLang="en-US" dirty="0" smtClean="0">
                <a:latin typeface="Tahoma" pitchFamily="34" charset="0"/>
              </a:rPr>
              <a:t>照合に図形の特徴を使用</a:t>
            </a:r>
            <a:endParaRPr lang="en-US" altLang="ja-JP" dirty="0" smtClean="0">
              <a:latin typeface="Tahoma" pitchFamily="34" charset="0"/>
            </a:endParaRP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3443629" y="2428478"/>
            <a:ext cx="3025522" cy="51682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900" dirty="0">
                <a:latin typeface="Arial" charset="0"/>
              </a:rPr>
              <a:t>A</a:t>
            </a:r>
          </a:p>
        </p:txBody>
      </p:sp>
      <p:sp>
        <p:nvSpPr>
          <p:cNvPr id="17413" name="Oval 13"/>
          <p:cNvSpPr>
            <a:spLocks noChangeAspect="1" noChangeArrowheads="1"/>
          </p:cNvSpPr>
          <p:nvPr/>
        </p:nvSpPr>
        <p:spPr bwMode="auto">
          <a:xfrm>
            <a:off x="4541066" y="3516271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14" name="Oval 21"/>
          <p:cNvSpPr>
            <a:spLocks noChangeAspect="1" noChangeArrowheads="1"/>
          </p:cNvSpPr>
          <p:nvPr/>
        </p:nvSpPr>
        <p:spPr bwMode="auto">
          <a:xfrm>
            <a:off x="4793549" y="3516271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15" name="Oval 22"/>
          <p:cNvSpPr>
            <a:spLocks noChangeAspect="1" noChangeArrowheads="1"/>
          </p:cNvSpPr>
          <p:nvPr/>
        </p:nvSpPr>
        <p:spPr bwMode="auto">
          <a:xfrm>
            <a:off x="5047889" y="3516271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16" name="Oval 23"/>
          <p:cNvSpPr>
            <a:spLocks noChangeAspect="1" noChangeArrowheads="1"/>
          </p:cNvSpPr>
          <p:nvPr/>
        </p:nvSpPr>
        <p:spPr bwMode="auto">
          <a:xfrm>
            <a:off x="4457524" y="3754311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17" name="Oval 24"/>
          <p:cNvSpPr>
            <a:spLocks noChangeAspect="1" noChangeArrowheads="1"/>
          </p:cNvSpPr>
          <p:nvPr/>
        </p:nvSpPr>
        <p:spPr bwMode="auto">
          <a:xfrm>
            <a:off x="4373982" y="3992351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18" name="Oval 25"/>
          <p:cNvSpPr>
            <a:spLocks noChangeAspect="1" noChangeArrowheads="1"/>
          </p:cNvSpPr>
          <p:nvPr/>
        </p:nvSpPr>
        <p:spPr bwMode="auto">
          <a:xfrm>
            <a:off x="4270018" y="4230390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19" name="Oval 26"/>
          <p:cNvSpPr>
            <a:spLocks noChangeAspect="1" noChangeArrowheads="1"/>
          </p:cNvSpPr>
          <p:nvPr/>
        </p:nvSpPr>
        <p:spPr bwMode="auto">
          <a:xfrm>
            <a:off x="4188332" y="4468430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20" name="Oval 27"/>
          <p:cNvSpPr>
            <a:spLocks noChangeAspect="1" noChangeArrowheads="1"/>
          </p:cNvSpPr>
          <p:nvPr/>
        </p:nvSpPr>
        <p:spPr bwMode="auto">
          <a:xfrm>
            <a:off x="4076943" y="4706470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21" name="Oval 28"/>
          <p:cNvSpPr>
            <a:spLocks noChangeAspect="1" noChangeArrowheads="1"/>
          </p:cNvSpPr>
          <p:nvPr/>
        </p:nvSpPr>
        <p:spPr bwMode="auto">
          <a:xfrm>
            <a:off x="3982262" y="4944510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22" name="Oval 29"/>
          <p:cNvSpPr>
            <a:spLocks noChangeAspect="1" noChangeArrowheads="1"/>
          </p:cNvSpPr>
          <p:nvPr/>
        </p:nvSpPr>
        <p:spPr bwMode="auto">
          <a:xfrm>
            <a:off x="3869016" y="5184300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23" name="Oval 30"/>
          <p:cNvSpPr>
            <a:spLocks noChangeAspect="1" noChangeArrowheads="1"/>
          </p:cNvSpPr>
          <p:nvPr/>
        </p:nvSpPr>
        <p:spPr bwMode="auto">
          <a:xfrm>
            <a:off x="3785474" y="5422340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24" name="Oval 31"/>
          <p:cNvSpPr>
            <a:spLocks noChangeAspect="1" noChangeArrowheads="1"/>
          </p:cNvSpPr>
          <p:nvPr/>
        </p:nvSpPr>
        <p:spPr bwMode="auto">
          <a:xfrm>
            <a:off x="3681510" y="5660379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25" name="Oval 32"/>
          <p:cNvSpPr>
            <a:spLocks noChangeAspect="1" noChangeArrowheads="1"/>
          </p:cNvSpPr>
          <p:nvPr/>
        </p:nvSpPr>
        <p:spPr bwMode="auto">
          <a:xfrm>
            <a:off x="3599824" y="5898419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26" name="Oval 33"/>
          <p:cNvSpPr>
            <a:spLocks noChangeAspect="1" noChangeArrowheads="1"/>
          </p:cNvSpPr>
          <p:nvPr/>
        </p:nvSpPr>
        <p:spPr bwMode="auto">
          <a:xfrm>
            <a:off x="3488435" y="6136459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27" name="Oval 34"/>
          <p:cNvSpPr>
            <a:spLocks noChangeAspect="1" noChangeArrowheads="1"/>
          </p:cNvSpPr>
          <p:nvPr/>
        </p:nvSpPr>
        <p:spPr bwMode="auto">
          <a:xfrm>
            <a:off x="3393753" y="6374499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28" name="Oval 35"/>
          <p:cNvSpPr>
            <a:spLocks noChangeAspect="1" noChangeArrowheads="1"/>
          </p:cNvSpPr>
          <p:nvPr/>
        </p:nvSpPr>
        <p:spPr bwMode="auto">
          <a:xfrm>
            <a:off x="3646236" y="6402503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29" name="Oval 36"/>
          <p:cNvSpPr>
            <a:spLocks noChangeAspect="1" noChangeArrowheads="1"/>
          </p:cNvSpPr>
          <p:nvPr/>
        </p:nvSpPr>
        <p:spPr bwMode="auto">
          <a:xfrm>
            <a:off x="3870872" y="6402503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30" name="Oval 37"/>
          <p:cNvSpPr>
            <a:spLocks noChangeAspect="1" noChangeArrowheads="1"/>
          </p:cNvSpPr>
          <p:nvPr/>
        </p:nvSpPr>
        <p:spPr bwMode="auto">
          <a:xfrm>
            <a:off x="3952558" y="6164464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31" name="Oval 39"/>
          <p:cNvSpPr>
            <a:spLocks noChangeAspect="1" noChangeArrowheads="1"/>
          </p:cNvSpPr>
          <p:nvPr/>
        </p:nvSpPr>
        <p:spPr bwMode="auto">
          <a:xfrm>
            <a:off x="4273731" y="5529107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32" name="Oval 40"/>
          <p:cNvSpPr>
            <a:spLocks noChangeAspect="1" noChangeArrowheads="1"/>
          </p:cNvSpPr>
          <p:nvPr/>
        </p:nvSpPr>
        <p:spPr bwMode="auto">
          <a:xfrm>
            <a:off x="4528071" y="5529107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33" name="Oval 41"/>
          <p:cNvSpPr>
            <a:spLocks noChangeAspect="1" noChangeArrowheads="1"/>
          </p:cNvSpPr>
          <p:nvPr/>
        </p:nvSpPr>
        <p:spPr bwMode="auto">
          <a:xfrm>
            <a:off x="4780554" y="5529107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34" name="Oval 42"/>
          <p:cNvSpPr>
            <a:spLocks noChangeAspect="1" noChangeArrowheads="1"/>
          </p:cNvSpPr>
          <p:nvPr/>
        </p:nvSpPr>
        <p:spPr bwMode="auto">
          <a:xfrm>
            <a:off x="5033037" y="5529107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35" name="Oval 43"/>
          <p:cNvSpPr>
            <a:spLocks noChangeAspect="1" noChangeArrowheads="1"/>
          </p:cNvSpPr>
          <p:nvPr/>
        </p:nvSpPr>
        <p:spPr bwMode="auto">
          <a:xfrm>
            <a:off x="5287376" y="5529107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36" name="Oval 44"/>
          <p:cNvSpPr>
            <a:spLocks noChangeAspect="1" noChangeArrowheads="1"/>
          </p:cNvSpPr>
          <p:nvPr/>
        </p:nvSpPr>
        <p:spPr bwMode="auto">
          <a:xfrm>
            <a:off x="4036100" y="5926424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37" name="Oval 45"/>
          <p:cNvSpPr>
            <a:spLocks noChangeAspect="1" noChangeArrowheads="1"/>
          </p:cNvSpPr>
          <p:nvPr/>
        </p:nvSpPr>
        <p:spPr bwMode="auto">
          <a:xfrm>
            <a:off x="4121499" y="5688384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38" name="Oval 46"/>
          <p:cNvSpPr>
            <a:spLocks noChangeAspect="1" noChangeArrowheads="1"/>
          </p:cNvSpPr>
          <p:nvPr/>
        </p:nvSpPr>
        <p:spPr bwMode="auto">
          <a:xfrm>
            <a:off x="5131431" y="3754311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39" name="Oval 47"/>
          <p:cNvSpPr>
            <a:spLocks noChangeAspect="1" noChangeArrowheads="1"/>
          </p:cNvSpPr>
          <p:nvPr/>
        </p:nvSpPr>
        <p:spPr bwMode="auto">
          <a:xfrm>
            <a:off x="5246533" y="3992351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40" name="Oval 48"/>
          <p:cNvSpPr>
            <a:spLocks noChangeAspect="1" noChangeArrowheads="1"/>
          </p:cNvSpPr>
          <p:nvPr/>
        </p:nvSpPr>
        <p:spPr bwMode="auto">
          <a:xfrm>
            <a:off x="5354210" y="4230390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41" name="Oval 49"/>
          <p:cNvSpPr>
            <a:spLocks noChangeAspect="1" noChangeArrowheads="1"/>
          </p:cNvSpPr>
          <p:nvPr/>
        </p:nvSpPr>
        <p:spPr bwMode="auto">
          <a:xfrm>
            <a:off x="5437752" y="4468430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42" name="Oval 50"/>
          <p:cNvSpPr>
            <a:spLocks noChangeAspect="1" noChangeArrowheads="1"/>
          </p:cNvSpPr>
          <p:nvPr/>
        </p:nvSpPr>
        <p:spPr bwMode="auto">
          <a:xfrm>
            <a:off x="5552855" y="4706470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43" name="Oval 51"/>
          <p:cNvSpPr>
            <a:spLocks noChangeAspect="1" noChangeArrowheads="1"/>
          </p:cNvSpPr>
          <p:nvPr/>
        </p:nvSpPr>
        <p:spPr bwMode="auto">
          <a:xfrm>
            <a:off x="5647536" y="4944510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44" name="Oval 52"/>
          <p:cNvSpPr>
            <a:spLocks noChangeAspect="1" noChangeArrowheads="1"/>
          </p:cNvSpPr>
          <p:nvPr/>
        </p:nvSpPr>
        <p:spPr bwMode="auto">
          <a:xfrm>
            <a:off x="5749643" y="5182549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45" name="Oval 53"/>
          <p:cNvSpPr>
            <a:spLocks noChangeAspect="1" noChangeArrowheads="1"/>
          </p:cNvSpPr>
          <p:nvPr/>
        </p:nvSpPr>
        <p:spPr bwMode="auto">
          <a:xfrm>
            <a:off x="5846181" y="5420589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46" name="Oval 54"/>
          <p:cNvSpPr>
            <a:spLocks noChangeAspect="1" noChangeArrowheads="1"/>
          </p:cNvSpPr>
          <p:nvPr/>
        </p:nvSpPr>
        <p:spPr bwMode="auto">
          <a:xfrm>
            <a:off x="5942718" y="5660379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47" name="Oval 55"/>
          <p:cNvSpPr>
            <a:spLocks noChangeAspect="1" noChangeArrowheads="1"/>
          </p:cNvSpPr>
          <p:nvPr/>
        </p:nvSpPr>
        <p:spPr bwMode="auto">
          <a:xfrm>
            <a:off x="6026261" y="5898419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48" name="Oval 56"/>
          <p:cNvSpPr>
            <a:spLocks noChangeAspect="1" noChangeArrowheads="1"/>
          </p:cNvSpPr>
          <p:nvPr/>
        </p:nvSpPr>
        <p:spPr bwMode="auto">
          <a:xfrm>
            <a:off x="6141363" y="6136459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49" name="Oval 57"/>
          <p:cNvSpPr>
            <a:spLocks noChangeAspect="1" noChangeArrowheads="1"/>
          </p:cNvSpPr>
          <p:nvPr/>
        </p:nvSpPr>
        <p:spPr bwMode="auto">
          <a:xfrm>
            <a:off x="5751500" y="6372748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50" name="Oval 58"/>
          <p:cNvSpPr>
            <a:spLocks noChangeAspect="1" noChangeArrowheads="1"/>
          </p:cNvSpPr>
          <p:nvPr/>
        </p:nvSpPr>
        <p:spPr bwMode="auto">
          <a:xfrm>
            <a:off x="6003983" y="6374499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51" name="Oval 59"/>
          <p:cNvSpPr>
            <a:spLocks noChangeAspect="1" noChangeArrowheads="1"/>
          </p:cNvSpPr>
          <p:nvPr/>
        </p:nvSpPr>
        <p:spPr bwMode="auto">
          <a:xfrm>
            <a:off x="6228618" y="6374499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52" name="Oval 60"/>
          <p:cNvSpPr>
            <a:spLocks noChangeAspect="1" noChangeArrowheads="1"/>
          </p:cNvSpPr>
          <p:nvPr/>
        </p:nvSpPr>
        <p:spPr bwMode="auto">
          <a:xfrm>
            <a:off x="5450748" y="5660379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53" name="Oval 61"/>
          <p:cNvSpPr>
            <a:spLocks noChangeAspect="1" noChangeArrowheads="1"/>
          </p:cNvSpPr>
          <p:nvPr/>
        </p:nvSpPr>
        <p:spPr bwMode="auto">
          <a:xfrm>
            <a:off x="5534290" y="5898419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54" name="Oval 62"/>
          <p:cNvSpPr>
            <a:spLocks noChangeAspect="1" noChangeArrowheads="1"/>
          </p:cNvSpPr>
          <p:nvPr/>
        </p:nvSpPr>
        <p:spPr bwMode="auto">
          <a:xfrm>
            <a:off x="5649393" y="6136459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24991" name="AutoShape 63"/>
          <p:cNvSpPr>
            <a:spLocks noChangeAspect="1" noChangeArrowheads="1"/>
          </p:cNvSpPr>
          <p:nvPr/>
        </p:nvSpPr>
        <p:spPr bwMode="auto">
          <a:xfrm>
            <a:off x="4253310" y="4197135"/>
            <a:ext cx="226492" cy="213536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63500">
            <a:solidFill>
              <a:srgbClr val="3366FF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24992" name="AutoShape 64"/>
          <p:cNvSpPr>
            <a:spLocks noChangeAspect="1" noChangeArrowheads="1"/>
          </p:cNvSpPr>
          <p:nvPr/>
        </p:nvSpPr>
        <p:spPr bwMode="auto">
          <a:xfrm>
            <a:off x="5545429" y="4701219"/>
            <a:ext cx="211640" cy="199533"/>
          </a:xfrm>
          <a:prstGeom prst="diamond">
            <a:avLst/>
          </a:prstGeom>
          <a:solidFill>
            <a:schemeClr val="bg1"/>
          </a:solidFill>
          <a:ln w="63500">
            <a:solidFill>
              <a:srgbClr val="339966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24993" name="Oval 65"/>
          <p:cNvSpPr>
            <a:spLocks noChangeAspect="1" noChangeArrowheads="1"/>
          </p:cNvSpPr>
          <p:nvPr/>
        </p:nvSpPr>
        <p:spPr bwMode="auto">
          <a:xfrm>
            <a:off x="4793549" y="5529107"/>
            <a:ext cx="191218" cy="180280"/>
          </a:xfrm>
          <a:prstGeom prst="ellipse">
            <a:avLst/>
          </a:prstGeom>
          <a:solidFill>
            <a:schemeClr val="bg1"/>
          </a:solidFill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58" name="AutoShape 148"/>
          <p:cNvSpPr>
            <a:spLocks noChangeArrowheads="1"/>
          </p:cNvSpPr>
          <p:nvPr/>
        </p:nvSpPr>
        <p:spPr bwMode="auto">
          <a:xfrm>
            <a:off x="6702077" y="3488010"/>
            <a:ext cx="2674680" cy="1102684"/>
          </a:xfrm>
          <a:prstGeom prst="wedgeRoundRectCallout">
            <a:avLst>
              <a:gd name="adj1" fmla="val -77652"/>
              <a:gd name="adj2" fmla="val 59559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</a:rPr>
              <a:t>特徴点数：</a:t>
            </a:r>
            <a:r>
              <a:rPr lang="en-US" altLang="ja-JP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altLang="ja-JP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4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4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4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4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4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4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4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4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4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4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4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4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4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 animBg="1"/>
      <p:bldP spid="17414" grpId="0" animBg="1"/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5" grpId="0" animBg="1"/>
      <p:bldP spid="17426" grpId="0" animBg="1"/>
      <p:bldP spid="17427" grpId="0" animBg="1"/>
      <p:bldP spid="17428" grpId="0" animBg="1"/>
      <p:bldP spid="17429" grpId="0" animBg="1"/>
      <p:bldP spid="17430" grpId="0" animBg="1"/>
      <p:bldP spid="17431" grpId="0" animBg="1"/>
      <p:bldP spid="17432" grpId="0" animBg="1"/>
      <p:bldP spid="17433" grpId="0" animBg="1"/>
      <p:bldP spid="17434" grpId="0" animBg="1"/>
      <p:bldP spid="17435" grpId="0" animBg="1"/>
      <p:bldP spid="17436" grpId="0" animBg="1"/>
      <p:bldP spid="17437" grpId="0" animBg="1"/>
      <p:bldP spid="17438" grpId="0" animBg="1"/>
      <p:bldP spid="17439" grpId="0" animBg="1"/>
      <p:bldP spid="17440" grpId="0" animBg="1"/>
      <p:bldP spid="17441" grpId="0" animBg="1"/>
      <p:bldP spid="17442" grpId="0" animBg="1"/>
      <p:bldP spid="17443" grpId="0" animBg="1"/>
      <p:bldP spid="17444" grpId="0" animBg="1"/>
      <p:bldP spid="17445" grpId="0" animBg="1"/>
      <p:bldP spid="17446" grpId="0" animBg="1"/>
      <p:bldP spid="17447" grpId="0" animBg="1"/>
      <p:bldP spid="17448" grpId="0" animBg="1"/>
      <p:bldP spid="17449" grpId="0" animBg="1"/>
      <p:bldP spid="17450" grpId="0" animBg="1"/>
      <p:bldP spid="17451" grpId="0" animBg="1"/>
      <p:bldP spid="17452" grpId="0" animBg="1"/>
      <p:bldP spid="17453" grpId="0" animBg="1"/>
      <p:bldP spid="17454" grpId="0" animBg="1"/>
      <p:bldP spid="124991" grpId="0" animBg="1"/>
      <p:bldP spid="124992" grpId="0" animBg="1"/>
      <p:bldP spid="124993" grpId="0" animBg="1"/>
      <p:bldP spid="174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41"/>
          <p:cNvGrpSpPr>
            <a:grpSpLocks/>
          </p:cNvGrpSpPr>
          <p:nvPr/>
        </p:nvGrpSpPr>
        <p:grpSpPr bwMode="auto">
          <a:xfrm>
            <a:off x="6962702" y="3780631"/>
            <a:ext cx="2756892" cy="2835474"/>
            <a:chOff x="5783229" y="3500510"/>
            <a:chExt cx="2357455" cy="2572145"/>
          </a:xfrm>
        </p:grpSpPr>
        <p:pic>
          <p:nvPicPr>
            <p:cNvPr id="19490" name="図 32" descr="図7.png"/>
            <p:cNvPicPr>
              <a:picLocks noChangeAspect="1"/>
            </p:cNvPicPr>
            <p:nvPr/>
          </p:nvPicPr>
          <p:blipFill>
            <a:blip r:embed="rId3" cstate="print"/>
            <a:srcRect t="15169" r="21085" b="18153"/>
            <a:stretch>
              <a:fillRect/>
            </a:stretch>
          </p:blipFill>
          <p:spPr bwMode="auto">
            <a:xfrm rot="-154772">
              <a:off x="5783229" y="3500510"/>
              <a:ext cx="2357455" cy="257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91" name="AutoShape 19"/>
            <p:cNvSpPr>
              <a:spLocks noChangeAspect="1" noChangeArrowheads="1"/>
            </p:cNvSpPr>
            <p:nvPr/>
          </p:nvSpPr>
          <p:spPr bwMode="auto">
            <a:xfrm>
              <a:off x="7192478" y="3772338"/>
              <a:ext cx="214257" cy="19367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92" name="AutoShape 20"/>
            <p:cNvSpPr>
              <a:spLocks noChangeAspect="1" noChangeArrowheads="1"/>
            </p:cNvSpPr>
            <p:nvPr/>
          </p:nvSpPr>
          <p:spPr bwMode="auto">
            <a:xfrm>
              <a:off x="6086063" y="4701032"/>
              <a:ext cx="200207" cy="180975"/>
            </a:xfrm>
            <a:prstGeom prst="diamond">
              <a:avLst/>
            </a:prstGeom>
            <a:solidFill>
              <a:schemeClr val="bg1"/>
            </a:solidFill>
            <a:ln w="6350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93" name="Oval 21"/>
            <p:cNvSpPr>
              <a:spLocks noChangeAspect="1" noChangeArrowheads="1"/>
            </p:cNvSpPr>
            <p:nvPr/>
          </p:nvSpPr>
          <p:spPr bwMode="auto">
            <a:xfrm>
              <a:off x="7181932" y="4712135"/>
              <a:ext cx="180888" cy="16351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94" name="Line 22"/>
            <p:cNvSpPr>
              <a:spLocks noChangeShapeType="1"/>
            </p:cNvSpPr>
            <p:nvPr/>
          </p:nvSpPr>
          <p:spPr bwMode="auto">
            <a:xfrm flipH="1">
              <a:off x="7264479" y="3558024"/>
              <a:ext cx="7028" cy="120808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95" name="Line 23"/>
            <p:cNvSpPr>
              <a:spLocks noChangeShapeType="1"/>
            </p:cNvSpPr>
            <p:nvPr/>
          </p:nvSpPr>
          <p:spPr bwMode="auto">
            <a:xfrm flipH="1">
              <a:off x="5928002" y="4766111"/>
              <a:ext cx="1343495" cy="636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9459" name="Text Box 17"/>
          <p:cNvSpPr txBox="1">
            <a:spLocks noChangeArrowheads="1"/>
          </p:cNvSpPr>
          <p:nvPr/>
        </p:nvSpPr>
        <p:spPr bwMode="auto">
          <a:xfrm>
            <a:off x="1145933" y="3229290"/>
            <a:ext cx="2554240" cy="432186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27400" dirty="0">
                <a:latin typeface="Arial" charset="0"/>
              </a:rPr>
              <a:t>A</a:t>
            </a:r>
          </a:p>
        </p:txBody>
      </p:sp>
      <p:sp>
        <p:nvSpPr>
          <p:cNvPr id="19460" name="AutoShape 19"/>
          <p:cNvSpPr>
            <a:spLocks noChangeAspect="1" noChangeArrowheads="1"/>
          </p:cNvSpPr>
          <p:nvPr/>
        </p:nvSpPr>
        <p:spPr bwMode="auto">
          <a:xfrm>
            <a:off x="1957222" y="4410737"/>
            <a:ext cx="226492" cy="213536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63500">
            <a:solidFill>
              <a:srgbClr val="3366FF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9461" name="AutoShape 20"/>
          <p:cNvSpPr>
            <a:spLocks noChangeAspect="1" noChangeArrowheads="1"/>
          </p:cNvSpPr>
          <p:nvPr/>
        </p:nvSpPr>
        <p:spPr bwMode="auto">
          <a:xfrm>
            <a:off x="1138508" y="6367564"/>
            <a:ext cx="211640" cy="199533"/>
          </a:xfrm>
          <a:prstGeom prst="diamond">
            <a:avLst/>
          </a:prstGeom>
          <a:solidFill>
            <a:schemeClr val="bg1"/>
          </a:solidFill>
          <a:ln w="63500">
            <a:solidFill>
              <a:srgbClr val="339966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9462" name="Oval 21"/>
          <p:cNvSpPr>
            <a:spLocks noChangeAspect="1" noChangeArrowheads="1"/>
          </p:cNvSpPr>
          <p:nvPr/>
        </p:nvSpPr>
        <p:spPr bwMode="auto">
          <a:xfrm>
            <a:off x="2280251" y="5494168"/>
            <a:ext cx="191218" cy="180280"/>
          </a:xfrm>
          <a:prstGeom prst="ellipse">
            <a:avLst/>
          </a:prstGeom>
          <a:solidFill>
            <a:schemeClr val="bg1"/>
          </a:solidFill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>
            <a:off x="1881105" y="3985416"/>
            <a:ext cx="493827" cy="15682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38" name="Line 23"/>
          <p:cNvSpPr>
            <a:spLocks noChangeShapeType="1"/>
          </p:cNvSpPr>
          <p:nvPr/>
        </p:nvSpPr>
        <p:spPr bwMode="auto">
          <a:xfrm flipH="1">
            <a:off x="871173" y="5553678"/>
            <a:ext cx="1503759" cy="1209451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19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dirty="0" smtClean="0"/>
              <a:t>輪郭版</a:t>
            </a:r>
            <a:r>
              <a:rPr lang="en-US" altLang="ja-JP" sz="3600" dirty="0" smtClean="0"/>
              <a:t>GH ― </a:t>
            </a:r>
            <a:r>
              <a:rPr lang="ja-JP" altLang="en-US" sz="3600" dirty="0" smtClean="0"/>
              <a:t>図形の照合</a:t>
            </a:r>
            <a:endParaRPr lang="en-US" altLang="ja-JP" sz="3600" dirty="0" smtClean="0"/>
          </a:p>
        </p:txBody>
      </p:sp>
      <p:sp>
        <p:nvSpPr>
          <p:cNvPr id="1946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514350" indent="-514350"/>
            <a:r>
              <a:rPr lang="ja-JP" altLang="en-US" sz="3200" dirty="0" smtClean="0"/>
              <a:t>特徴ベクトルの計算</a:t>
            </a:r>
            <a:endParaRPr lang="en-US" altLang="ja-JP" sz="3200" dirty="0" smtClean="0"/>
          </a:p>
          <a:p>
            <a:pPr marL="827087" lvl="1" indent="-514350">
              <a:buFont typeface="+mj-lt"/>
              <a:buAutoNum type="arabicPeriod"/>
            </a:pPr>
            <a:r>
              <a:rPr lang="ja-JP" altLang="en-US" dirty="0" smtClean="0">
                <a:latin typeface="Tahoma" pitchFamily="34" charset="0"/>
              </a:rPr>
              <a:t>正規化</a:t>
            </a:r>
            <a:endParaRPr lang="en-US" altLang="ja-JP" dirty="0" smtClean="0">
              <a:latin typeface="Tahoma" pitchFamily="34" charset="0"/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dirty="0" smtClean="0">
                <a:latin typeface="Tahoma" pitchFamily="34" charset="0"/>
              </a:rPr>
              <a:t>領域分割</a:t>
            </a:r>
            <a:endParaRPr lang="en-US" altLang="ja-JP" dirty="0" smtClean="0">
              <a:latin typeface="Tahoma" pitchFamily="34" charset="0"/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dirty="0" smtClean="0">
                <a:latin typeface="Tahoma" pitchFamily="34" charset="0"/>
              </a:rPr>
              <a:t>黒画素の割合</a:t>
            </a:r>
            <a:r>
              <a:rPr lang="ja-JP" altLang="en-US" dirty="0" smtClean="0"/>
              <a:t>の</a:t>
            </a:r>
            <a:r>
              <a:rPr lang="ja-JP" altLang="en-US" dirty="0" smtClean="0">
                <a:latin typeface="Tahoma" pitchFamily="34" charset="0"/>
              </a:rPr>
              <a:t>ヒストグラム作成</a:t>
            </a:r>
            <a:endParaRPr lang="en-US" altLang="ja-JP" dirty="0" smtClean="0">
              <a:latin typeface="Tahoma" pitchFamily="34" charset="0"/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dirty="0" smtClean="0">
                <a:latin typeface="Tahoma" pitchFamily="34" charset="0"/>
              </a:rPr>
              <a:t>量子化</a:t>
            </a:r>
          </a:p>
        </p:txBody>
      </p:sp>
      <p:grpSp>
        <p:nvGrpSpPr>
          <p:cNvPr id="3" name="グループ化 63"/>
          <p:cNvGrpSpPr>
            <a:grpSpLocks/>
          </p:cNvGrpSpPr>
          <p:nvPr/>
        </p:nvGrpSpPr>
        <p:grpSpPr bwMode="auto">
          <a:xfrm>
            <a:off x="7300584" y="3701869"/>
            <a:ext cx="2339181" cy="3229289"/>
            <a:chOff x="6072198" y="3000372"/>
            <a:chExt cx="2000263" cy="3071834"/>
          </a:xfrm>
        </p:grpSpPr>
        <p:cxnSp>
          <p:nvCxnSpPr>
            <p:cNvPr id="19485" name="直線コネクタ 58"/>
            <p:cNvCxnSpPr>
              <a:cxnSpLocks noChangeShapeType="1"/>
            </p:cNvCxnSpPr>
            <p:nvPr/>
          </p:nvCxnSpPr>
          <p:spPr bwMode="auto">
            <a:xfrm rot="5400000" flipH="1" flipV="1">
              <a:off x="6536544" y="4536289"/>
              <a:ext cx="3071834" cy="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9486" name="直線コネクタ 59"/>
            <p:cNvCxnSpPr>
              <a:cxnSpLocks noChangeShapeType="1"/>
            </p:cNvCxnSpPr>
            <p:nvPr/>
          </p:nvCxnSpPr>
          <p:spPr bwMode="auto">
            <a:xfrm rot="5400000" flipH="1" flipV="1">
              <a:off x="4536281" y="4536289"/>
              <a:ext cx="3071834" cy="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9487" name="直線コネクタ 60"/>
            <p:cNvCxnSpPr>
              <a:cxnSpLocks noChangeShapeType="1"/>
            </p:cNvCxnSpPr>
            <p:nvPr/>
          </p:nvCxnSpPr>
          <p:spPr bwMode="auto">
            <a:xfrm rot="5400000" flipH="1" flipV="1">
              <a:off x="5536412" y="4536289"/>
              <a:ext cx="3071834" cy="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9488" name="直線コネクタ 61"/>
            <p:cNvCxnSpPr>
              <a:cxnSpLocks noChangeShapeType="1"/>
            </p:cNvCxnSpPr>
            <p:nvPr/>
          </p:nvCxnSpPr>
          <p:spPr bwMode="auto">
            <a:xfrm rot="5400000" flipH="1" flipV="1">
              <a:off x="5036346" y="4536289"/>
              <a:ext cx="3071834" cy="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9489" name="直線コネクタ 62"/>
            <p:cNvCxnSpPr>
              <a:cxnSpLocks noChangeShapeType="1"/>
            </p:cNvCxnSpPr>
            <p:nvPr/>
          </p:nvCxnSpPr>
          <p:spPr bwMode="auto">
            <a:xfrm rot="5400000" flipH="1" flipV="1">
              <a:off x="6036478" y="4536289"/>
              <a:ext cx="3071834" cy="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prstDash val="sysDash"/>
              <a:round/>
              <a:headEnd/>
              <a:tailEnd/>
            </a:ln>
          </p:spPr>
        </p:cxnSp>
      </p:grpSp>
      <p:grpSp>
        <p:nvGrpSpPr>
          <p:cNvPr id="4" name="グループ化 72"/>
          <p:cNvGrpSpPr>
            <a:grpSpLocks/>
          </p:cNvGrpSpPr>
          <p:nvPr/>
        </p:nvGrpSpPr>
        <p:grpSpPr bwMode="auto">
          <a:xfrm>
            <a:off x="6882872" y="4016922"/>
            <a:ext cx="3091062" cy="2520421"/>
            <a:chOff x="5715008" y="3286124"/>
            <a:chExt cx="2786082" cy="2286016"/>
          </a:xfrm>
        </p:grpSpPr>
        <p:cxnSp>
          <p:nvCxnSpPr>
            <p:cNvPr id="19480" name="直線コネクタ 64"/>
            <p:cNvCxnSpPr>
              <a:cxnSpLocks noChangeShapeType="1"/>
            </p:cNvCxnSpPr>
            <p:nvPr/>
          </p:nvCxnSpPr>
          <p:spPr bwMode="auto">
            <a:xfrm>
              <a:off x="5715008" y="4429132"/>
              <a:ext cx="2786082" cy="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9481" name="直線コネクタ 67"/>
            <p:cNvCxnSpPr>
              <a:cxnSpLocks noChangeShapeType="1"/>
            </p:cNvCxnSpPr>
            <p:nvPr/>
          </p:nvCxnSpPr>
          <p:spPr bwMode="auto">
            <a:xfrm>
              <a:off x="5715008" y="5572140"/>
              <a:ext cx="2786082" cy="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9482" name="直線コネクタ 68"/>
            <p:cNvCxnSpPr>
              <a:cxnSpLocks noChangeShapeType="1"/>
            </p:cNvCxnSpPr>
            <p:nvPr/>
          </p:nvCxnSpPr>
          <p:spPr bwMode="auto">
            <a:xfrm>
              <a:off x="5715008" y="5000636"/>
              <a:ext cx="2786082" cy="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9483" name="直線コネクタ 70"/>
            <p:cNvCxnSpPr>
              <a:cxnSpLocks noChangeShapeType="1"/>
            </p:cNvCxnSpPr>
            <p:nvPr/>
          </p:nvCxnSpPr>
          <p:spPr bwMode="auto">
            <a:xfrm>
              <a:off x="5715008" y="3857628"/>
              <a:ext cx="2786082" cy="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9484" name="直線コネクタ 71"/>
            <p:cNvCxnSpPr>
              <a:cxnSpLocks noChangeShapeType="1"/>
            </p:cNvCxnSpPr>
            <p:nvPr/>
          </p:nvCxnSpPr>
          <p:spPr bwMode="auto">
            <a:xfrm>
              <a:off x="5715008" y="3286124"/>
              <a:ext cx="2786082" cy="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prstDash val="sysDash"/>
              <a:round/>
              <a:headEnd/>
              <a:tailEnd/>
            </a:ln>
          </p:spPr>
        </p:cxnSp>
      </p:grpSp>
      <p:sp>
        <p:nvSpPr>
          <p:cNvPr id="74" name="AutoShape 46"/>
          <p:cNvSpPr>
            <a:spLocks noChangeArrowheads="1"/>
          </p:cNvSpPr>
          <p:nvPr/>
        </p:nvSpPr>
        <p:spPr bwMode="auto">
          <a:xfrm>
            <a:off x="7300584" y="4016922"/>
            <a:ext cx="595934" cy="588098"/>
          </a:xfrm>
          <a:prstGeom prst="roundRect">
            <a:avLst>
              <a:gd name="adj" fmla="val 16667"/>
            </a:avLst>
          </a:prstGeom>
          <a:solidFill>
            <a:schemeClr val="bg1">
              <a:alpha val="79999"/>
            </a:schemeClr>
          </a:soli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r>
              <a:rPr lang="en-US" altLang="ja-JP" dirty="0"/>
              <a:t>0</a:t>
            </a:r>
          </a:p>
        </p:txBody>
      </p:sp>
      <p:sp>
        <p:nvSpPr>
          <p:cNvPr id="75" name="AutoShape 47"/>
          <p:cNvSpPr>
            <a:spLocks noChangeArrowheads="1"/>
          </p:cNvSpPr>
          <p:nvPr/>
        </p:nvSpPr>
        <p:spPr bwMode="auto">
          <a:xfrm>
            <a:off x="7885378" y="4016922"/>
            <a:ext cx="595935" cy="588098"/>
          </a:xfrm>
          <a:prstGeom prst="roundRect">
            <a:avLst>
              <a:gd name="adj" fmla="val 16667"/>
            </a:avLst>
          </a:prstGeom>
          <a:solidFill>
            <a:schemeClr val="bg1">
              <a:alpha val="79999"/>
            </a:schemeClr>
          </a:soli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r>
              <a:rPr lang="en-US" altLang="ja-JP" dirty="0"/>
              <a:t>1</a:t>
            </a:r>
          </a:p>
        </p:txBody>
      </p:sp>
      <p:sp>
        <p:nvSpPr>
          <p:cNvPr id="76" name="AutoShape 48"/>
          <p:cNvSpPr>
            <a:spLocks noChangeArrowheads="1"/>
          </p:cNvSpPr>
          <p:nvPr/>
        </p:nvSpPr>
        <p:spPr bwMode="auto">
          <a:xfrm>
            <a:off x="8470175" y="4016922"/>
            <a:ext cx="595934" cy="588098"/>
          </a:xfrm>
          <a:prstGeom prst="roundRect">
            <a:avLst>
              <a:gd name="adj" fmla="val 16667"/>
            </a:avLst>
          </a:prstGeom>
          <a:solidFill>
            <a:schemeClr val="bg1">
              <a:alpha val="79999"/>
            </a:schemeClr>
          </a:soli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r>
              <a:rPr lang="en-US" altLang="ja-JP" dirty="0"/>
              <a:t>2</a:t>
            </a:r>
          </a:p>
        </p:txBody>
      </p:sp>
      <p:sp>
        <p:nvSpPr>
          <p:cNvPr id="77" name="AutoShape 49"/>
          <p:cNvSpPr>
            <a:spLocks noChangeArrowheads="1"/>
          </p:cNvSpPr>
          <p:nvPr/>
        </p:nvSpPr>
        <p:spPr bwMode="auto">
          <a:xfrm>
            <a:off x="9054969" y="4016922"/>
            <a:ext cx="595935" cy="588098"/>
          </a:xfrm>
          <a:prstGeom prst="roundRect">
            <a:avLst>
              <a:gd name="adj" fmla="val 16667"/>
            </a:avLst>
          </a:prstGeom>
          <a:solidFill>
            <a:schemeClr val="bg1">
              <a:alpha val="79999"/>
            </a:schemeClr>
          </a:soli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r>
              <a:rPr lang="en-US" altLang="ja-JP" dirty="0"/>
              <a:t>1</a:t>
            </a:r>
          </a:p>
        </p:txBody>
      </p:sp>
      <p:sp>
        <p:nvSpPr>
          <p:cNvPr id="78" name="AutoShape 50"/>
          <p:cNvSpPr>
            <a:spLocks noChangeArrowheads="1"/>
          </p:cNvSpPr>
          <p:nvPr/>
        </p:nvSpPr>
        <p:spPr bwMode="auto">
          <a:xfrm>
            <a:off x="7300584" y="4647027"/>
            <a:ext cx="595934" cy="588098"/>
          </a:xfrm>
          <a:prstGeom prst="roundRect">
            <a:avLst>
              <a:gd name="adj" fmla="val 16667"/>
            </a:avLst>
          </a:prstGeom>
          <a:solidFill>
            <a:schemeClr val="bg1">
              <a:alpha val="79999"/>
            </a:schemeClr>
          </a:soli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r>
              <a:rPr lang="en-US" altLang="ja-JP" dirty="0"/>
              <a:t>1</a:t>
            </a:r>
          </a:p>
        </p:txBody>
      </p:sp>
      <p:sp>
        <p:nvSpPr>
          <p:cNvPr id="79" name="AutoShape 51"/>
          <p:cNvSpPr>
            <a:spLocks noChangeArrowheads="1"/>
          </p:cNvSpPr>
          <p:nvPr/>
        </p:nvSpPr>
        <p:spPr bwMode="auto">
          <a:xfrm>
            <a:off x="7885378" y="4647027"/>
            <a:ext cx="595935" cy="588098"/>
          </a:xfrm>
          <a:prstGeom prst="roundRect">
            <a:avLst>
              <a:gd name="adj" fmla="val 16667"/>
            </a:avLst>
          </a:prstGeom>
          <a:solidFill>
            <a:schemeClr val="bg1">
              <a:alpha val="79999"/>
            </a:schemeClr>
          </a:soli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r>
              <a:rPr lang="en-US" altLang="ja-JP" dirty="0"/>
              <a:t>2</a:t>
            </a:r>
          </a:p>
        </p:txBody>
      </p:sp>
      <p:sp>
        <p:nvSpPr>
          <p:cNvPr id="80" name="AutoShape 52"/>
          <p:cNvSpPr>
            <a:spLocks noChangeArrowheads="1"/>
          </p:cNvSpPr>
          <p:nvPr/>
        </p:nvSpPr>
        <p:spPr bwMode="auto">
          <a:xfrm>
            <a:off x="8470175" y="4647027"/>
            <a:ext cx="595934" cy="588098"/>
          </a:xfrm>
          <a:prstGeom prst="roundRect">
            <a:avLst>
              <a:gd name="adj" fmla="val 16667"/>
            </a:avLst>
          </a:prstGeom>
          <a:solidFill>
            <a:schemeClr val="bg1">
              <a:alpha val="79999"/>
            </a:schemeClr>
          </a:soli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r>
              <a:rPr lang="en-US" altLang="ja-JP" dirty="0"/>
              <a:t>...</a:t>
            </a:r>
          </a:p>
        </p:txBody>
      </p:sp>
      <p:sp>
        <p:nvSpPr>
          <p:cNvPr id="31" name="AutoShape 86"/>
          <p:cNvSpPr>
            <a:spLocks noChangeArrowheads="1"/>
          </p:cNvSpPr>
          <p:nvPr/>
        </p:nvSpPr>
        <p:spPr bwMode="auto">
          <a:xfrm>
            <a:off x="4327983" y="4667185"/>
            <a:ext cx="1633714" cy="866395"/>
          </a:xfrm>
          <a:prstGeom prst="rightArrow">
            <a:avLst>
              <a:gd name="adj1" fmla="val 39444"/>
              <a:gd name="adj2" fmla="val 81383"/>
            </a:avLst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cxnSp>
        <p:nvCxnSpPr>
          <p:cNvPr id="44" name="直線コネクタ 43"/>
          <p:cNvCxnSpPr>
            <a:cxnSpLocks noChangeShapeType="1"/>
          </p:cNvCxnSpPr>
          <p:nvPr/>
        </p:nvCxnSpPr>
        <p:spPr bwMode="auto">
          <a:xfrm rot="16200000" flipV="1">
            <a:off x="6522026" y="3469873"/>
            <a:ext cx="1389269" cy="334933"/>
          </a:xfrm>
          <a:prstGeom prst="lin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45" name="テキスト ボックス 44"/>
          <p:cNvSpPr txBox="1">
            <a:spLocks noChangeArrowheads="1"/>
          </p:cNvSpPr>
          <p:nvPr/>
        </p:nvSpPr>
        <p:spPr bwMode="auto">
          <a:xfrm>
            <a:off x="6354631" y="1852914"/>
            <a:ext cx="2079751" cy="52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ja-JP" altLang="en-US" dirty="0" smtClean="0">
                <a:solidFill>
                  <a:schemeClr val="accent2"/>
                </a:solidFill>
              </a:rPr>
              <a:t>特徴ベクトル</a:t>
            </a:r>
            <a:endParaRPr lang="ja-JP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31" grpId="0" animBg="1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7"/>
          <p:cNvSpPr>
            <a:spLocks noChangeArrowheads="1"/>
          </p:cNvSpPr>
          <p:nvPr/>
        </p:nvSpPr>
        <p:spPr bwMode="auto">
          <a:xfrm>
            <a:off x="6442031" y="3066512"/>
            <a:ext cx="3415947" cy="4207703"/>
          </a:xfrm>
          <a:prstGeom prst="rect">
            <a:avLst/>
          </a:prstGeom>
          <a:solidFill>
            <a:srgbClr val="FFFFFF"/>
          </a:solidFill>
          <a:ln w="31750" algn="ctr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輪郭版</a:t>
            </a:r>
            <a:r>
              <a:rPr lang="en-US" altLang="ja-JP" dirty="0" smtClean="0"/>
              <a:t>GH ― </a:t>
            </a:r>
            <a:r>
              <a:rPr lang="ja-JP" altLang="en-US" dirty="0" smtClean="0"/>
              <a:t>登録</a:t>
            </a:r>
            <a:endParaRPr lang="en-US" altLang="ja-JP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>
                <a:latin typeface="Tahoma" pitchFamily="34" charset="0"/>
              </a:rPr>
              <a:t>特徴ベクトルをハッシュテーブルに登録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052632" y="2033001"/>
            <a:ext cx="1203007" cy="1923572"/>
            <a:chOff x="567" y="1285"/>
            <a:chExt cx="648" cy="1099"/>
          </a:xfrm>
        </p:grpSpPr>
        <p:sp>
          <p:nvSpPr>
            <p:cNvPr id="21566" name="Text Box 4"/>
            <p:cNvSpPr txBox="1">
              <a:spLocks noChangeArrowheads="1"/>
            </p:cNvSpPr>
            <p:nvPr/>
          </p:nvSpPr>
          <p:spPr bwMode="auto">
            <a:xfrm>
              <a:off x="567" y="1285"/>
              <a:ext cx="648" cy="10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1900" dirty="0">
                  <a:latin typeface="Arial" charset="0"/>
                </a:rPr>
                <a:t>A</a:t>
              </a:r>
            </a:p>
          </p:txBody>
        </p:sp>
        <p:sp>
          <p:nvSpPr>
            <p:cNvPr id="21567" name="AutoShape 5"/>
            <p:cNvSpPr>
              <a:spLocks noChangeAspect="1" noChangeArrowheads="1"/>
            </p:cNvSpPr>
            <p:nvPr/>
          </p:nvSpPr>
          <p:spPr bwMode="auto">
            <a:xfrm>
              <a:off x="733" y="1609"/>
              <a:ext cx="102" cy="10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68" name="AutoShape 6"/>
            <p:cNvSpPr>
              <a:spLocks noChangeAspect="1" noChangeArrowheads="1"/>
            </p:cNvSpPr>
            <p:nvPr/>
          </p:nvSpPr>
          <p:spPr bwMode="auto">
            <a:xfrm>
              <a:off x="597" y="2062"/>
              <a:ext cx="95" cy="95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69" name="Oval 7"/>
            <p:cNvSpPr>
              <a:spLocks noChangeAspect="1" noChangeArrowheads="1"/>
            </p:cNvSpPr>
            <p:nvPr/>
          </p:nvSpPr>
          <p:spPr bwMode="auto">
            <a:xfrm>
              <a:off x="869" y="1836"/>
              <a:ext cx="86" cy="8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052632" y="3600353"/>
            <a:ext cx="1203007" cy="1923572"/>
            <a:chOff x="567" y="2057"/>
            <a:chExt cx="648" cy="1099"/>
          </a:xfrm>
        </p:grpSpPr>
        <p:sp>
          <p:nvSpPr>
            <p:cNvPr id="21562" name="Text Box 17"/>
            <p:cNvSpPr txBox="1">
              <a:spLocks noChangeArrowheads="1"/>
            </p:cNvSpPr>
            <p:nvPr/>
          </p:nvSpPr>
          <p:spPr bwMode="auto">
            <a:xfrm>
              <a:off x="567" y="2057"/>
              <a:ext cx="648" cy="10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1900" dirty="0">
                  <a:latin typeface="Arial" charset="0"/>
                </a:rPr>
                <a:t>A</a:t>
              </a:r>
            </a:p>
          </p:txBody>
        </p:sp>
        <p:sp>
          <p:nvSpPr>
            <p:cNvPr id="21563" name="AutoShape 18"/>
            <p:cNvSpPr>
              <a:spLocks noChangeAspect="1" noChangeArrowheads="1"/>
            </p:cNvSpPr>
            <p:nvPr/>
          </p:nvSpPr>
          <p:spPr bwMode="auto">
            <a:xfrm>
              <a:off x="657" y="2568"/>
              <a:ext cx="102" cy="10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64" name="AutoShape 19"/>
            <p:cNvSpPr>
              <a:spLocks noChangeAspect="1" noChangeArrowheads="1"/>
            </p:cNvSpPr>
            <p:nvPr/>
          </p:nvSpPr>
          <p:spPr bwMode="auto">
            <a:xfrm>
              <a:off x="1111" y="2840"/>
              <a:ext cx="95" cy="95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65" name="Oval 20"/>
            <p:cNvSpPr>
              <a:spLocks noChangeAspect="1" noChangeArrowheads="1"/>
            </p:cNvSpPr>
            <p:nvPr/>
          </p:nvSpPr>
          <p:spPr bwMode="auto">
            <a:xfrm>
              <a:off x="869" y="2608"/>
              <a:ext cx="86" cy="8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052632" y="5116078"/>
            <a:ext cx="1203007" cy="1923572"/>
            <a:chOff x="567" y="2828"/>
            <a:chExt cx="648" cy="1099"/>
          </a:xfrm>
        </p:grpSpPr>
        <p:sp>
          <p:nvSpPr>
            <p:cNvPr id="21558" name="Text Box 21"/>
            <p:cNvSpPr txBox="1">
              <a:spLocks noChangeArrowheads="1"/>
            </p:cNvSpPr>
            <p:nvPr/>
          </p:nvSpPr>
          <p:spPr bwMode="auto">
            <a:xfrm>
              <a:off x="567" y="2828"/>
              <a:ext cx="648" cy="10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1900" dirty="0">
                  <a:latin typeface="Arial" charset="0"/>
                </a:rPr>
                <a:t>A</a:t>
              </a:r>
            </a:p>
          </p:txBody>
        </p:sp>
        <p:sp>
          <p:nvSpPr>
            <p:cNvPr id="21559" name="AutoShape 22"/>
            <p:cNvSpPr>
              <a:spLocks noChangeAspect="1" noChangeArrowheads="1"/>
            </p:cNvSpPr>
            <p:nvPr/>
          </p:nvSpPr>
          <p:spPr bwMode="auto">
            <a:xfrm>
              <a:off x="1066" y="3475"/>
              <a:ext cx="102" cy="10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60" name="AutoShape 23"/>
            <p:cNvSpPr>
              <a:spLocks noChangeAspect="1" noChangeArrowheads="1"/>
            </p:cNvSpPr>
            <p:nvPr/>
          </p:nvSpPr>
          <p:spPr bwMode="auto">
            <a:xfrm>
              <a:off x="884" y="3022"/>
              <a:ext cx="95" cy="95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61" name="Oval 24"/>
            <p:cNvSpPr>
              <a:spLocks noChangeAspect="1" noChangeArrowheads="1"/>
            </p:cNvSpPr>
            <p:nvPr/>
          </p:nvSpPr>
          <p:spPr bwMode="auto">
            <a:xfrm>
              <a:off x="869" y="3379"/>
              <a:ext cx="86" cy="8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1513" name="AutoShape 27"/>
          <p:cNvSpPr>
            <a:spLocks noChangeArrowheads="1"/>
          </p:cNvSpPr>
          <p:nvPr/>
        </p:nvSpPr>
        <p:spPr bwMode="auto">
          <a:xfrm>
            <a:off x="3157895" y="4060679"/>
            <a:ext cx="926389" cy="831389"/>
          </a:xfrm>
          <a:prstGeom prst="wedgeRoundRectCallout">
            <a:avLst>
              <a:gd name="adj1" fmla="val -115931"/>
              <a:gd name="adj2" fmla="val 26000"/>
              <a:gd name="adj3" fmla="val 16667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1514" name="Line 28"/>
          <p:cNvSpPr>
            <a:spLocks noChangeShapeType="1"/>
          </p:cNvSpPr>
          <p:nvPr/>
        </p:nvSpPr>
        <p:spPr bwMode="auto">
          <a:xfrm>
            <a:off x="3551473" y="4177948"/>
            <a:ext cx="167084" cy="635356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1515" name="AutoShape 29"/>
          <p:cNvSpPr>
            <a:spLocks noChangeArrowheads="1"/>
          </p:cNvSpPr>
          <p:nvPr/>
        </p:nvSpPr>
        <p:spPr bwMode="auto">
          <a:xfrm>
            <a:off x="3157895" y="5576404"/>
            <a:ext cx="926389" cy="831388"/>
          </a:xfrm>
          <a:prstGeom prst="wedgeRoundRectCallout">
            <a:avLst>
              <a:gd name="adj1" fmla="val -115931"/>
              <a:gd name="adj2" fmla="val 26000"/>
              <a:gd name="adj3" fmla="val 16667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1516" name="Line 30"/>
          <p:cNvSpPr>
            <a:spLocks noChangeShapeType="1"/>
          </p:cNvSpPr>
          <p:nvPr/>
        </p:nvSpPr>
        <p:spPr bwMode="auto">
          <a:xfrm flipH="1" flipV="1">
            <a:off x="3326835" y="5772438"/>
            <a:ext cx="588509" cy="477829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1517" name="AutoShape 31"/>
          <p:cNvSpPr>
            <a:spLocks noChangeArrowheads="1"/>
          </p:cNvSpPr>
          <p:nvPr/>
        </p:nvSpPr>
        <p:spPr bwMode="auto">
          <a:xfrm>
            <a:off x="3157895" y="2531835"/>
            <a:ext cx="926389" cy="831389"/>
          </a:xfrm>
          <a:prstGeom prst="wedgeRoundRectCallout">
            <a:avLst>
              <a:gd name="adj1" fmla="val -125148"/>
              <a:gd name="adj2" fmla="val 20528"/>
              <a:gd name="adj3" fmla="val 16667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1518" name="Line 32"/>
          <p:cNvSpPr>
            <a:spLocks noChangeShapeType="1"/>
          </p:cNvSpPr>
          <p:nvPr/>
        </p:nvSpPr>
        <p:spPr bwMode="auto">
          <a:xfrm flipV="1">
            <a:off x="3252576" y="2808380"/>
            <a:ext cx="757449" cy="316803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1519" name="Line 38"/>
          <p:cNvSpPr>
            <a:spLocks noChangeShapeType="1"/>
          </p:cNvSpPr>
          <p:nvPr/>
        </p:nvSpPr>
        <p:spPr bwMode="auto">
          <a:xfrm>
            <a:off x="9857978" y="3066512"/>
            <a:ext cx="0" cy="420770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6442031" y="3066513"/>
            <a:ext cx="3415947" cy="3890900"/>
            <a:chOff x="3288" y="1570"/>
            <a:chExt cx="1725" cy="2223"/>
          </a:xfrm>
        </p:grpSpPr>
        <p:sp>
          <p:nvSpPr>
            <p:cNvPr id="21550" name="Line 39"/>
            <p:cNvSpPr>
              <a:spLocks noChangeShapeType="1"/>
            </p:cNvSpPr>
            <p:nvPr/>
          </p:nvSpPr>
          <p:spPr bwMode="auto">
            <a:xfrm>
              <a:off x="3288" y="1570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51" name="Line 40"/>
            <p:cNvSpPr>
              <a:spLocks noChangeShapeType="1"/>
            </p:cNvSpPr>
            <p:nvPr/>
          </p:nvSpPr>
          <p:spPr bwMode="auto">
            <a:xfrm>
              <a:off x="3288" y="1888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52" name="Line 41"/>
            <p:cNvSpPr>
              <a:spLocks noChangeShapeType="1"/>
            </p:cNvSpPr>
            <p:nvPr/>
          </p:nvSpPr>
          <p:spPr bwMode="auto">
            <a:xfrm>
              <a:off x="3288" y="2205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53" name="Line 42"/>
            <p:cNvSpPr>
              <a:spLocks noChangeShapeType="1"/>
            </p:cNvSpPr>
            <p:nvPr/>
          </p:nvSpPr>
          <p:spPr bwMode="auto">
            <a:xfrm>
              <a:off x="3288" y="2523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54" name="Line 43"/>
            <p:cNvSpPr>
              <a:spLocks noChangeShapeType="1"/>
            </p:cNvSpPr>
            <p:nvPr/>
          </p:nvSpPr>
          <p:spPr bwMode="auto">
            <a:xfrm>
              <a:off x="3288" y="2840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55" name="Line 44"/>
            <p:cNvSpPr>
              <a:spLocks noChangeShapeType="1"/>
            </p:cNvSpPr>
            <p:nvPr/>
          </p:nvSpPr>
          <p:spPr bwMode="auto">
            <a:xfrm>
              <a:off x="3288" y="3158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56" name="Line 45"/>
            <p:cNvSpPr>
              <a:spLocks noChangeShapeType="1"/>
            </p:cNvSpPr>
            <p:nvPr/>
          </p:nvSpPr>
          <p:spPr bwMode="auto">
            <a:xfrm>
              <a:off x="3288" y="3475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57" name="Line 46"/>
            <p:cNvSpPr>
              <a:spLocks noChangeShapeType="1"/>
            </p:cNvSpPr>
            <p:nvPr/>
          </p:nvSpPr>
          <p:spPr bwMode="auto">
            <a:xfrm>
              <a:off x="3289" y="3793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1521" name="Text Box 47"/>
          <p:cNvSpPr txBox="1">
            <a:spLocks noChangeArrowheads="1"/>
          </p:cNvSpPr>
          <p:nvPr/>
        </p:nvSpPr>
        <p:spPr bwMode="auto">
          <a:xfrm rot="5400000">
            <a:off x="9200992" y="4090851"/>
            <a:ext cx="1956320" cy="597767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 smtClean="0">
                <a:solidFill>
                  <a:schemeClr val="accent2"/>
                </a:solidFill>
              </a:rPr>
              <a:t>Hash table</a:t>
            </a:r>
            <a:endParaRPr lang="en-US" altLang="ja-JP" sz="3200" dirty="0">
              <a:solidFill>
                <a:schemeClr val="accent2"/>
              </a:solidFill>
            </a:endParaRPr>
          </a:p>
        </p:txBody>
      </p:sp>
      <p:sp>
        <p:nvSpPr>
          <p:cNvPr id="149552" name="AutoShape 48"/>
          <p:cNvSpPr>
            <a:spLocks noChangeArrowheads="1"/>
          </p:cNvSpPr>
          <p:nvPr/>
        </p:nvSpPr>
        <p:spPr bwMode="auto">
          <a:xfrm>
            <a:off x="4503852" y="4018671"/>
            <a:ext cx="1262415" cy="953910"/>
          </a:xfrm>
          <a:prstGeom prst="rightArrow">
            <a:avLst>
              <a:gd name="adj1" fmla="val 44583"/>
              <a:gd name="adj2" fmla="val 58896"/>
            </a:avLst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pic>
        <p:nvPicPr>
          <p:cNvPr id="149554" name="Picture 50" descr="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116" y="3463829"/>
            <a:ext cx="568087" cy="84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64" name="Picture 60" descr="A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9116" y="5686701"/>
            <a:ext cx="568087" cy="84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65" name="Picture 61" descr="A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9116" y="4053677"/>
            <a:ext cx="568087" cy="84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71" name="Picture 67" descr="B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31394" y="4608521"/>
            <a:ext cx="568087" cy="84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72" name="Picture 68" descr="E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1269" y="2908986"/>
            <a:ext cx="568087" cy="84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73" name="Picture 69" descr="M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90597" y="2908986"/>
            <a:ext cx="681334" cy="83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74" name="Picture 70" descr="R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50005" y="5686701"/>
            <a:ext cx="605217" cy="83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グループ化 62"/>
          <p:cNvGrpSpPr>
            <a:grpSpLocks/>
          </p:cNvGrpSpPr>
          <p:nvPr/>
        </p:nvGrpSpPr>
        <p:grpSpPr bwMode="auto">
          <a:xfrm>
            <a:off x="5613615" y="3012254"/>
            <a:ext cx="828416" cy="4516001"/>
            <a:chOff x="4800242" y="2732126"/>
            <a:chExt cx="708383" cy="4095958"/>
          </a:xfrm>
        </p:grpSpPr>
        <p:sp>
          <p:nvSpPr>
            <p:cNvPr id="21541" name="Line 37"/>
            <p:cNvSpPr>
              <a:spLocks noChangeShapeType="1"/>
            </p:cNvSpPr>
            <p:nvPr/>
          </p:nvSpPr>
          <p:spPr bwMode="auto">
            <a:xfrm>
              <a:off x="5508625" y="2781300"/>
              <a:ext cx="0" cy="381635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42" name="テキスト ボックス 54"/>
            <p:cNvSpPr txBox="1">
              <a:spLocks noChangeArrowheads="1"/>
            </p:cNvSpPr>
            <p:nvPr/>
          </p:nvSpPr>
          <p:spPr bwMode="auto">
            <a:xfrm>
              <a:off x="5072066" y="2732126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0</a:t>
              </a:r>
              <a:endParaRPr lang="ja-JP" altLang="en-US"/>
            </a:p>
          </p:txBody>
        </p:sp>
        <p:sp>
          <p:nvSpPr>
            <p:cNvPr id="21543" name="テキスト ボックス 55"/>
            <p:cNvSpPr txBox="1">
              <a:spLocks noChangeArrowheads="1"/>
            </p:cNvSpPr>
            <p:nvPr/>
          </p:nvSpPr>
          <p:spPr bwMode="auto">
            <a:xfrm>
              <a:off x="5072066" y="3286124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1</a:t>
              </a:r>
              <a:endParaRPr lang="ja-JP" altLang="en-US"/>
            </a:p>
          </p:txBody>
        </p:sp>
        <p:sp>
          <p:nvSpPr>
            <p:cNvPr id="21544" name="テキスト ボックス 56"/>
            <p:cNvSpPr txBox="1">
              <a:spLocks noChangeArrowheads="1"/>
            </p:cNvSpPr>
            <p:nvPr/>
          </p:nvSpPr>
          <p:spPr bwMode="auto">
            <a:xfrm>
              <a:off x="5072066" y="3786190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2</a:t>
              </a:r>
              <a:endParaRPr lang="ja-JP" altLang="en-US"/>
            </a:p>
          </p:txBody>
        </p:sp>
        <p:sp>
          <p:nvSpPr>
            <p:cNvPr id="21545" name="テキスト ボックス 57"/>
            <p:cNvSpPr txBox="1">
              <a:spLocks noChangeArrowheads="1"/>
            </p:cNvSpPr>
            <p:nvPr/>
          </p:nvSpPr>
          <p:spPr bwMode="auto">
            <a:xfrm>
              <a:off x="5072066" y="4286256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3</a:t>
              </a:r>
              <a:endParaRPr lang="ja-JP" altLang="en-US"/>
            </a:p>
          </p:txBody>
        </p:sp>
        <p:sp>
          <p:nvSpPr>
            <p:cNvPr id="21546" name="テキスト ボックス 58"/>
            <p:cNvSpPr txBox="1">
              <a:spLocks noChangeArrowheads="1"/>
            </p:cNvSpPr>
            <p:nvPr/>
          </p:nvSpPr>
          <p:spPr bwMode="auto">
            <a:xfrm>
              <a:off x="5072066" y="4786322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4</a:t>
              </a:r>
              <a:endParaRPr lang="ja-JP" altLang="en-US"/>
            </a:p>
          </p:txBody>
        </p:sp>
        <p:sp>
          <p:nvSpPr>
            <p:cNvPr id="21547" name="テキスト ボックス 59"/>
            <p:cNvSpPr txBox="1">
              <a:spLocks noChangeArrowheads="1"/>
            </p:cNvSpPr>
            <p:nvPr/>
          </p:nvSpPr>
          <p:spPr bwMode="auto">
            <a:xfrm>
              <a:off x="5072066" y="5286388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5</a:t>
              </a:r>
              <a:endParaRPr lang="ja-JP" altLang="en-US"/>
            </a:p>
          </p:txBody>
        </p:sp>
        <p:sp>
          <p:nvSpPr>
            <p:cNvPr id="21548" name="テキスト ボックス 60"/>
            <p:cNvSpPr txBox="1">
              <a:spLocks noChangeArrowheads="1"/>
            </p:cNvSpPr>
            <p:nvPr/>
          </p:nvSpPr>
          <p:spPr bwMode="auto">
            <a:xfrm>
              <a:off x="5072066" y="5786454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6</a:t>
              </a:r>
              <a:endParaRPr lang="ja-JP" altLang="en-US"/>
            </a:p>
          </p:txBody>
        </p:sp>
        <p:sp>
          <p:nvSpPr>
            <p:cNvPr id="21549" name="テキスト ボックス 61"/>
            <p:cNvSpPr txBox="1">
              <a:spLocks noChangeArrowheads="1"/>
            </p:cNvSpPr>
            <p:nvPr/>
          </p:nvSpPr>
          <p:spPr bwMode="auto">
            <a:xfrm rot="16200000">
              <a:off x="4787295" y="6196661"/>
              <a:ext cx="644370" cy="61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4100" dirty="0"/>
                <a:t>…</a:t>
              </a:r>
              <a:endParaRPr lang="ja-JP" altLang="en-US" sz="4100" dirty="0"/>
            </a:p>
          </p:txBody>
        </p:sp>
      </p:grpSp>
      <p:sp>
        <p:nvSpPr>
          <p:cNvPr id="67" name="Line 51"/>
          <p:cNvSpPr>
            <a:spLocks noChangeShapeType="1"/>
          </p:cNvSpPr>
          <p:nvPr/>
        </p:nvSpPr>
        <p:spPr bwMode="auto">
          <a:xfrm flipV="1">
            <a:off x="7184628" y="3782382"/>
            <a:ext cx="504966" cy="23804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68" name="Line 54"/>
          <p:cNvSpPr>
            <a:spLocks noChangeShapeType="1"/>
          </p:cNvSpPr>
          <p:nvPr/>
        </p:nvSpPr>
        <p:spPr bwMode="auto">
          <a:xfrm>
            <a:off x="7353570" y="5924740"/>
            <a:ext cx="167084" cy="476080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69" name="Line 55"/>
          <p:cNvSpPr>
            <a:spLocks noChangeShapeType="1"/>
          </p:cNvSpPr>
          <p:nvPr/>
        </p:nvSpPr>
        <p:spPr bwMode="auto">
          <a:xfrm flipH="1" flipV="1">
            <a:off x="7184628" y="4338976"/>
            <a:ext cx="421425" cy="316802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3582" name="Line 56"/>
          <p:cNvSpPr>
            <a:spLocks noChangeShapeType="1"/>
          </p:cNvSpPr>
          <p:nvPr/>
        </p:nvSpPr>
        <p:spPr bwMode="auto">
          <a:xfrm>
            <a:off x="7437111" y="3147025"/>
            <a:ext cx="0" cy="476080"/>
          </a:xfrm>
          <a:prstGeom prst="line">
            <a:avLst/>
          </a:prstGeom>
          <a:noFill/>
          <a:ln w="63500">
            <a:solidFill>
              <a:srgbClr val="993366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72" name="Line 58"/>
          <p:cNvSpPr>
            <a:spLocks noChangeShapeType="1"/>
          </p:cNvSpPr>
          <p:nvPr/>
        </p:nvSpPr>
        <p:spPr bwMode="auto">
          <a:xfrm flipV="1">
            <a:off x="7437111" y="4801052"/>
            <a:ext cx="83543" cy="47608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74" name="Line 54"/>
          <p:cNvSpPr>
            <a:spLocks noChangeShapeType="1"/>
          </p:cNvSpPr>
          <p:nvPr/>
        </p:nvSpPr>
        <p:spPr bwMode="auto">
          <a:xfrm>
            <a:off x="8939015" y="5907237"/>
            <a:ext cx="167084" cy="476080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75" name="Line 56"/>
          <p:cNvSpPr>
            <a:spLocks noChangeShapeType="1"/>
          </p:cNvSpPr>
          <p:nvPr/>
        </p:nvSpPr>
        <p:spPr bwMode="auto">
          <a:xfrm>
            <a:off x="9022556" y="3150526"/>
            <a:ext cx="0" cy="476080"/>
          </a:xfrm>
          <a:prstGeom prst="line">
            <a:avLst/>
          </a:prstGeom>
          <a:noFill/>
          <a:ln w="63500">
            <a:solidFill>
              <a:srgbClr val="993366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1538" name="テキスト ボックス 62"/>
          <p:cNvSpPr txBox="1">
            <a:spLocks noChangeArrowheads="1"/>
          </p:cNvSpPr>
          <p:nvPr/>
        </p:nvSpPr>
        <p:spPr bwMode="auto">
          <a:xfrm>
            <a:off x="2836721" y="3314216"/>
            <a:ext cx="1876170" cy="53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2800" dirty="0">
                <a:solidFill>
                  <a:schemeClr val="accent2"/>
                </a:solidFill>
              </a:rPr>
              <a:t>Hash ID : 1</a:t>
            </a:r>
            <a:endParaRPr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21539" name="テキスト ボックス 63"/>
          <p:cNvSpPr txBox="1">
            <a:spLocks noChangeArrowheads="1"/>
          </p:cNvSpPr>
          <p:nvPr/>
        </p:nvSpPr>
        <p:spPr bwMode="auto">
          <a:xfrm>
            <a:off x="2840434" y="4869313"/>
            <a:ext cx="1876170" cy="53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2800" dirty="0">
                <a:solidFill>
                  <a:schemeClr val="accent2"/>
                </a:solidFill>
              </a:rPr>
              <a:t>Hash ID : 5</a:t>
            </a:r>
            <a:endParaRPr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21540" name="テキスト ボックス 64"/>
          <p:cNvSpPr txBox="1">
            <a:spLocks noChangeArrowheads="1"/>
          </p:cNvSpPr>
          <p:nvPr/>
        </p:nvSpPr>
        <p:spPr bwMode="auto">
          <a:xfrm>
            <a:off x="2840434" y="6374538"/>
            <a:ext cx="1876170" cy="53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2800" dirty="0">
                <a:solidFill>
                  <a:schemeClr val="accent2"/>
                </a:solidFill>
              </a:rPr>
              <a:t>Hash ID : 2</a:t>
            </a:r>
            <a:endParaRPr lang="ja-JP" altLang="en-U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52" grpId="0" animBg="1"/>
      <p:bldP spid="67" grpId="0" animBg="1"/>
      <p:bldP spid="68" grpId="0" animBg="1"/>
      <p:bldP spid="69" grpId="0" animBg="1"/>
      <p:bldP spid="23582" grpId="0" animBg="1"/>
      <p:bldP spid="72" grpId="0" animBg="1"/>
      <p:bldP spid="74" grpId="0" animBg="1"/>
      <p:bldP spid="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7"/>
          <p:cNvSpPr>
            <a:spLocks noChangeArrowheads="1"/>
          </p:cNvSpPr>
          <p:nvPr/>
        </p:nvSpPr>
        <p:spPr bwMode="auto">
          <a:xfrm>
            <a:off x="6468022" y="3066512"/>
            <a:ext cx="3415947" cy="4207703"/>
          </a:xfrm>
          <a:prstGeom prst="rect">
            <a:avLst/>
          </a:prstGeom>
          <a:solidFill>
            <a:srgbClr val="FFFFFF"/>
          </a:solidFill>
          <a:ln w="31750" algn="ctr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22531" name="Line 38"/>
          <p:cNvSpPr>
            <a:spLocks noChangeShapeType="1"/>
          </p:cNvSpPr>
          <p:nvPr/>
        </p:nvSpPr>
        <p:spPr bwMode="auto">
          <a:xfrm>
            <a:off x="9883969" y="3066512"/>
            <a:ext cx="0" cy="420770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6468022" y="3066513"/>
            <a:ext cx="3415947" cy="3890900"/>
            <a:chOff x="3288" y="1570"/>
            <a:chExt cx="1725" cy="2223"/>
          </a:xfrm>
        </p:grpSpPr>
        <p:sp>
          <p:nvSpPr>
            <p:cNvPr id="22597" name="Line 39"/>
            <p:cNvSpPr>
              <a:spLocks noChangeShapeType="1"/>
            </p:cNvSpPr>
            <p:nvPr/>
          </p:nvSpPr>
          <p:spPr bwMode="auto">
            <a:xfrm>
              <a:off x="3288" y="1570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98" name="Line 40"/>
            <p:cNvSpPr>
              <a:spLocks noChangeShapeType="1"/>
            </p:cNvSpPr>
            <p:nvPr/>
          </p:nvSpPr>
          <p:spPr bwMode="auto">
            <a:xfrm>
              <a:off x="3288" y="1888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99" name="Line 41"/>
            <p:cNvSpPr>
              <a:spLocks noChangeShapeType="1"/>
            </p:cNvSpPr>
            <p:nvPr/>
          </p:nvSpPr>
          <p:spPr bwMode="auto">
            <a:xfrm>
              <a:off x="3288" y="2205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00" name="Line 42"/>
            <p:cNvSpPr>
              <a:spLocks noChangeShapeType="1"/>
            </p:cNvSpPr>
            <p:nvPr/>
          </p:nvSpPr>
          <p:spPr bwMode="auto">
            <a:xfrm>
              <a:off x="3288" y="2523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01" name="Line 43"/>
            <p:cNvSpPr>
              <a:spLocks noChangeShapeType="1"/>
            </p:cNvSpPr>
            <p:nvPr/>
          </p:nvSpPr>
          <p:spPr bwMode="auto">
            <a:xfrm>
              <a:off x="3288" y="2840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02" name="Line 44"/>
            <p:cNvSpPr>
              <a:spLocks noChangeShapeType="1"/>
            </p:cNvSpPr>
            <p:nvPr/>
          </p:nvSpPr>
          <p:spPr bwMode="auto">
            <a:xfrm>
              <a:off x="3288" y="3158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03" name="Line 45"/>
            <p:cNvSpPr>
              <a:spLocks noChangeShapeType="1"/>
            </p:cNvSpPr>
            <p:nvPr/>
          </p:nvSpPr>
          <p:spPr bwMode="auto">
            <a:xfrm>
              <a:off x="3288" y="3475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04" name="Line 46"/>
            <p:cNvSpPr>
              <a:spLocks noChangeShapeType="1"/>
            </p:cNvSpPr>
            <p:nvPr/>
          </p:nvSpPr>
          <p:spPr bwMode="auto">
            <a:xfrm>
              <a:off x="3289" y="3793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22534" name="Picture 50" descr="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5107" y="3463829"/>
            <a:ext cx="568087" cy="84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0" descr="A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5107" y="5686701"/>
            <a:ext cx="568087" cy="84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61" descr="A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5107" y="4053677"/>
            <a:ext cx="568087" cy="84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67" descr="B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7385" y="4608521"/>
            <a:ext cx="568087" cy="84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68" descr="E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07260" y="2908986"/>
            <a:ext cx="568087" cy="84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69" descr="M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16588" y="2908986"/>
            <a:ext cx="681334" cy="83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70" descr="R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75996" y="5686701"/>
            <a:ext cx="605217" cy="83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Line 51"/>
          <p:cNvSpPr>
            <a:spLocks noChangeShapeType="1"/>
          </p:cNvSpPr>
          <p:nvPr/>
        </p:nvSpPr>
        <p:spPr bwMode="auto">
          <a:xfrm flipV="1">
            <a:off x="7210619" y="3782382"/>
            <a:ext cx="504966" cy="23804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2542" name="Line 54"/>
          <p:cNvSpPr>
            <a:spLocks noChangeShapeType="1"/>
          </p:cNvSpPr>
          <p:nvPr/>
        </p:nvSpPr>
        <p:spPr bwMode="auto">
          <a:xfrm>
            <a:off x="7379561" y="5924740"/>
            <a:ext cx="167084" cy="476080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2543" name="Line 55"/>
          <p:cNvSpPr>
            <a:spLocks noChangeShapeType="1"/>
          </p:cNvSpPr>
          <p:nvPr/>
        </p:nvSpPr>
        <p:spPr bwMode="auto">
          <a:xfrm flipH="1" flipV="1">
            <a:off x="7210619" y="4338976"/>
            <a:ext cx="421425" cy="316802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2544" name="Line 56"/>
          <p:cNvSpPr>
            <a:spLocks noChangeShapeType="1"/>
          </p:cNvSpPr>
          <p:nvPr/>
        </p:nvSpPr>
        <p:spPr bwMode="auto">
          <a:xfrm>
            <a:off x="7463102" y="3147025"/>
            <a:ext cx="0" cy="476080"/>
          </a:xfrm>
          <a:prstGeom prst="line">
            <a:avLst/>
          </a:prstGeom>
          <a:noFill/>
          <a:ln w="63500">
            <a:solidFill>
              <a:srgbClr val="993366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2545" name="Line 58"/>
          <p:cNvSpPr>
            <a:spLocks noChangeShapeType="1"/>
          </p:cNvSpPr>
          <p:nvPr/>
        </p:nvSpPr>
        <p:spPr bwMode="auto">
          <a:xfrm flipV="1">
            <a:off x="7463102" y="4801052"/>
            <a:ext cx="83543" cy="47608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2546" name="Line 54"/>
          <p:cNvSpPr>
            <a:spLocks noChangeShapeType="1"/>
          </p:cNvSpPr>
          <p:nvPr/>
        </p:nvSpPr>
        <p:spPr bwMode="auto">
          <a:xfrm>
            <a:off x="8965006" y="5907237"/>
            <a:ext cx="167084" cy="476080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2547" name="Line 56"/>
          <p:cNvSpPr>
            <a:spLocks noChangeShapeType="1"/>
          </p:cNvSpPr>
          <p:nvPr/>
        </p:nvSpPr>
        <p:spPr bwMode="auto">
          <a:xfrm>
            <a:off x="9048547" y="3150526"/>
            <a:ext cx="0" cy="476080"/>
          </a:xfrm>
          <a:prstGeom prst="line">
            <a:avLst/>
          </a:prstGeom>
          <a:noFill/>
          <a:ln w="63500">
            <a:solidFill>
              <a:srgbClr val="993366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grpSp>
        <p:nvGrpSpPr>
          <p:cNvPr id="3" name="Group 95"/>
          <p:cNvGrpSpPr>
            <a:grpSpLocks/>
          </p:cNvGrpSpPr>
          <p:nvPr/>
        </p:nvGrpSpPr>
        <p:grpSpPr bwMode="auto">
          <a:xfrm>
            <a:off x="2064420" y="2706036"/>
            <a:ext cx="1093475" cy="864644"/>
            <a:chOff x="660" y="2619"/>
            <a:chExt cx="589" cy="494"/>
          </a:xfrm>
        </p:grpSpPr>
        <p:pic>
          <p:nvPicPr>
            <p:cNvPr id="22593" name="Picture 83" descr="Affine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60" y="2619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94" name="AutoShape 85"/>
            <p:cNvSpPr>
              <a:spLocks noChangeAspect="1" noChangeArrowheads="1"/>
            </p:cNvSpPr>
            <p:nvPr/>
          </p:nvSpPr>
          <p:spPr bwMode="auto">
            <a:xfrm>
              <a:off x="975" y="3022"/>
              <a:ext cx="76" cy="76"/>
            </a:xfrm>
            <a:prstGeom prst="diamond">
              <a:avLst/>
            </a:prstGeom>
            <a:solidFill>
              <a:schemeClr val="bg1"/>
            </a:solidFill>
            <a:ln w="3175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95" name="Oval 87"/>
            <p:cNvSpPr>
              <a:spLocks noChangeAspect="1" noChangeArrowheads="1"/>
            </p:cNvSpPr>
            <p:nvPr/>
          </p:nvSpPr>
          <p:spPr bwMode="auto">
            <a:xfrm>
              <a:off x="936" y="2888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96" name="AutoShape 90"/>
            <p:cNvSpPr>
              <a:spLocks noChangeAspect="1" noChangeArrowheads="1"/>
            </p:cNvSpPr>
            <p:nvPr/>
          </p:nvSpPr>
          <p:spPr bwMode="auto">
            <a:xfrm>
              <a:off x="802" y="2795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885548" y="2714788"/>
            <a:ext cx="1093474" cy="864644"/>
            <a:chOff x="660" y="1964"/>
            <a:chExt cx="589" cy="494"/>
          </a:xfrm>
        </p:grpSpPr>
        <p:pic>
          <p:nvPicPr>
            <p:cNvPr id="22589" name="Picture 82" descr="Affine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60" y="1964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90" name="Oval 88"/>
            <p:cNvSpPr>
              <a:spLocks noChangeAspect="1" noChangeArrowheads="1"/>
            </p:cNvSpPr>
            <p:nvPr/>
          </p:nvSpPr>
          <p:spPr bwMode="auto">
            <a:xfrm>
              <a:off x="928" y="2233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91" name="AutoShape 89"/>
            <p:cNvSpPr>
              <a:spLocks noChangeAspect="1" noChangeArrowheads="1"/>
            </p:cNvSpPr>
            <p:nvPr/>
          </p:nvSpPr>
          <p:spPr bwMode="auto">
            <a:xfrm>
              <a:off x="1005" y="2006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92" name="AutoShape 92"/>
            <p:cNvSpPr>
              <a:spLocks noChangeAspect="1" noChangeArrowheads="1"/>
            </p:cNvSpPr>
            <p:nvPr/>
          </p:nvSpPr>
          <p:spPr bwMode="auto">
            <a:xfrm>
              <a:off x="687" y="2278"/>
              <a:ext cx="76" cy="76"/>
            </a:xfrm>
            <a:prstGeom prst="diamond">
              <a:avLst/>
            </a:prstGeom>
            <a:solidFill>
              <a:schemeClr val="bg1"/>
            </a:solidFill>
            <a:ln w="3175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3324980" y="2706036"/>
            <a:ext cx="1093474" cy="873396"/>
            <a:chOff x="660" y="3249"/>
            <a:chExt cx="589" cy="499"/>
          </a:xfrm>
        </p:grpSpPr>
        <p:pic>
          <p:nvPicPr>
            <p:cNvPr id="22585" name="Picture 84" descr="Affine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60" y="3254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86" name="Oval 86"/>
            <p:cNvSpPr>
              <a:spLocks noChangeAspect="1" noChangeArrowheads="1"/>
            </p:cNvSpPr>
            <p:nvPr/>
          </p:nvSpPr>
          <p:spPr bwMode="auto">
            <a:xfrm>
              <a:off x="928" y="3524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87" name="AutoShape 91"/>
            <p:cNvSpPr>
              <a:spLocks noChangeAspect="1" noChangeArrowheads="1"/>
            </p:cNvSpPr>
            <p:nvPr/>
          </p:nvSpPr>
          <p:spPr bwMode="auto">
            <a:xfrm>
              <a:off x="1020" y="3566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88" name="AutoShape 93"/>
            <p:cNvSpPr>
              <a:spLocks noChangeAspect="1" noChangeArrowheads="1"/>
            </p:cNvSpPr>
            <p:nvPr/>
          </p:nvSpPr>
          <p:spPr bwMode="auto">
            <a:xfrm>
              <a:off x="1156" y="3249"/>
              <a:ext cx="76" cy="76"/>
            </a:xfrm>
            <a:prstGeom prst="diamond">
              <a:avLst/>
            </a:prstGeom>
            <a:solidFill>
              <a:schemeClr val="bg1"/>
            </a:solidFill>
            <a:ln w="3175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59841" name="AutoShape 97"/>
          <p:cNvSpPr>
            <a:spLocks noChangeAspect="1" noChangeArrowheads="1"/>
          </p:cNvSpPr>
          <p:nvPr/>
        </p:nvSpPr>
        <p:spPr bwMode="auto">
          <a:xfrm>
            <a:off x="2062564" y="3738708"/>
            <a:ext cx="740740" cy="665111"/>
          </a:xfrm>
          <a:prstGeom prst="wedgeRoundRectCallout">
            <a:avLst>
              <a:gd name="adj1" fmla="val -1102"/>
              <a:gd name="adj2" fmla="val -77370"/>
              <a:gd name="adj3" fmla="val 16667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159842" name="AutoShape 98"/>
          <p:cNvSpPr>
            <a:spLocks noChangeAspect="1" noChangeArrowheads="1"/>
          </p:cNvSpPr>
          <p:nvPr/>
        </p:nvSpPr>
        <p:spPr bwMode="auto">
          <a:xfrm>
            <a:off x="3324980" y="3738708"/>
            <a:ext cx="740740" cy="665111"/>
          </a:xfrm>
          <a:prstGeom prst="wedgeRoundRectCallout">
            <a:avLst>
              <a:gd name="adj1" fmla="val -1102"/>
              <a:gd name="adj2" fmla="val -77370"/>
              <a:gd name="adj3" fmla="val 16667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2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輪郭版</a:t>
            </a:r>
            <a:r>
              <a:rPr lang="en-US" altLang="ja-JP" dirty="0" smtClean="0"/>
              <a:t>GH ― </a:t>
            </a:r>
            <a:r>
              <a:rPr lang="ja-JP" altLang="en-US" dirty="0" smtClean="0"/>
              <a:t>検索（認識）</a:t>
            </a:r>
            <a:endParaRPr lang="en-US" altLang="ja-JP" dirty="0" smtClean="0"/>
          </a:p>
        </p:txBody>
      </p:sp>
      <p:sp>
        <p:nvSpPr>
          <p:cNvPr id="2255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ja-JP" altLang="en-US" dirty="0" smtClean="0">
                <a:latin typeface="Tahoma" pitchFamily="34" charset="0"/>
              </a:rPr>
              <a:t>特徴ベクトルを作成</a:t>
            </a:r>
            <a:endParaRPr lang="en-US" altLang="ja-JP" dirty="0" smtClean="0">
              <a:latin typeface="Tahoma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ja-JP" altLang="en-US" dirty="0" smtClean="0">
                <a:latin typeface="Tahoma" pitchFamily="34" charset="0"/>
              </a:rPr>
              <a:t>字種に投票</a:t>
            </a:r>
            <a:endParaRPr lang="en-US" altLang="ja-JP" dirty="0" smtClean="0">
              <a:latin typeface="Tahoma" pitchFamily="34" charset="0"/>
            </a:endParaRPr>
          </a:p>
        </p:txBody>
      </p:sp>
      <p:sp>
        <p:nvSpPr>
          <p:cNvPr id="159765" name="Line 21"/>
          <p:cNvSpPr>
            <a:spLocks noChangeAspect="1" noChangeShapeType="1"/>
          </p:cNvSpPr>
          <p:nvPr/>
        </p:nvSpPr>
        <p:spPr bwMode="auto">
          <a:xfrm>
            <a:off x="2370742" y="3861228"/>
            <a:ext cx="133668" cy="507585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159767" name="Line 23"/>
          <p:cNvSpPr>
            <a:spLocks noChangeAspect="1" noChangeShapeType="1"/>
          </p:cNvSpPr>
          <p:nvPr/>
        </p:nvSpPr>
        <p:spPr bwMode="auto">
          <a:xfrm flipH="1" flipV="1">
            <a:off x="3443796" y="3896234"/>
            <a:ext cx="471549" cy="381564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159768" name="AutoShape 24"/>
          <p:cNvSpPr>
            <a:spLocks noChangeAspect="1" noChangeArrowheads="1"/>
          </p:cNvSpPr>
          <p:nvPr/>
        </p:nvSpPr>
        <p:spPr bwMode="auto">
          <a:xfrm>
            <a:off x="883691" y="3738708"/>
            <a:ext cx="740741" cy="665111"/>
          </a:xfrm>
          <a:prstGeom prst="wedgeRoundRectCallout">
            <a:avLst>
              <a:gd name="adj1" fmla="val -1102"/>
              <a:gd name="adj2" fmla="val -77370"/>
              <a:gd name="adj3" fmla="val 16667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159769" name="Line 25"/>
          <p:cNvSpPr>
            <a:spLocks noChangeAspect="1" noChangeShapeType="1"/>
          </p:cNvSpPr>
          <p:nvPr/>
        </p:nvSpPr>
        <p:spPr bwMode="auto">
          <a:xfrm flipV="1">
            <a:off x="978373" y="3976747"/>
            <a:ext cx="605217" cy="253793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2559" name="Rectangle 99"/>
          <p:cNvSpPr>
            <a:spLocks noChangeArrowheads="1"/>
          </p:cNvSpPr>
          <p:nvPr/>
        </p:nvSpPr>
        <p:spPr bwMode="auto">
          <a:xfrm>
            <a:off x="417711" y="5040842"/>
            <a:ext cx="4678363" cy="2431157"/>
          </a:xfrm>
          <a:prstGeom prst="rect">
            <a:avLst/>
          </a:prstGeom>
          <a:solidFill>
            <a:srgbClr val="FFFFFF"/>
          </a:solidFill>
          <a:ln w="19050" algn="ctr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22560" name="Line 100"/>
          <p:cNvSpPr>
            <a:spLocks noChangeShapeType="1"/>
          </p:cNvSpPr>
          <p:nvPr/>
        </p:nvSpPr>
        <p:spPr bwMode="auto">
          <a:xfrm>
            <a:off x="1054488" y="6787634"/>
            <a:ext cx="378910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2561" name="Text Box 102"/>
          <p:cNvSpPr txBox="1">
            <a:spLocks noChangeArrowheads="1"/>
          </p:cNvSpPr>
          <p:nvPr/>
        </p:nvSpPr>
        <p:spPr bwMode="auto">
          <a:xfrm>
            <a:off x="1644853" y="6771882"/>
            <a:ext cx="1514898" cy="597767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dirty="0"/>
              <a:t>A B ...</a:t>
            </a:r>
          </a:p>
        </p:txBody>
      </p:sp>
      <p:sp>
        <p:nvSpPr>
          <p:cNvPr id="22562" name="Text Box 103"/>
          <p:cNvSpPr txBox="1">
            <a:spLocks noChangeArrowheads="1"/>
          </p:cNvSpPr>
          <p:nvPr/>
        </p:nvSpPr>
        <p:spPr bwMode="auto">
          <a:xfrm>
            <a:off x="3161608" y="6771882"/>
            <a:ext cx="1514898" cy="597767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dirty="0"/>
              <a:t>R ...</a:t>
            </a:r>
          </a:p>
        </p:txBody>
      </p:sp>
      <p:sp>
        <p:nvSpPr>
          <p:cNvPr id="159848" name="Rectangle 104"/>
          <p:cNvSpPr>
            <a:spLocks noChangeArrowheads="1"/>
          </p:cNvSpPr>
          <p:nvPr/>
        </p:nvSpPr>
        <p:spPr bwMode="auto">
          <a:xfrm>
            <a:off x="1811938" y="6232792"/>
            <a:ext cx="337882" cy="554842"/>
          </a:xfrm>
          <a:prstGeom prst="rect">
            <a:avLst/>
          </a:prstGeom>
          <a:solidFill>
            <a:schemeClr val="accent1"/>
          </a:solidFill>
          <a:ln w="31750" algn="ctr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59849" name="Rectangle 105"/>
          <p:cNvSpPr>
            <a:spLocks noChangeArrowheads="1"/>
          </p:cNvSpPr>
          <p:nvPr/>
        </p:nvSpPr>
        <p:spPr bwMode="auto">
          <a:xfrm>
            <a:off x="1811938" y="5676199"/>
            <a:ext cx="337882" cy="556593"/>
          </a:xfrm>
          <a:prstGeom prst="rect">
            <a:avLst/>
          </a:prstGeom>
          <a:solidFill>
            <a:schemeClr val="accent1"/>
          </a:solidFill>
          <a:ln w="31750" algn="ctr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59851" name="Rectangle 107"/>
          <p:cNvSpPr>
            <a:spLocks noChangeArrowheads="1"/>
          </p:cNvSpPr>
          <p:nvPr/>
        </p:nvSpPr>
        <p:spPr bwMode="auto">
          <a:xfrm>
            <a:off x="3497633" y="6232792"/>
            <a:ext cx="336026" cy="554842"/>
          </a:xfrm>
          <a:prstGeom prst="rect">
            <a:avLst/>
          </a:prstGeom>
          <a:solidFill>
            <a:schemeClr val="accent1"/>
          </a:solidFill>
          <a:ln w="31750" algn="ctr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59852" name="AutoShape 108"/>
          <p:cNvSpPr>
            <a:spLocks noChangeArrowheads="1"/>
          </p:cNvSpPr>
          <p:nvPr/>
        </p:nvSpPr>
        <p:spPr bwMode="auto">
          <a:xfrm>
            <a:off x="5847953" y="3658111"/>
            <a:ext cx="4093568" cy="476080"/>
          </a:xfrm>
          <a:prstGeom prst="roundRect">
            <a:avLst>
              <a:gd name="adj" fmla="val 16667"/>
            </a:avLst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59853" name="AutoShape 109"/>
          <p:cNvSpPr>
            <a:spLocks noChangeArrowheads="1"/>
          </p:cNvSpPr>
          <p:nvPr/>
        </p:nvSpPr>
        <p:spPr bwMode="auto">
          <a:xfrm>
            <a:off x="5847953" y="4221705"/>
            <a:ext cx="4093568" cy="477830"/>
          </a:xfrm>
          <a:prstGeom prst="roundRect">
            <a:avLst>
              <a:gd name="adj" fmla="val 16667"/>
            </a:avLst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59854" name="AutoShape 110"/>
          <p:cNvSpPr>
            <a:spLocks noChangeArrowheads="1"/>
          </p:cNvSpPr>
          <p:nvPr/>
        </p:nvSpPr>
        <p:spPr bwMode="auto">
          <a:xfrm>
            <a:off x="5847953" y="5889734"/>
            <a:ext cx="4093568" cy="476080"/>
          </a:xfrm>
          <a:prstGeom prst="roundRect">
            <a:avLst>
              <a:gd name="adj" fmla="val 16667"/>
            </a:avLst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grpSp>
        <p:nvGrpSpPr>
          <p:cNvPr id="6" name="グループ化 65"/>
          <p:cNvGrpSpPr>
            <a:grpSpLocks/>
          </p:cNvGrpSpPr>
          <p:nvPr/>
        </p:nvGrpSpPr>
        <p:grpSpPr bwMode="auto">
          <a:xfrm>
            <a:off x="5613615" y="3012254"/>
            <a:ext cx="828416" cy="4516001"/>
            <a:chOff x="4800242" y="2732126"/>
            <a:chExt cx="708383" cy="4095958"/>
          </a:xfrm>
        </p:grpSpPr>
        <p:sp>
          <p:nvSpPr>
            <p:cNvPr id="22576" name="Line 37"/>
            <p:cNvSpPr>
              <a:spLocks noChangeShapeType="1"/>
            </p:cNvSpPr>
            <p:nvPr/>
          </p:nvSpPr>
          <p:spPr bwMode="auto">
            <a:xfrm>
              <a:off x="5508625" y="2781300"/>
              <a:ext cx="0" cy="381635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77" name="テキスト ボックス 67"/>
            <p:cNvSpPr txBox="1">
              <a:spLocks noChangeArrowheads="1"/>
            </p:cNvSpPr>
            <p:nvPr/>
          </p:nvSpPr>
          <p:spPr bwMode="auto">
            <a:xfrm>
              <a:off x="5072066" y="2732126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0</a:t>
              </a:r>
              <a:endParaRPr lang="ja-JP" altLang="en-US"/>
            </a:p>
          </p:txBody>
        </p:sp>
        <p:sp>
          <p:nvSpPr>
            <p:cNvPr id="22578" name="テキスト ボックス 68"/>
            <p:cNvSpPr txBox="1">
              <a:spLocks noChangeArrowheads="1"/>
            </p:cNvSpPr>
            <p:nvPr/>
          </p:nvSpPr>
          <p:spPr bwMode="auto">
            <a:xfrm>
              <a:off x="5072066" y="3286124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1</a:t>
              </a:r>
              <a:endParaRPr lang="ja-JP" altLang="en-US"/>
            </a:p>
          </p:txBody>
        </p:sp>
        <p:sp>
          <p:nvSpPr>
            <p:cNvPr id="22579" name="テキスト ボックス 69"/>
            <p:cNvSpPr txBox="1">
              <a:spLocks noChangeArrowheads="1"/>
            </p:cNvSpPr>
            <p:nvPr/>
          </p:nvSpPr>
          <p:spPr bwMode="auto">
            <a:xfrm>
              <a:off x="5072066" y="3786190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2</a:t>
              </a:r>
              <a:endParaRPr lang="ja-JP" altLang="en-US"/>
            </a:p>
          </p:txBody>
        </p:sp>
        <p:sp>
          <p:nvSpPr>
            <p:cNvPr id="22580" name="テキスト ボックス 70"/>
            <p:cNvSpPr txBox="1">
              <a:spLocks noChangeArrowheads="1"/>
            </p:cNvSpPr>
            <p:nvPr/>
          </p:nvSpPr>
          <p:spPr bwMode="auto">
            <a:xfrm>
              <a:off x="5072066" y="4286256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3</a:t>
              </a:r>
              <a:endParaRPr lang="ja-JP" altLang="en-US"/>
            </a:p>
          </p:txBody>
        </p:sp>
        <p:sp>
          <p:nvSpPr>
            <p:cNvPr id="22581" name="テキスト ボックス 71"/>
            <p:cNvSpPr txBox="1">
              <a:spLocks noChangeArrowheads="1"/>
            </p:cNvSpPr>
            <p:nvPr/>
          </p:nvSpPr>
          <p:spPr bwMode="auto">
            <a:xfrm>
              <a:off x="5072066" y="4786322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4</a:t>
              </a:r>
              <a:endParaRPr lang="ja-JP" altLang="en-US"/>
            </a:p>
          </p:txBody>
        </p:sp>
        <p:sp>
          <p:nvSpPr>
            <p:cNvPr id="22582" name="テキスト ボックス 72"/>
            <p:cNvSpPr txBox="1">
              <a:spLocks noChangeArrowheads="1"/>
            </p:cNvSpPr>
            <p:nvPr/>
          </p:nvSpPr>
          <p:spPr bwMode="auto">
            <a:xfrm>
              <a:off x="5072066" y="5286388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5</a:t>
              </a:r>
              <a:endParaRPr lang="ja-JP" altLang="en-US"/>
            </a:p>
          </p:txBody>
        </p:sp>
        <p:sp>
          <p:nvSpPr>
            <p:cNvPr id="22583" name="テキスト ボックス 73"/>
            <p:cNvSpPr txBox="1">
              <a:spLocks noChangeArrowheads="1"/>
            </p:cNvSpPr>
            <p:nvPr/>
          </p:nvSpPr>
          <p:spPr bwMode="auto">
            <a:xfrm>
              <a:off x="5072066" y="5786454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6</a:t>
              </a:r>
              <a:endParaRPr lang="ja-JP" altLang="en-US"/>
            </a:p>
          </p:txBody>
        </p:sp>
        <p:sp>
          <p:nvSpPr>
            <p:cNvPr id="22584" name="テキスト ボックス 74"/>
            <p:cNvSpPr txBox="1">
              <a:spLocks noChangeArrowheads="1"/>
            </p:cNvSpPr>
            <p:nvPr/>
          </p:nvSpPr>
          <p:spPr bwMode="auto">
            <a:xfrm rot="16200000">
              <a:off x="4787295" y="6196661"/>
              <a:ext cx="644370" cy="61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4100" dirty="0"/>
                <a:t>…</a:t>
              </a:r>
              <a:endParaRPr lang="ja-JP" altLang="en-US" sz="4100" dirty="0"/>
            </a:p>
          </p:txBody>
        </p:sp>
      </p:grpSp>
      <p:sp>
        <p:nvSpPr>
          <p:cNvPr id="102" name="Text Box 99"/>
          <p:cNvSpPr txBox="1">
            <a:spLocks noChangeArrowheads="1"/>
          </p:cNvSpPr>
          <p:nvPr/>
        </p:nvSpPr>
        <p:spPr bwMode="auto">
          <a:xfrm>
            <a:off x="163372" y="6246795"/>
            <a:ext cx="1095507" cy="520823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>
                <a:solidFill>
                  <a:schemeClr val="tx2"/>
                </a:solidFill>
              </a:rPr>
              <a:t>Result</a:t>
            </a:r>
          </a:p>
        </p:txBody>
      </p:sp>
      <p:sp>
        <p:nvSpPr>
          <p:cNvPr id="103" name="AutoShape 100"/>
          <p:cNvSpPr>
            <a:spLocks noChangeArrowheads="1"/>
          </p:cNvSpPr>
          <p:nvPr/>
        </p:nvSpPr>
        <p:spPr bwMode="auto">
          <a:xfrm>
            <a:off x="1511185" y="6621357"/>
            <a:ext cx="905969" cy="876128"/>
          </a:xfrm>
          <a:prstGeom prst="roundRect">
            <a:avLst>
              <a:gd name="adj" fmla="val 12954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4306" tIns="52153" rIns="104306" bIns="52153">
            <a:spAutoFit/>
          </a:bodyPr>
          <a:lstStyle/>
          <a:p>
            <a:pPr algn="ctr"/>
            <a:r>
              <a:rPr lang="en-US" altLang="ja-JP" sz="4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74" name="テキスト ボックス 73"/>
          <p:cNvSpPr txBox="1">
            <a:spLocks noChangeArrowheads="1"/>
          </p:cNvSpPr>
          <p:nvPr/>
        </p:nvSpPr>
        <p:spPr bwMode="auto">
          <a:xfrm>
            <a:off x="751880" y="4349560"/>
            <a:ext cx="1049020" cy="53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2800" dirty="0">
                <a:solidFill>
                  <a:schemeClr val="accent2"/>
                </a:solidFill>
              </a:rPr>
              <a:t>ID : 1</a:t>
            </a:r>
            <a:endParaRPr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75" name="テキスト ボックス 74"/>
          <p:cNvSpPr txBox="1">
            <a:spLocks noChangeArrowheads="1"/>
          </p:cNvSpPr>
          <p:nvPr/>
        </p:nvSpPr>
        <p:spPr bwMode="auto">
          <a:xfrm>
            <a:off x="2005012" y="4349560"/>
            <a:ext cx="1049020" cy="53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2800" dirty="0">
                <a:solidFill>
                  <a:schemeClr val="accent2"/>
                </a:solidFill>
              </a:rPr>
              <a:t>ID : 5</a:t>
            </a:r>
            <a:endParaRPr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76" name="テキスト ボックス 75"/>
          <p:cNvSpPr txBox="1">
            <a:spLocks noChangeArrowheads="1"/>
          </p:cNvSpPr>
          <p:nvPr/>
        </p:nvSpPr>
        <p:spPr bwMode="auto">
          <a:xfrm>
            <a:off x="3258146" y="4363563"/>
            <a:ext cx="1049020" cy="53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2800" dirty="0">
                <a:solidFill>
                  <a:schemeClr val="accent2"/>
                </a:solidFill>
              </a:rPr>
              <a:t>ID : 2</a:t>
            </a:r>
            <a:endParaRPr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159850" name="Rectangle 106"/>
          <p:cNvSpPr>
            <a:spLocks noChangeArrowheads="1"/>
          </p:cNvSpPr>
          <p:nvPr/>
        </p:nvSpPr>
        <p:spPr bwMode="auto">
          <a:xfrm>
            <a:off x="1811938" y="5119606"/>
            <a:ext cx="337882" cy="556593"/>
          </a:xfrm>
          <a:prstGeom prst="rect">
            <a:avLst/>
          </a:prstGeom>
          <a:solidFill>
            <a:schemeClr val="accent1"/>
          </a:solidFill>
          <a:ln w="31750" algn="ctr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77" name="Text Box 47"/>
          <p:cNvSpPr txBox="1">
            <a:spLocks noChangeArrowheads="1"/>
          </p:cNvSpPr>
          <p:nvPr/>
        </p:nvSpPr>
        <p:spPr bwMode="auto">
          <a:xfrm rot="5400000">
            <a:off x="9200992" y="4090851"/>
            <a:ext cx="1956320" cy="597767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 smtClean="0">
                <a:solidFill>
                  <a:schemeClr val="accent2"/>
                </a:solidFill>
              </a:rPr>
              <a:t>Hash table</a:t>
            </a:r>
            <a:endParaRPr lang="en-US" altLang="ja-JP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5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15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500"/>
                                        <p:tgtEl>
                                          <p:spTgt spid="15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841" grpId="0" animBg="1"/>
      <p:bldP spid="159842" grpId="0" animBg="1"/>
      <p:bldP spid="159765" grpId="0" animBg="1"/>
      <p:bldP spid="159767" grpId="0" animBg="1"/>
      <p:bldP spid="159768" grpId="0" animBg="1"/>
      <p:bldP spid="159769" grpId="0" animBg="1"/>
      <p:bldP spid="159848" grpId="0" animBg="1"/>
      <p:bldP spid="159849" grpId="0" animBg="1"/>
      <p:bldP spid="159851" grpId="0" animBg="1"/>
      <p:bldP spid="159852" grpId="0" animBg="1"/>
      <p:bldP spid="159853" grpId="0" animBg="1"/>
      <p:bldP spid="159854" grpId="0" animBg="1"/>
      <p:bldP spid="102" grpId="0" animBg="1"/>
      <p:bldP spid="103" grpId="0" animBg="1"/>
      <p:bldP spid="74" grpId="0"/>
      <p:bldP spid="75" grpId="0"/>
      <p:bldP spid="76" grpId="0"/>
      <p:bldP spid="1598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chemeClr val="bg1">
                    <a:lumMod val="65000"/>
                  </a:schemeClr>
                </a:solidFill>
              </a:rPr>
              <a:t>背景</a:t>
            </a:r>
            <a:endParaRPr lang="en-US" altLang="ja-JP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chemeClr val="bg1">
                    <a:lumMod val="65000"/>
                  </a:schemeClr>
                </a:solidFill>
              </a:rPr>
              <a:t>提案手法のアプローチ</a:t>
            </a:r>
            <a:endParaRPr lang="en-US" altLang="ja-JP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chemeClr val="bg1">
                    <a:lumMod val="65000"/>
                  </a:schemeClr>
                </a:solidFill>
              </a:rPr>
              <a:t>輪郭版</a:t>
            </a:r>
            <a:r>
              <a:rPr lang="en-US" altLang="ja-JP" sz="3600" dirty="0" smtClean="0">
                <a:solidFill>
                  <a:schemeClr val="bg1">
                    <a:lumMod val="65000"/>
                  </a:schemeClr>
                </a:solidFill>
              </a:rPr>
              <a:t>GH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rgbClr val="FF0000"/>
                </a:solidFill>
              </a:rPr>
              <a:t>提案手法</a:t>
            </a:r>
            <a:endParaRPr lang="en-US" altLang="ja-JP" sz="3600" dirty="0" smtClean="0">
              <a:solidFill>
                <a:srgbClr val="FF0000"/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rgbClr val="FF0000"/>
                </a:solidFill>
              </a:rPr>
              <a:t>輪郭版</a:t>
            </a:r>
            <a:r>
              <a:rPr lang="en-US" altLang="ja-JP" sz="3200" dirty="0" smtClean="0">
                <a:solidFill>
                  <a:srgbClr val="FF0000"/>
                </a:solidFill>
              </a:rPr>
              <a:t>GH</a:t>
            </a:r>
            <a:r>
              <a:rPr lang="ja-JP" altLang="en-US" sz="3200" dirty="0" smtClean="0">
                <a:solidFill>
                  <a:srgbClr val="FF0000"/>
                </a:solidFill>
              </a:rPr>
              <a:t>の高速化</a:t>
            </a:r>
            <a:endParaRPr lang="en-US" altLang="ja-JP" sz="3200" dirty="0" smtClean="0">
              <a:solidFill>
                <a:srgbClr val="FF0000"/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分離文字の認識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姿勢推定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実験</a:t>
            </a:r>
            <a:endParaRPr lang="en-US" altLang="ja-JP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まとめ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9" descr="MPj040218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7263" y="3732213"/>
            <a:ext cx="4633912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1" descr="c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7550" y="2846388"/>
            <a:ext cx="24431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 descr="I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06078">
            <a:off x="495300" y="4098925"/>
            <a:ext cx="3789363" cy="2500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09" name="AutoShape 13"/>
          <p:cNvSpPr>
            <a:spLocks noChangeArrowheads="1"/>
          </p:cNvSpPr>
          <p:nvPr/>
        </p:nvSpPr>
        <p:spPr bwMode="auto">
          <a:xfrm rot="959704">
            <a:off x="1343025" y="3386138"/>
            <a:ext cx="2611438" cy="2852737"/>
          </a:xfrm>
          <a:prstGeom prst="triangle">
            <a:avLst>
              <a:gd name="adj" fmla="val 69806"/>
            </a:avLst>
          </a:prstGeom>
          <a:solidFill>
            <a:srgbClr val="FF6600">
              <a:alpha val="39999"/>
            </a:srgbClr>
          </a:solidFill>
          <a:ln w="12700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4342" name="Freeform 20"/>
          <p:cNvSpPr>
            <a:spLocks/>
          </p:cNvSpPr>
          <p:nvPr/>
        </p:nvSpPr>
        <p:spPr bwMode="auto">
          <a:xfrm>
            <a:off x="4287838" y="3854450"/>
            <a:ext cx="2460625" cy="2771775"/>
          </a:xfrm>
          <a:custGeom>
            <a:avLst/>
            <a:gdLst>
              <a:gd name="T0" fmla="*/ 0 w 1325"/>
              <a:gd name="T1" fmla="*/ 0 h 1583"/>
              <a:gd name="T2" fmla="*/ 427 w 1325"/>
              <a:gd name="T3" fmla="*/ 864 h 1583"/>
              <a:gd name="T4" fmla="*/ 930 w 1325"/>
              <a:gd name="T5" fmla="*/ 1346 h 1583"/>
              <a:gd name="T6" fmla="*/ 912 w 1325"/>
              <a:gd name="T7" fmla="*/ 1550 h 1583"/>
              <a:gd name="T8" fmla="*/ 664 w 1325"/>
              <a:gd name="T9" fmla="*/ 1545 h 1583"/>
              <a:gd name="T10" fmla="*/ 527 w 1325"/>
              <a:gd name="T11" fmla="*/ 1412 h 1583"/>
              <a:gd name="T12" fmla="*/ 646 w 1325"/>
              <a:gd name="T13" fmla="*/ 1271 h 1583"/>
              <a:gd name="T14" fmla="*/ 1325 w 1325"/>
              <a:gd name="T15" fmla="*/ 1358 h 15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25"/>
              <a:gd name="T25" fmla="*/ 0 h 1583"/>
              <a:gd name="T26" fmla="*/ 1325 w 1325"/>
              <a:gd name="T27" fmla="*/ 1583 h 15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25" h="1583">
                <a:moveTo>
                  <a:pt x="0" y="0"/>
                </a:moveTo>
                <a:cubicBezTo>
                  <a:pt x="71" y="144"/>
                  <a:pt x="272" y="640"/>
                  <a:pt x="427" y="864"/>
                </a:cubicBezTo>
                <a:cubicBezTo>
                  <a:pt x="582" y="1088"/>
                  <a:pt x="849" y="1232"/>
                  <a:pt x="930" y="1346"/>
                </a:cubicBezTo>
                <a:cubicBezTo>
                  <a:pt x="1011" y="1460"/>
                  <a:pt x="956" y="1517"/>
                  <a:pt x="912" y="1550"/>
                </a:cubicBezTo>
                <a:cubicBezTo>
                  <a:pt x="868" y="1583"/>
                  <a:pt x="728" y="1568"/>
                  <a:pt x="664" y="1545"/>
                </a:cubicBezTo>
                <a:cubicBezTo>
                  <a:pt x="600" y="1522"/>
                  <a:pt x="530" y="1458"/>
                  <a:pt x="527" y="1412"/>
                </a:cubicBezTo>
                <a:cubicBezTo>
                  <a:pt x="524" y="1366"/>
                  <a:pt x="513" y="1280"/>
                  <a:pt x="646" y="1271"/>
                </a:cubicBezTo>
                <a:cubicBezTo>
                  <a:pt x="779" y="1262"/>
                  <a:pt x="1184" y="1340"/>
                  <a:pt x="1325" y="1358"/>
                </a:cubicBezTo>
              </a:path>
            </a:pathLst>
          </a:custGeom>
          <a:noFill/>
          <a:ln w="25400">
            <a:solidFill>
              <a:srgbClr val="333333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pic>
        <p:nvPicPr>
          <p:cNvPr id="4119" name="Picture 23" descr="IMP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7188" y="4362450"/>
            <a:ext cx="1830387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7635257" y="3146017"/>
            <a:ext cx="1267530" cy="672112"/>
          </a:xfrm>
          <a:prstGeom prst="wedgeRoundRectCallout">
            <a:avLst>
              <a:gd name="adj1" fmla="val -47611"/>
              <a:gd name="adj2" fmla="val 109634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06" tIns="52153" rIns="104306" bIns="52153"/>
          <a:lstStyle/>
          <a:p>
            <a:pPr algn="ctr">
              <a:defRPr/>
            </a:pPr>
            <a:r>
              <a:rPr lang="en-US" altLang="ja-JP" sz="4000" dirty="0">
                <a:solidFill>
                  <a:schemeClr val="bg1"/>
                </a:solidFill>
              </a:rPr>
              <a:t>IMP</a:t>
            </a:r>
          </a:p>
        </p:txBody>
      </p:sp>
      <p:sp>
        <p:nvSpPr>
          <p:cNvPr id="14347" name="Text Box 30"/>
          <p:cNvSpPr txBox="1">
            <a:spLocks noChangeArrowheads="1"/>
          </p:cNvSpPr>
          <p:nvPr/>
        </p:nvSpPr>
        <p:spPr bwMode="auto">
          <a:xfrm>
            <a:off x="4165600" y="2720975"/>
            <a:ext cx="17033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2800">
                <a:solidFill>
                  <a:schemeClr val="tx1"/>
                </a:solidFill>
              </a:rPr>
              <a:t>Web</a:t>
            </a:r>
            <a:r>
              <a:rPr lang="ja-JP" altLang="en-US" sz="2800">
                <a:solidFill>
                  <a:schemeClr val="tx1"/>
                </a:solidFill>
              </a:rPr>
              <a:t>カメラ</a:t>
            </a:r>
          </a:p>
        </p:txBody>
      </p:sp>
      <p:sp>
        <p:nvSpPr>
          <p:cNvPr id="14348" name="Text Box 31"/>
          <p:cNvSpPr txBox="1">
            <a:spLocks noChangeArrowheads="1"/>
          </p:cNvSpPr>
          <p:nvPr/>
        </p:nvSpPr>
        <p:spPr bwMode="auto">
          <a:xfrm>
            <a:off x="642938" y="6373813"/>
            <a:ext cx="9302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ja-JP" altLang="en-US" sz="2800">
                <a:solidFill>
                  <a:schemeClr val="tx1"/>
                </a:solidFill>
              </a:rPr>
              <a:t>文書</a:t>
            </a:r>
          </a:p>
        </p:txBody>
      </p:sp>
      <p:sp>
        <p:nvSpPr>
          <p:cNvPr id="4131" name="Text Box 35"/>
          <p:cNvSpPr txBox="1">
            <a:spLocks noChangeArrowheads="1"/>
          </p:cNvSpPr>
          <p:nvPr/>
        </p:nvSpPr>
        <p:spPr bwMode="auto">
          <a:xfrm>
            <a:off x="7299325" y="2239963"/>
            <a:ext cx="2659063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r>
              <a:rPr lang="ja-JP" altLang="en-US" sz="2800">
                <a:solidFill>
                  <a:schemeClr val="tx1"/>
                </a:solidFill>
              </a:rPr>
              <a:t>リアルタイムに</a:t>
            </a:r>
          </a:p>
          <a:p>
            <a:r>
              <a:rPr lang="ja-JP" altLang="en-US" sz="2800">
                <a:solidFill>
                  <a:schemeClr val="tx1"/>
                </a:solidFill>
              </a:rPr>
              <a:t>認識結果を出力</a:t>
            </a: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8478838" y="4178300"/>
            <a:ext cx="177641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ja-JP" altLang="en-US" sz="2800">
                <a:solidFill>
                  <a:schemeClr val="tx1"/>
                </a:solidFill>
              </a:rPr>
              <a:t>キャプチャ</a:t>
            </a:r>
          </a:p>
        </p:txBody>
      </p:sp>
      <p:sp>
        <p:nvSpPr>
          <p:cNvPr id="14351" name="タイトル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dirty="0" smtClean="0"/>
              <a:t>実時間カメラベース文字認識システム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78970" y="1438100"/>
            <a:ext cx="7025640" cy="83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3200" dirty="0"/>
              <a:t>1</a:t>
            </a:r>
            <a:r>
              <a:rPr lang="ja-JP" altLang="en-US" sz="3200" dirty="0"/>
              <a:t>秒間に</a:t>
            </a:r>
            <a:r>
              <a:rPr lang="en-US" altLang="ja-JP" sz="3200" dirty="0"/>
              <a:t>200</a:t>
            </a:r>
            <a:r>
              <a:rPr lang="ja-JP" altLang="en-US" sz="3200" dirty="0"/>
              <a:t>～</a:t>
            </a:r>
            <a:r>
              <a:rPr lang="en-US" altLang="ja-JP" sz="3200" dirty="0"/>
              <a:t>250</a:t>
            </a:r>
            <a:r>
              <a:rPr lang="ja-JP" altLang="en-US" sz="3200" dirty="0"/>
              <a:t>文字程度認識可能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nimBg="1"/>
      <p:bldP spid="4131" grpId="0"/>
      <p:bldP spid="41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31" descr="Affin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7568" y="3653817"/>
            <a:ext cx="2931188" cy="231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AutoShape 39"/>
          <p:cNvSpPr>
            <a:spLocks noChangeAspect="1" noChangeArrowheads="1"/>
          </p:cNvSpPr>
          <p:nvPr/>
        </p:nvSpPr>
        <p:spPr bwMode="auto">
          <a:xfrm>
            <a:off x="9615297" y="3877699"/>
            <a:ext cx="292761" cy="276014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1750">
            <a:solidFill>
              <a:srgbClr val="3366FF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56" name="AutoShape 40"/>
          <p:cNvSpPr>
            <a:spLocks noChangeAspect="1" noChangeArrowheads="1"/>
          </p:cNvSpPr>
          <p:nvPr/>
        </p:nvSpPr>
        <p:spPr bwMode="auto">
          <a:xfrm>
            <a:off x="7724888" y="5295675"/>
            <a:ext cx="271339" cy="255818"/>
          </a:xfrm>
          <a:prstGeom prst="diamond">
            <a:avLst/>
          </a:prstGeom>
          <a:solidFill>
            <a:schemeClr val="bg1"/>
          </a:solidFill>
          <a:ln w="31750">
            <a:solidFill>
              <a:srgbClr val="339966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57" name="Oval 41"/>
          <p:cNvSpPr>
            <a:spLocks noChangeAspect="1" noChangeArrowheads="1"/>
          </p:cNvSpPr>
          <p:nvPr/>
        </p:nvSpPr>
        <p:spPr bwMode="auto">
          <a:xfrm>
            <a:off x="9904370" y="4647516"/>
            <a:ext cx="246350" cy="232258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58" name="AutoShape 153"/>
          <p:cNvSpPr>
            <a:spLocks noChangeArrowheads="1"/>
          </p:cNvSpPr>
          <p:nvPr/>
        </p:nvSpPr>
        <p:spPr bwMode="auto">
          <a:xfrm rot="8637452">
            <a:off x="7874301" y="4675597"/>
            <a:ext cx="2281651" cy="684418"/>
          </a:xfrm>
          <a:prstGeom prst="triangle">
            <a:avLst>
              <a:gd name="adj" fmla="val 8795"/>
            </a:avLst>
          </a:prstGeom>
          <a:solidFill>
            <a:schemeClr val="hlink">
              <a:alpha val="50195"/>
            </a:schemeClr>
          </a:solidFill>
          <a:ln w="381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" name="Text Box 33"/>
          <p:cNvSpPr txBox="1">
            <a:spLocks noChangeArrowheads="1"/>
          </p:cNvSpPr>
          <p:nvPr/>
        </p:nvSpPr>
        <p:spPr bwMode="auto">
          <a:xfrm>
            <a:off x="113922" y="2817850"/>
            <a:ext cx="2194877" cy="3906365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r>
              <a:rPr lang="en-US" altLang="ja-JP" sz="24700" dirty="0">
                <a:latin typeface="Arial" charset="0"/>
              </a:rPr>
              <a:t>A</a:t>
            </a:r>
          </a:p>
        </p:txBody>
      </p:sp>
      <p:sp>
        <p:nvSpPr>
          <p:cNvPr id="50" name="AutoShape 39"/>
          <p:cNvSpPr>
            <a:spLocks noChangeAspect="1" noChangeArrowheads="1"/>
          </p:cNvSpPr>
          <p:nvPr/>
        </p:nvSpPr>
        <p:spPr bwMode="auto">
          <a:xfrm>
            <a:off x="747584" y="3937248"/>
            <a:ext cx="292761" cy="276014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1750">
            <a:solidFill>
              <a:srgbClr val="3366FF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51" name="AutoShape 40"/>
          <p:cNvSpPr>
            <a:spLocks noChangeAspect="1" noChangeArrowheads="1"/>
          </p:cNvSpPr>
          <p:nvPr/>
        </p:nvSpPr>
        <p:spPr bwMode="auto">
          <a:xfrm>
            <a:off x="108173" y="5747952"/>
            <a:ext cx="271339" cy="259183"/>
          </a:xfrm>
          <a:prstGeom prst="diamond">
            <a:avLst/>
          </a:prstGeom>
          <a:solidFill>
            <a:schemeClr val="bg1"/>
          </a:solidFill>
          <a:ln w="31750">
            <a:solidFill>
              <a:srgbClr val="339966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52" name="Oval 41"/>
          <p:cNvSpPr>
            <a:spLocks noChangeAspect="1" noChangeArrowheads="1"/>
          </p:cNvSpPr>
          <p:nvPr/>
        </p:nvSpPr>
        <p:spPr bwMode="auto">
          <a:xfrm>
            <a:off x="1648247" y="4499194"/>
            <a:ext cx="246350" cy="232256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53" name="AutoShape 153"/>
          <p:cNvSpPr>
            <a:spLocks noChangeArrowheads="1"/>
          </p:cNvSpPr>
          <p:nvPr/>
        </p:nvSpPr>
        <p:spPr bwMode="auto">
          <a:xfrm rot="6573903">
            <a:off x="80121" y="4671298"/>
            <a:ext cx="1904615" cy="1019737"/>
          </a:xfrm>
          <a:prstGeom prst="triangle">
            <a:avLst>
              <a:gd name="adj" fmla="val 11069"/>
            </a:avLst>
          </a:prstGeom>
          <a:solidFill>
            <a:schemeClr val="hlink">
              <a:alpha val="50195"/>
            </a:schemeClr>
          </a:solidFill>
          <a:ln w="381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ja-JP" altLang="en-US" sz="3600" dirty="0" smtClean="0"/>
              <a:t>提案手法１：輪郭版</a:t>
            </a:r>
            <a:r>
              <a:rPr lang="en-US" altLang="ja-JP" sz="3600" dirty="0" smtClean="0"/>
              <a:t>GH</a:t>
            </a:r>
            <a:r>
              <a:rPr lang="ja-JP" altLang="en-US" sz="3600" dirty="0" smtClean="0"/>
              <a:t>の高速化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パターンを削減する原理</a:t>
            </a:r>
            <a:endParaRPr lang="en-US" altLang="ja-JP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6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4670" y="1344225"/>
            <a:ext cx="9624060" cy="2789625"/>
          </a:xfrm>
        </p:spPr>
        <p:txBody>
          <a:bodyPr/>
          <a:lstStyle/>
          <a:p>
            <a:r>
              <a:rPr lang="ja-JP" altLang="en-US" dirty="0" smtClean="0">
                <a:latin typeface="Tahoma" pitchFamily="34" charset="0"/>
              </a:rPr>
              <a:t>面積比</a:t>
            </a:r>
            <a:endParaRPr lang="en-US" altLang="ja-JP" dirty="0" smtClean="0">
              <a:latin typeface="Tahoma" pitchFamily="34" charset="0"/>
            </a:endParaRPr>
          </a:p>
          <a:p>
            <a:pPr lvl="1"/>
            <a:r>
              <a:rPr lang="en-US" altLang="ja-JP" dirty="0" smtClean="0">
                <a:latin typeface="Tahoma" pitchFamily="34" charset="0"/>
              </a:rPr>
              <a:t>3</a:t>
            </a:r>
            <a:r>
              <a:rPr lang="ja-JP" altLang="en-US" dirty="0" smtClean="0">
                <a:latin typeface="Tahoma" pitchFamily="34" charset="0"/>
              </a:rPr>
              <a:t>点の配置</a:t>
            </a:r>
            <a:r>
              <a:rPr lang="en-US" altLang="ja-JP" dirty="0" smtClean="0">
                <a:latin typeface="Tahoma" pitchFamily="34" charset="0"/>
              </a:rPr>
              <a:t> </a:t>
            </a:r>
            <a:r>
              <a:rPr lang="en-US" altLang="ja-JP" dirty="0" smtClean="0">
                <a:latin typeface="Tahoma" pitchFamily="34" charset="0"/>
                <a:sym typeface="Wingdings" pitchFamily="2" charset="2"/>
              </a:rPr>
              <a:t> </a:t>
            </a:r>
            <a:r>
              <a:rPr lang="ja-JP" altLang="en-US" dirty="0" smtClean="0">
                <a:latin typeface="Tahoma" pitchFamily="34" charset="0"/>
                <a:sym typeface="Wingdings" pitchFamily="2" charset="2"/>
              </a:rPr>
              <a:t>面積比</a:t>
            </a:r>
            <a:endParaRPr lang="en-US" altLang="ja-JP" dirty="0" smtClean="0">
              <a:latin typeface="Tahoma" pitchFamily="34" charset="0"/>
            </a:endParaRPr>
          </a:p>
        </p:txBody>
      </p:sp>
      <p:sp>
        <p:nvSpPr>
          <p:cNvPr id="26638" name="Text Box 62"/>
          <p:cNvSpPr txBox="1">
            <a:spLocks noChangeArrowheads="1"/>
          </p:cNvSpPr>
          <p:nvPr/>
        </p:nvSpPr>
        <p:spPr bwMode="auto">
          <a:xfrm>
            <a:off x="1503723" y="2821016"/>
            <a:ext cx="588958" cy="597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latin typeface="Tahoma" pitchFamily="34" charset="0"/>
                <a:cs typeface="Tahoma" pitchFamily="34" charset="0"/>
              </a:rPr>
              <a:t>S</a:t>
            </a:r>
            <a:r>
              <a:rPr lang="en-US" altLang="ja-JP" sz="3200" baseline="-25000" dirty="0">
                <a:latin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6639" name="Text Box 64"/>
          <p:cNvSpPr txBox="1">
            <a:spLocks noChangeArrowheads="1"/>
          </p:cNvSpPr>
          <p:nvPr/>
        </p:nvSpPr>
        <p:spPr bwMode="auto">
          <a:xfrm>
            <a:off x="9531724" y="2821016"/>
            <a:ext cx="675520" cy="597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latin typeface="Tahoma" pitchFamily="34" charset="0"/>
                <a:cs typeface="Tahoma" pitchFamily="34" charset="0"/>
              </a:rPr>
              <a:t>S’</a:t>
            </a:r>
            <a:r>
              <a:rPr lang="en-US" altLang="ja-JP" sz="3200" baseline="-25000" dirty="0">
                <a:latin typeface="Tahoma" pitchFamily="34" charset="0"/>
                <a:cs typeface="Tahoma" pitchFamily="34" charset="0"/>
              </a:rPr>
              <a:t>1</a:t>
            </a:r>
          </a:p>
        </p:txBody>
      </p:sp>
      <p:grpSp>
        <p:nvGrpSpPr>
          <p:cNvPr id="2" name="グループ化 61"/>
          <p:cNvGrpSpPr/>
          <p:nvPr/>
        </p:nvGrpSpPr>
        <p:grpSpPr>
          <a:xfrm>
            <a:off x="3893535" y="5448080"/>
            <a:ext cx="2442389" cy="1420256"/>
            <a:chOff x="3616765" y="3233019"/>
            <a:chExt cx="2442389" cy="1420256"/>
          </a:xfrm>
        </p:grpSpPr>
        <p:sp>
          <p:nvSpPr>
            <p:cNvPr id="133189" name="Text Box 69"/>
            <p:cNvSpPr txBox="1">
              <a:spLocks noChangeArrowheads="1"/>
            </p:cNvSpPr>
            <p:nvPr/>
          </p:nvSpPr>
          <p:spPr bwMode="auto">
            <a:xfrm>
              <a:off x="4602791" y="3648377"/>
              <a:ext cx="470336" cy="65932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104306" tIns="52153" rIns="104306" bIns="52153">
              <a:spAutoFit/>
            </a:bodyPr>
            <a:lstStyle/>
            <a:p>
              <a:r>
                <a:rPr lang="en-US" altLang="ja-JP" sz="3600" dirty="0"/>
                <a:t>=</a:t>
              </a:r>
            </a:p>
          </p:txBody>
        </p:sp>
        <p:grpSp>
          <p:nvGrpSpPr>
            <p:cNvPr id="3" name="グループ化 58"/>
            <p:cNvGrpSpPr/>
            <p:nvPr/>
          </p:nvGrpSpPr>
          <p:grpSpPr>
            <a:xfrm>
              <a:off x="3616765" y="3234770"/>
              <a:ext cx="757449" cy="1418505"/>
              <a:chOff x="3616765" y="3234770"/>
              <a:chExt cx="757449" cy="1418505"/>
            </a:xfrm>
          </p:grpSpPr>
          <p:sp>
            <p:nvSpPr>
              <p:cNvPr id="133187" name="Text Box 67"/>
              <p:cNvSpPr txBox="1">
                <a:spLocks noChangeArrowheads="1"/>
              </p:cNvSpPr>
              <p:nvPr/>
            </p:nvSpPr>
            <p:spPr bwMode="auto">
              <a:xfrm>
                <a:off x="3701010" y="3234770"/>
                <a:ext cx="588958" cy="141850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104306" tIns="52153" rIns="104306" bIns="52153">
                <a:spAutoFit/>
              </a:bodyPr>
              <a:lstStyle/>
              <a:p>
                <a:r>
                  <a:rPr lang="en-US" altLang="ja-JP" sz="3200" dirty="0">
                    <a:latin typeface="Tahoma" pitchFamily="34" charset="0"/>
                    <a:cs typeface="Tahoma" pitchFamily="34" charset="0"/>
                  </a:rPr>
                  <a:t>S</a:t>
                </a:r>
                <a:r>
                  <a:rPr lang="en-US" altLang="ja-JP" sz="3200" baseline="-25000" dirty="0">
                    <a:latin typeface="Tahoma" pitchFamily="34" charset="0"/>
                    <a:cs typeface="Tahoma" pitchFamily="34" charset="0"/>
                  </a:rPr>
                  <a:t>1</a:t>
                </a:r>
              </a:p>
              <a:p>
                <a:endParaRPr lang="en-US" altLang="ja-JP" sz="3200" baseline="-25000" dirty="0">
                  <a:latin typeface="Tahoma" pitchFamily="34" charset="0"/>
                  <a:cs typeface="Tahoma" pitchFamily="34" charset="0"/>
                </a:endParaRPr>
              </a:p>
              <a:p>
                <a:r>
                  <a:rPr lang="en-US" altLang="ja-JP" sz="3200" dirty="0">
                    <a:latin typeface="Tahoma" pitchFamily="34" charset="0"/>
                    <a:cs typeface="Tahoma" pitchFamily="34" charset="0"/>
                  </a:rPr>
                  <a:t>S</a:t>
                </a:r>
                <a:r>
                  <a:rPr lang="en-US" altLang="ja-JP" sz="3200" baseline="-25000" dirty="0">
                    <a:latin typeface="Tahoma" pitchFamily="34" charset="0"/>
                    <a:cs typeface="Tahoma" pitchFamily="34" charset="0"/>
                  </a:rPr>
                  <a:t>0</a:t>
                </a:r>
                <a:endParaRPr lang="ja-JP" altLang="en-US" sz="3200" baseline="-25000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3190" name="Line 70"/>
              <p:cNvSpPr>
                <a:spLocks noChangeShapeType="1"/>
              </p:cNvSpPr>
              <p:nvPr/>
            </p:nvSpPr>
            <p:spPr bwMode="auto">
              <a:xfrm>
                <a:off x="3616765" y="3927858"/>
                <a:ext cx="757449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04306" tIns="52153" rIns="104306" bIns="52153"/>
              <a:lstStyle/>
              <a:p>
                <a:endParaRPr lang="ja-JP" altLang="en-US"/>
              </a:p>
            </p:txBody>
          </p:sp>
        </p:grpSp>
        <p:grpSp>
          <p:nvGrpSpPr>
            <p:cNvPr id="4" name="グループ化 60"/>
            <p:cNvGrpSpPr/>
            <p:nvPr/>
          </p:nvGrpSpPr>
          <p:grpSpPr>
            <a:xfrm>
              <a:off x="5301705" y="3233019"/>
              <a:ext cx="757449" cy="1418505"/>
              <a:chOff x="6104137" y="3233019"/>
              <a:chExt cx="757449" cy="1418505"/>
            </a:xfrm>
          </p:grpSpPr>
          <p:sp>
            <p:nvSpPr>
              <p:cNvPr id="133188" name="Text Box 68"/>
              <p:cNvSpPr txBox="1">
                <a:spLocks noChangeArrowheads="1"/>
              </p:cNvSpPr>
              <p:nvPr/>
            </p:nvSpPr>
            <p:spPr bwMode="auto">
              <a:xfrm>
                <a:off x="6145101" y="3233019"/>
                <a:ext cx="675520" cy="141850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104306" tIns="52153" rIns="104306" bIns="52153">
                <a:spAutoFit/>
              </a:bodyPr>
              <a:lstStyle/>
              <a:p>
                <a:r>
                  <a:rPr lang="en-US" altLang="ja-JP" sz="3200" dirty="0">
                    <a:latin typeface="Tahoma" pitchFamily="34" charset="0"/>
                    <a:cs typeface="Tahoma" pitchFamily="34" charset="0"/>
                  </a:rPr>
                  <a:t>S’</a:t>
                </a:r>
                <a:r>
                  <a:rPr lang="en-US" altLang="ja-JP" sz="3200" baseline="-25000" dirty="0">
                    <a:latin typeface="Tahoma" pitchFamily="34" charset="0"/>
                    <a:cs typeface="Tahoma" pitchFamily="34" charset="0"/>
                  </a:rPr>
                  <a:t>1</a:t>
                </a:r>
              </a:p>
              <a:p>
                <a:endParaRPr lang="en-US" altLang="ja-JP" sz="3200" baseline="-25000" dirty="0">
                  <a:latin typeface="Tahoma" pitchFamily="34" charset="0"/>
                  <a:cs typeface="Tahoma" pitchFamily="34" charset="0"/>
                </a:endParaRPr>
              </a:p>
              <a:p>
                <a:r>
                  <a:rPr lang="en-US" altLang="ja-JP" sz="3200" dirty="0">
                    <a:latin typeface="Tahoma" pitchFamily="34" charset="0"/>
                    <a:cs typeface="Tahoma" pitchFamily="34" charset="0"/>
                  </a:rPr>
                  <a:t>S’</a:t>
                </a:r>
                <a:r>
                  <a:rPr lang="en-US" altLang="ja-JP" sz="3200" baseline="-25000" dirty="0">
                    <a:latin typeface="Tahoma" pitchFamily="34" charset="0"/>
                    <a:cs typeface="Tahoma" pitchFamily="34" charset="0"/>
                  </a:rPr>
                  <a:t>0</a:t>
                </a:r>
                <a:endParaRPr lang="ja-JP" altLang="en-US" sz="3200" baseline="-25000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3191" name="Line 71"/>
              <p:cNvSpPr>
                <a:spLocks noChangeShapeType="1"/>
              </p:cNvSpPr>
              <p:nvPr/>
            </p:nvSpPr>
            <p:spPr bwMode="auto">
              <a:xfrm>
                <a:off x="6104137" y="3927858"/>
                <a:ext cx="757449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04306" tIns="52153" rIns="104306" bIns="52153"/>
              <a:lstStyle/>
              <a:p>
                <a:endParaRPr lang="ja-JP" altLang="en-US"/>
              </a:p>
            </p:txBody>
          </p:sp>
        </p:grpSp>
      </p:grpSp>
      <p:sp>
        <p:nvSpPr>
          <p:cNvPr id="26649" name="Text Box 75"/>
          <p:cNvSpPr txBox="1">
            <a:spLocks noChangeArrowheads="1"/>
          </p:cNvSpPr>
          <p:nvPr/>
        </p:nvSpPr>
        <p:spPr bwMode="auto">
          <a:xfrm>
            <a:off x="886787" y="6014368"/>
            <a:ext cx="588958" cy="597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latin typeface="Tahoma" pitchFamily="34" charset="0"/>
                <a:cs typeface="Tahoma" pitchFamily="34" charset="0"/>
              </a:rPr>
              <a:t>S</a:t>
            </a:r>
            <a:r>
              <a:rPr lang="en-US" altLang="ja-JP" sz="3200" baseline="-25000" dirty="0">
                <a:latin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26650" name="Text Box 76"/>
          <p:cNvSpPr txBox="1">
            <a:spLocks noChangeArrowheads="1"/>
          </p:cNvSpPr>
          <p:nvPr/>
        </p:nvSpPr>
        <p:spPr bwMode="auto">
          <a:xfrm>
            <a:off x="8727717" y="6014368"/>
            <a:ext cx="675520" cy="597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latin typeface="Tahoma" pitchFamily="34" charset="0"/>
                <a:cs typeface="Tahoma" pitchFamily="34" charset="0"/>
              </a:rPr>
              <a:t>S’</a:t>
            </a:r>
            <a:r>
              <a:rPr lang="en-US" altLang="ja-JP" sz="3200" baseline="-25000" dirty="0">
                <a:latin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40" name="テキスト ボックス 20"/>
          <p:cNvSpPr>
            <a:spLocks noChangeArrowheads="1"/>
          </p:cNvSpPr>
          <p:nvPr/>
        </p:nvSpPr>
        <p:spPr bwMode="auto">
          <a:xfrm>
            <a:off x="6529306" y="1011429"/>
            <a:ext cx="3656801" cy="66135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4306" tIns="52153" rIns="104306" bIns="52153">
            <a:spAutoFit/>
          </a:bodyPr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</a:rPr>
              <a:t>通常の方法</a:t>
            </a:r>
            <a:endParaRPr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3901750" y="4460037"/>
            <a:ext cx="2537927" cy="83975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latin typeface="Tahoma" pitchFamily="34" charset="0"/>
                <a:cs typeface="Tahoma" pitchFamily="34" charset="0"/>
              </a:rPr>
              <a:t>面積比</a:t>
            </a:r>
            <a:endParaRPr kumimoji="1" lang="ja-JP" altLang="en-US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3" name="下矢印 62"/>
          <p:cNvSpPr/>
          <p:nvPr/>
        </p:nvSpPr>
        <p:spPr>
          <a:xfrm rot="5400000">
            <a:off x="6915850" y="4390710"/>
            <a:ext cx="723495" cy="97840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下矢印 63"/>
          <p:cNvSpPr/>
          <p:nvPr/>
        </p:nvSpPr>
        <p:spPr>
          <a:xfrm rot="16200000">
            <a:off x="2608218" y="4390710"/>
            <a:ext cx="723495" cy="97840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角丸四角形吹き出し 64"/>
          <p:cNvSpPr/>
          <p:nvPr/>
        </p:nvSpPr>
        <p:spPr>
          <a:xfrm>
            <a:off x="5262466" y="2911155"/>
            <a:ext cx="3359021" cy="671804"/>
          </a:xfrm>
          <a:prstGeom prst="wedgeRoundRectCallout">
            <a:avLst>
              <a:gd name="adj1" fmla="val -33156"/>
              <a:gd name="adj2" fmla="val 16527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320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アフィン不変量</a:t>
            </a:r>
            <a:endParaRPr lang="ja-JP" altLang="en-US" sz="32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67" name="直線コネクタ 66"/>
          <p:cNvCxnSpPr/>
          <p:nvPr/>
        </p:nvCxnSpPr>
        <p:spPr>
          <a:xfrm rot="5400000" flipH="1" flipV="1">
            <a:off x="8798768" y="3853543"/>
            <a:ext cx="1436915" cy="48519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 rot="5400000" flipH="1" flipV="1">
            <a:off x="777559" y="3949960"/>
            <a:ext cx="1436915" cy="48519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3" grpId="0" animBg="1"/>
      <p:bldP spid="26638" grpId="0"/>
      <p:bldP spid="26639" grpId="0"/>
      <p:bldP spid="40" grpId="0" animBg="1"/>
      <p:bldP spid="43" grpId="0" animBg="1"/>
      <p:bldP spid="63" grpId="0" animBg="1"/>
      <p:bldP spid="64" grpId="0" animBg="1"/>
      <p:bldP spid="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dirty="0" smtClean="0"/>
              <a:t>提案手法１：輪郭版</a:t>
            </a:r>
            <a:r>
              <a:rPr lang="en-US" altLang="ja-JP" sz="3600" dirty="0" smtClean="0"/>
              <a:t>GH</a:t>
            </a:r>
            <a:r>
              <a:rPr lang="ja-JP" altLang="en-US" sz="3600" dirty="0" smtClean="0"/>
              <a:t>の高速化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パターンを削減する原理</a:t>
            </a:r>
            <a:endParaRPr lang="en-US" altLang="ja-JP" sz="36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4670" y="1344225"/>
            <a:ext cx="10158730" cy="5444109"/>
          </a:xfrm>
        </p:spPr>
        <p:txBody>
          <a:bodyPr/>
          <a:lstStyle/>
          <a:p>
            <a:r>
              <a:rPr lang="ja-JP" altLang="en-US" dirty="0" smtClean="0">
                <a:latin typeface="Tahoma" pitchFamily="34" charset="0"/>
              </a:rPr>
              <a:t>面積比</a:t>
            </a:r>
            <a:endParaRPr lang="en-US" altLang="ja-JP" dirty="0" smtClean="0">
              <a:latin typeface="Tahoma" pitchFamily="34" charset="0"/>
            </a:endParaRPr>
          </a:p>
          <a:p>
            <a:pPr lvl="1"/>
            <a:r>
              <a:rPr lang="en-US" altLang="ja-JP" dirty="0" smtClean="0">
                <a:latin typeface="Tahoma" pitchFamily="34" charset="0"/>
              </a:rPr>
              <a:t>2</a:t>
            </a:r>
            <a:r>
              <a:rPr lang="ja-JP" altLang="en-US" dirty="0" smtClean="0">
                <a:latin typeface="Tahoma" pitchFamily="34" charset="0"/>
              </a:rPr>
              <a:t>点の配置 </a:t>
            </a:r>
            <a:r>
              <a:rPr lang="en-US" altLang="ja-JP" dirty="0" smtClean="0">
                <a:latin typeface="Tahoma" pitchFamily="34" charset="0"/>
              </a:rPr>
              <a:t>+ </a:t>
            </a:r>
            <a:r>
              <a:rPr lang="ja-JP" altLang="en-US" dirty="0" smtClean="0">
                <a:latin typeface="Tahoma" pitchFamily="34" charset="0"/>
              </a:rPr>
              <a:t>面積比 </a:t>
            </a:r>
            <a:r>
              <a:rPr lang="en-US" altLang="ja-JP" dirty="0" smtClean="0">
                <a:latin typeface="Tahoma" pitchFamily="34" charset="0"/>
                <a:sym typeface="Wingdings" pitchFamily="2" charset="2"/>
              </a:rPr>
              <a:t> 3</a:t>
            </a:r>
            <a:r>
              <a:rPr lang="ja-JP" altLang="en-US" dirty="0" smtClean="0">
                <a:latin typeface="Tahoma" pitchFamily="34" charset="0"/>
                <a:sym typeface="Wingdings" pitchFamily="2" charset="2"/>
              </a:rPr>
              <a:t>点目の位置</a:t>
            </a:r>
            <a:endParaRPr lang="en-US" altLang="ja-JP" dirty="0" smtClean="0">
              <a:latin typeface="Tahoma" pitchFamily="34" charset="0"/>
            </a:endParaRPr>
          </a:p>
        </p:txBody>
      </p:sp>
      <p:sp>
        <p:nvSpPr>
          <p:cNvPr id="45" name="テキスト ボックス 20"/>
          <p:cNvSpPr>
            <a:spLocks noChangeArrowheads="1"/>
          </p:cNvSpPr>
          <p:nvPr/>
        </p:nvSpPr>
        <p:spPr bwMode="auto">
          <a:xfrm>
            <a:off x="6237099" y="980432"/>
            <a:ext cx="3656801" cy="66135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4306" tIns="52153" rIns="104306" bIns="52153">
            <a:spAutoFit/>
          </a:bodyPr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</a:rPr>
              <a:t>通常とは逆の方法</a:t>
            </a:r>
            <a:endParaRPr lang="ja-JP" altLang="en-US" sz="3200" dirty="0">
              <a:solidFill>
                <a:schemeClr val="bg1"/>
              </a:solidFill>
            </a:endParaRPr>
          </a:p>
        </p:txBody>
      </p:sp>
      <p:pic>
        <p:nvPicPr>
          <p:cNvPr id="32" name="Picture 31" descr="Affin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7568" y="3653817"/>
            <a:ext cx="2931188" cy="231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AutoShape 39"/>
          <p:cNvSpPr>
            <a:spLocks noChangeAspect="1" noChangeArrowheads="1"/>
          </p:cNvSpPr>
          <p:nvPr/>
        </p:nvSpPr>
        <p:spPr bwMode="auto">
          <a:xfrm>
            <a:off x="9615297" y="3877699"/>
            <a:ext cx="292761" cy="276014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1750">
            <a:solidFill>
              <a:srgbClr val="3366FF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5" name="AutoShape 40"/>
          <p:cNvSpPr>
            <a:spLocks noChangeAspect="1" noChangeArrowheads="1"/>
          </p:cNvSpPr>
          <p:nvPr/>
        </p:nvSpPr>
        <p:spPr bwMode="auto">
          <a:xfrm>
            <a:off x="7724888" y="5295675"/>
            <a:ext cx="271339" cy="255818"/>
          </a:xfrm>
          <a:prstGeom prst="diamond">
            <a:avLst/>
          </a:prstGeom>
          <a:solidFill>
            <a:schemeClr val="bg1"/>
          </a:solidFill>
          <a:ln w="31750">
            <a:solidFill>
              <a:srgbClr val="339966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7" name="Oval 41"/>
          <p:cNvSpPr>
            <a:spLocks noChangeAspect="1" noChangeArrowheads="1"/>
          </p:cNvSpPr>
          <p:nvPr/>
        </p:nvSpPr>
        <p:spPr bwMode="auto">
          <a:xfrm>
            <a:off x="9904370" y="4647516"/>
            <a:ext cx="246350" cy="232258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41" name="AutoShape 153"/>
          <p:cNvSpPr>
            <a:spLocks noChangeArrowheads="1"/>
          </p:cNvSpPr>
          <p:nvPr/>
        </p:nvSpPr>
        <p:spPr bwMode="auto">
          <a:xfrm rot="8637452">
            <a:off x="7874301" y="4675597"/>
            <a:ext cx="2281651" cy="684418"/>
          </a:xfrm>
          <a:prstGeom prst="triangle">
            <a:avLst>
              <a:gd name="adj" fmla="val 8795"/>
            </a:avLst>
          </a:prstGeom>
          <a:solidFill>
            <a:schemeClr val="hlink">
              <a:alpha val="50195"/>
            </a:schemeClr>
          </a:solidFill>
          <a:ln w="381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2" name="Text Box 33"/>
          <p:cNvSpPr txBox="1">
            <a:spLocks noChangeArrowheads="1"/>
          </p:cNvSpPr>
          <p:nvPr/>
        </p:nvSpPr>
        <p:spPr bwMode="auto">
          <a:xfrm>
            <a:off x="113922" y="2817850"/>
            <a:ext cx="2194877" cy="3906365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r>
              <a:rPr lang="en-US" altLang="ja-JP" sz="24700" dirty="0">
                <a:latin typeface="Arial" charset="0"/>
              </a:rPr>
              <a:t>A</a:t>
            </a:r>
          </a:p>
        </p:txBody>
      </p:sp>
      <p:sp>
        <p:nvSpPr>
          <p:cNvPr id="43" name="AutoShape 39"/>
          <p:cNvSpPr>
            <a:spLocks noChangeAspect="1" noChangeArrowheads="1"/>
          </p:cNvSpPr>
          <p:nvPr/>
        </p:nvSpPr>
        <p:spPr bwMode="auto">
          <a:xfrm>
            <a:off x="747584" y="3937248"/>
            <a:ext cx="292761" cy="276014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1750">
            <a:solidFill>
              <a:srgbClr val="3366FF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44" name="AutoShape 40"/>
          <p:cNvSpPr>
            <a:spLocks noChangeAspect="1" noChangeArrowheads="1"/>
          </p:cNvSpPr>
          <p:nvPr/>
        </p:nvSpPr>
        <p:spPr bwMode="auto">
          <a:xfrm>
            <a:off x="108173" y="5747952"/>
            <a:ext cx="271339" cy="259183"/>
          </a:xfrm>
          <a:prstGeom prst="diamond">
            <a:avLst/>
          </a:prstGeom>
          <a:solidFill>
            <a:schemeClr val="bg1"/>
          </a:solidFill>
          <a:ln w="31750">
            <a:solidFill>
              <a:srgbClr val="339966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46" name="Oval 41"/>
          <p:cNvSpPr>
            <a:spLocks noChangeAspect="1" noChangeArrowheads="1"/>
          </p:cNvSpPr>
          <p:nvPr/>
        </p:nvSpPr>
        <p:spPr bwMode="auto">
          <a:xfrm>
            <a:off x="1648247" y="4499194"/>
            <a:ext cx="246350" cy="232256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47" name="AutoShape 153"/>
          <p:cNvSpPr>
            <a:spLocks noChangeArrowheads="1"/>
          </p:cNvSpPr>
          <p:nvPr/>
        </p:nvSpPr>
        <p:spPr bwMode="auto">
          <a:xfrm rot="6573903">
            <a:off x="80121" y="4671298"/>
            <a:ext cx="1904615" cy="1019737"/>
          </a:xfrm>
          <a:prstGeom prst="triangle">
            <a:avLst>
              <a:gd name="adj" fmla="val 11069"/>
            </a:avLst>
          </a:prstGeom>
          <a:solidFill>
            <a:schemeClr val="hlink">
              <a:alpha val="50195"/>
            </a:schemeClr>
          </a:solidFill>
          <a:ln w="381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" name="Text Box 62"/>
          <p:cNvSpPr txBox="1">
            <a:spLocks noChangeArrowheads="1"/>
          </p:cNvSpPr>
          <p:nvPr/>
        </p:nvSpPr>
        <p:spPr bwMode="auto">
          <a:xfrm>
            <a:off x="1503723" y="2821016"/>
            <a:ext cx="588958" cy="597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latin typeface="Tahoma" pitchFamily="34" charset="0"/>
                <a:cs typeface="Tahoma" pitchFamily="34" charset="0"/>
              </a:rPr>
              <a:t>S</a:t>
            </a:r>
            <a:r>
              <a:rPr lang="en-US" altLang="ja-JP" sz="3200" baseline="-25000" dirty="0">
                <a:latin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50" name="Text Box 64"/>
          <p:cNvSpPr txBox="1">
            <a:spLocks noChangeArrowheads="1"/>
          </p:cNvSpPr>
          <p:nvPr/>
        </p:nvSpPr>
        <p:spPr bwMode="auto">
          <a:xfrm>
            <a:off x="9531724" y="2821016"/>
            <a:ext cx="675520" cy="597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latin typeface="Tahoma" pitchFamily="34" charset="0"/>
                <a:cs typeface="Tahoma" pitchFamily="34" charset="0"/>
              </a:rPr>
              <a:t>S’</a:t>
            </a:r>
            <a:r>
              <a:rPr lang="en-US" altLang="ja-JP" sz="3200" baseline="-25000" dirty="0">
                <a:latin typeface="Tahoma" pitchFamily="34" charset="0"/>
                <a:cs typeface="Tahoma" pitchFamily="34" charset="0"/>
              </a:rPr>
              <a:t>1</a:t>
            </a:r>
          </a:p>
        </p:txBody>
      </p:sp>
      <p:grpSp>
        <p:nvGrpSpPr>
          <p:cNvPr id="2" name="グループ化 50"/>
          <p:cNvGrpSpPr/>
          <p:nvPr/>
        </p:nvGrpSpPr>
        <p:grpSpPr>
          <a:xfrm>
            <a:off x="3893535" y="5448080"/>
            <a:ext cx="2442389" cy="1420256"/>
            <a:chOff x="3616765" y="3233019"/>
            <a:chExt cx="2442389" cy="1420256"/>
          </a:xfrm>
        </p:grpSpPr>
        <p:sp>
          <p:nvSpPr>
            <p:cNvPr id="52" name="Text Box 69"/>
            <p:cNvSpPr txBox="1">
              <a:spLocks noChangeArrowheads="1"/>
            </p:cNvSpPr>
            <p:nvPr/>
          </p:nvSpPr>
          <p:spPr bwMode="auto">
            <a:xfrm>
              <a:off x="4602791" y="3648377"/>
              <a:ext cx="470336" cy="65932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104306" tIns="52153" rIns="104306" bIns="52153">
              <a:spAutoFit/>
            </a:bodyPr>
            <a:lstStyle/>
            <a:p>
              <a:r>
                <a:rPr lang="en-US" altLang="ja-JP" sz="3600" dirty="0"/>
                <a:t>=</a:t>
              </a:r>
            </a:p>
          </p:txBody>
        </p:sp>
        <p:grpSp>
          <p:nvGrpSpPr>
            <p:cNvPr id="3" name="グループ化 58"/>
            <p:cNvGrpSpPr/>
            <p:nvPr/>
          </p:nvGrpSpPr>
          <p:grpSpPr>
            <a:xfrm>
              <a:off x="3616765" y="3234770"/>
              <a:ext cx="757449" cy="1418505"/>
              <a:chOff x="3616765" y="3234770"/>
              <a:chExt cx="757449" cy="1418505"/>
            </a:xfrm>
          </p:grpSpPr>
          <p:sp>
            <p:nvSpPr>
              <p:cNvPr id="59" name="Text Box 67"/>
              <p:cNvSpPr txBox="1">
                <a:spLocks noChangeArrowheads="1"/>
              </p:cNvSpPr>
              <p:nvPr/>
            </p:nvSpPr>
            <p:spPr bwMode="auto">
              <a:xfrm>
                <a:off x="3701010" y="3234770"/>
                <a:ext cx="588958" cy="141850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104306" tIns="52153" rIns="104306" bIns="52153">
                <a:spAutoFit/>
              </a:bodyPr>
              <a:lstStyle/>
              <a:p>
                <a:r>
                  <a:rPr lang="en-US" altLang="ja-JP" sz="3200" dirty="0">
                    <a:latin typeface="Tahoma" pitchFamily="34" charset="0"/>
                    <a:cs typeface="Tahoma" pitchFamily="34" charset="0"/>
                  </a:rPr>
                  <a:t>S</a:t>
                </a:r>
                <a:r>
                  <a:rPr lang="en-US" altLang="ja-JP" sz="3200" baseline="-25000" dirty="0">
                    <a:latin typeface="Tahoma" pitchFamily="34" charset="0"/>
                    <a:cs typeface="Tahoma" pitchFamily="34" charset="0"/>
                  </a:rPr>
                  <a:t>1</a:t>
                </a:r>
              </a:p>
              <a:p>
                <a:endParaRPr lang="en-US" altLang="ja-JP" sz="3200" baseline="-25000" dirty="0">
                  <a:latin typeface="Tahoma" pitchFamily="34" charset="0"/>
                  <a:cs typeface="Tahoma" pitchFamily="34" charset="0"/>
                </a:endParaRPr>
              </a:p>
              <a:p>
                <a:r>
                  <a:rPr lang="en-US" altLang="ja-JP" sz="3200" dirty="0">
                    <a:latin typeface="Tahoma" pitchFamily="34" charset="0"/>
                    <a:cs typeface="Tahoma" pitchFamily="34" charset="0"/>
                  </a:rPr>
                  <a:t>S</a:t>
                </a:r>
                <a:r>
                  <a:rPr lang="en-US" altLang="ja-JP" sz="3200" baseline="-25000" dirty="0">
                    <a:latin typeface="Tahoma" pitchFamily="34" charset="0"/>
                    <a:cs typeface="Tahoma" pitchFamily="34" charset="0"/>
                  </a:rPr>
                  <a:t>0</a:t>
                </a:r>
                <a:endParaRPr lang="ja-JP" altLang="en-US" sz="3200" baseline="-25000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Line 70"/>
              <p:cNvSpPr>
                <a:spLocks noChangeShapeType="1"/>
              </p:cNvSpPr>
              <p:nvPr/>
            </p:nvSpPr>
            <p:spPr bwMode="auto">
              <a:xfrm>
                <a:off x="3616765" y="3927858"/>
                <a:ext cx="757449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04306" tIns="52153" rIns="104306" bIns="52153"/>
              <a:lstStyle/>
              <a:p>
                <a:endParaRPr lang="ja-JP" altLang="en-US"/>
              </a:p>
            </p:txBody>
          </p:sp>
        </p:grpSp>
        <p:grpSp>
          <p:nvGrpSpPr>
            <p:cNvPr id="4" name="グループ化 60"/>
            <p:cNvGrpSpPr/>
            <p:nvPr/>
          </p:nvGrpSpPr>
          <p:grpSpPr>
            <a:xfrm>
              <a:off x="5301705" y="3233019"/>
              <a:ext cx="757449" cy="1418505"/>
              <a:chOff x="6104137" y="3233019"/>
              <a:chExt cx="757449" cy="1418505"/>
            </a:xfrm>
          </p:grpSpPr>
          <p:sp>
            <p:nvSpPr>
              <p:cNvPr id="55" name="Text Box 68"/>
              <p:cNvSpPr txBox="1">
                <a:spLocks noChangeArrowheads="1"/>
              </p:cNvSpPr>
              <p:nvPr/>
            </p:nvSpPr>
            <p:spPr bwMode="auto">
              <a:xfrm>
                <a:off x="6145101" y="3233019"/>
                <a:ext cx="675520" cy="141850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104306" tIns="52153" rIns="104306" bIns="52153">
                <a:spAutoFit/>
              </a:bodyPr>
              <a:lstStyle/>
              <a:p>
                <a:r>
                  <a:rPr lang="en-US" altLang="ja-JP" sz="3200" dirty="0">
                    <a:latin typeface="Tahoma" pitchFamily="34" charset="0"/>
                    <a:cs typeface="Tahoma" pitchFamily="34" charset="0"/>
                  </a:rPr>
                  <a:t>S’</a:t>
                </a:r>
                <a:r>
                  <a:rPr lang="en-US" altLang="ja-JP" sz="3200" baseline="-25000" dirty="0">
                    <a:latin typeface="Tahoma" pitchFamily="34" charset="0"/>
                    <a:cs typeface="Tahoma" pitchFamily="34" charset="0"/>
                  </a:rPr>
                  <a:t>1</a:t>
                </a:r>
              </a:p>
              <a:p>
                <a:endParaRPr lang="en-US" altLang="ja-JP" sz="3200" baseline="-25000" dirty="0">
                  <a:latin typeface="Tahoma" pitchFamily="34" charset="0"/>
                  <a:cs typeface="Tahoma" pitchFamily="34" charset="0"/>
                </a:endParaRPr>
              </a:p>
              <a:p>
                <a:r>
                  <a:rPr lang="en-US" altLang="ja-JP" sz="3200" dirty="0">
                    <a:latin typeface="Tahoma" pitchFamily="34" charset="0"/>
                    <a:cs typeface="Tahoma" pitchFamily="34" charset="0"/>
                  </a:rPr>
                  <a:t>S’</a:t>
                </a:r>
                <a:r>
                  <a:rPr lang="en-US" altLang="ja-JP" sz="3200" baseline="-25000" dirty="0">
                    <a:latin typeface="Tahoma" pitchFamily="34" charset="0"/>
                    <a:cs typeface="Tahoma" pitchFamily="34" charset="0"/>
                  </a:rPr>
                  <a:t>0</a:t>
                </a:r>
                <a:endParaRPr lang="ja-JP" altLang="en-US" sz="3200" baseline="-25000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Line 71"/>
              <p:cNvSpPr>
                <a:spLocks noChangeShapeType="1"/>
              </p:cNvSpPr>
              <p:nvPr/>
            </p:nvSpPr>
            <p:spPr bwMode="auto">
              <a:xfrm>
                <a:off x="6104137" y="3927858"/>
                <a:ext cx="757449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04306" tIns="52153" rIns="104306" bIns="52153"/>
              <a:lstStyle/>
              <a:p>
                <a:endParaRPr lang="ja-JP" altLang="en-US"/>
              </a:p>
            </p:txBody>
          </p:sp>
        </p:grpSp>
      </p:grpSp>
      <p:sp>
        <p:nvSpPr>
          <p:cNvPr id="61" name="Text Box 75"/>
          <p:cNvSpPr txBox="1">
            <a:spLocks noChangeArrowheads="1"/>
          </p:cNvSpPr>
          <p:nvPr/>
        </p:nvSpPr>
        <p:spPr bwMode="auto">
          <a:xfrm>
            <a:off x="886787" y="6014368"/>
            <a:ext cx="588958" cy="597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latin typeface="Tahoma" pitchFamily="34" charset="0"/>
                <a:cs typeface="Tahoma" pitchFamily="34" charset="0"/>
              </a:rPr>
              <a:t>S</a:t>
            </a:r>
            <a:r>
              <a:rPr lang="en-US" altLang="ja-JP" sz="3200" baseline="-25000" dirty="0">
                <a:latin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62" name="Text Box 76"/>
          <p:cNvSpPr txBox="1">
            <a:spLocks noChangeArrowheads="1"/>
          </p:cNvSpPr>
          <p:nvPr/>
        </p:nvSpPr>
        <p:spPr bwMode="auto">
          <a:xfrm>
            <a:off x="8727717" y="6014368"/>
            <a:ext cx="675520" cy="597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latin typeface="Tahoma" pitchFamily="34" charset="0"/>
                <a:cs typeface="Tahoma" pitchFamily="34" charset="0"/>
              </a:rPr>
              <a:t>S’</a:t>
            </a:r>
            <a:r>
              <a:rPr lang="en-US" altLang="ja-JP" sz="3200" baseline="-25000" dirty="0">
                <a:latin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63" name="角丸四角形 62"/>
          <p:cNvSpPr/>
          <p:nvPr/>
        </p:nvSpPr>
        <p:spPr>
          <a:xfrm>
            <a:off x="3901750" y="4460037"/>
            <a:ext cx="2537927" cy="83975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Tahoma" pitchFamily="34" charset="0"/>
                <a:cs typeface="Tahoma" pitchFamily="34" charset="0"/>
              </a:rPr>
              <a:t>面積比</a:t>
            </a:r>
            <a:endParaRPr lang="ja-JP" altLang="en-US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下矢印 63"/>
          <p:cNvSpPr/>
          <p:nvPr/>
        </p:nvSpPr>
        <p:spPr>
          <a:xfrm rot="16200000">
            <a:off x="6915850" y="4390710"/>
            <a:ext cx="723495" cy="9784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下矢印 64"/>
          <p:cNvSpPr/>
          <p:nvPr/>
        </p:nvSpPr>
        <p:spPr>
          <a:xfrm rot="5400000">
            <a:off x="2608218" y="4390710"/>
            <a:ext cx="723495" cy="9784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角丸四角形吹き出し 65"/>
          <p:cNvSpPr/>
          <p:nvPr/>
        </p:nvSpPr>
        <p:spPr>
          <a:xfrm>
            <a:off x="5262466" y="2911155"/>
            <a:ext cx="3359021" cy="671804"/>
          </a:xfrm>
          <a:prstGeom prst="wedgeRoundRectCallout">
            <a:avLst>
              <a:gd name="adj1" fmla="val -33156"/>
              <a:gd name="adj2" fmla="val 16527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320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アフィン不変量</a:t>
            </a:r>
            <a:endParaRPr lang="ja-JP" altLang="en-US" sz="32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67" name="直線コネクタ 66"/>
          <p:cNvCxnSpPr/>
          <p:nvPr/>
        </p:nvCxnSpPr>
        <p:spPr>
          <a:xfrm rot="5400000" flipH="1" flipV="1">
            <a:off x="8798768" y="3853543"/>
            <a:ext cx="1436915" cy="48519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rot="5400000" flipH="1" flipV="1">
            <a:off x="777559" y="3949960"/>
            <a:ext cx="1436915" cy="48519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 rot="16200000" flipV="1">
            <a:off x="6977744" y="5466188"/>
            <a:ext cx="2090057" cy="78688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93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93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193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93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41" grpId="0" animBg="1"/>
      <p:bldP spid="47" grpId="0" animBg="1"/>
      <p:bldP spid="49" grpId="0"/>
      <p:bldP spid="50" grpId="0"/>
      <p:bldP spid="64" grpId="0" animBg="1"/>
      <p:bldP spid="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dirty="0" smtClean="0"/>
              <a:t>提案手法１：輪郭版</a:t>
            </a:r>
            <a:r>
              <a:rPr lang="en-US" altLang="ja-JP" sz="3600" dirty="0" smtClean="0"/>
              <a:t>GH</a:t>
            </a:r>
            <a:r>
              <a:rPr lang="ja-JP" altLang="en-US" sz="3600" dirty="0" smtClean="0"/>
              <a:t>の高速化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提案手法のパターンの生成方法</a:t>
            </a:r>
            <a:endParaRPr lang="en-US" altLang="ja-JP" sz="3600" dirty="0" smtClean="0"/>
          </a:p>
        </p:txBody>
      </p:sp>
      <p:sp>
        <p:nvSpPr>
          <p:cNvPr id="127" name="コンテンツ プレースホルダ 12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79450" indent="-585788"/>
            <a:r>
              <a:rPr lang="en-US" altLang="ja-JP" sz="3200" dirty="0" smtClean="0"/>
              <a:t>1</a:t>
            </a:r>
            <a:r>
              <a:rPr lang="ja-JP" altLang="en-US" sz="3200" dirty="0" smtClean="0"/>
              <a:t>点目：図形の重心　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アフィン歪みに不変</a:t>
            </a:r>
            <a:r>
              <a:rPr lang="en-US" altLang="ja-JP" sz="3200" dirty="0" smtClean="0"/>
              <a:t>)</a:t>
            </a:r>
          </a:p>
          <a:p>
            <a:pPr marL="679450" indent="-585788"/>
            <a:r>
              <a:rPr lang="en-US" altLang="ja-JP" sz="3200" dirty="0" smtClean="0">
                <a:cs typeface="Times New Roman" charset="0"/>
              </a:rPr>
              <a:t>2</a:t>
            </a:r>
            <a:r>
              <a:rPr lang="ja-JP" altLang="en-US" sz="3200" dirty="0" smtClean="0">
                <a:cs typeface="Times New Roman" charset="0"/>
              </a:rPr>
              <a:t>点目：輪郭上の</a:t>
            </a:r>
            <a:r>
              <a:rPr lang="ja-JP" altLang="en-US" sz="3200" dirty="0" smtClean="0"/>
              <a:t>任意の点</a:t>
            </a:r>
            <a:endParaRPr lang="en-US" altLang="ja-JP" sz="3200" dirty="0" smtClean="0">
              <a:cs typeface="Times New Roman" charset="0"/>
            </a:endParaRPr>
          </a:p>
          <a:p>
            <a:pPr marL="679450" indent="-585788"/>
            <a:r>
              <a:rPr lang="en-US" altLang="ja-JP" sz="3200" dirty="0" smtClean="0">
                <a:cs typeface="Times New Roman" charset="0"/>
              </a:rPr>
              <a:t>3</a:t>
            </a:r>
            <a:r>
              <a:rPr lang="ja-JP" altLang="en-US" sz="3200" dirty="0" smtClean="0">
                <a:cs typeface="Times New Roman" charset="0"/>
              </a:rPr>
              <a:t>点目</a:t>
            </a:r>
            <a:r>
              <a:rPr lang="ja-JP" altLang="en-US" sz="3200" dirty="0" smtClean="0">
                <a:cs typeface="Times New Roman" charset="0"/>
              </a:rPr>
              <a:t>：面積</a:t>
            </a:r>
            <a:r>
              <a:rPr lang="ja-JP" altLang="en-US" sz="3200" dirty="0" smtClean="0">
                <a:latin typeface="Times New Roman" charset="0"/>
                <a:cs typeface="Times New Roman" charset="0"/>
              </a:rPr>
              <a:t>比によって決定</a:t>
            </a:r>
            <a:endParaRPr lang="en-US" altLang="ja-JP" sz="3200" dirty="0" smtClean="0"/>
          </a:p>
        </p:txBody>
      </p:sp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3443629" y="2960504"/>
            <a:ext cx="3025522" cy="51682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900" dirty="0">
                <a:latin typeface="Arial" charset="0"/>
              </a:rPr>
              <a:t>A</a:t>
            </a:r>
          </a:p>
        </p:txBody>
      </p:sp>
      <p:sp>
        <p:nvSpPr>
          <p:cNvPr id="63" name="Oval 13"/>
          <p:cNvSpPr>
            <a:spLocks noChangeAspect="1" noChangeArrowheads="1"/>
          </p:cNvSpPr>
          <p:nvPr/>
        </p:nvSpPr>
        <p:spPr bwMode="auto">
          <a:xfrm>
            <a:off x="4541066" y="4048297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64" name="Oval 21"/>
          <p:cNvSpPr>
            <a:spLocks noChangeAspect="1" noChangeArrowheads="1"/>
          </p:cNvSpPr>
          <p:nvPr/>
        </p:nvSpPr>
        <p:spPr bwMode="auto">
          <a:xfrm>
            <a:off x="4793549" y="4048297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65" name="Oval 22"/>
          <p:cNvSpPr>
            <a:spLocks noChangeAspect="1" noChangeArrowheads="1"/>
          </p:cNvSpPr>
          <p:nvPr/>
        </p:nvSpPr>
        <p:spPr bwMode="auto">
          <a:xfrm>
            <a:off x="5047889" y="4048297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66" name="Oval 23"/>
          <p:cNvSpPr>
            <a:spLocks noChangeAspect="1" noChangeArrowheads="1"/>
          </p:cNvSpPr>
          <p:nvPr/>
        </p:nvSpPr>
        <p:spPr bwMode="auto">
          <a:xfrm>
            <a:off x="4457524" y="4286337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67" name="Oval 24"/>
          <p:cNvSpPr>
            <a:spLocks noChangeAspect="1" noChangeArrowheads="1"/>
          </p:cNvSpPr>
          <p:nvPr/>
        </p:nvSpPr>
        <p:spPr bwMode="auto">
          <a:xfrm>
            <a:off x="4373982" y="4524377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68" name="Oval 25"/>
          <p:cNvSpPr>
            <a:spLocks noChangeAspect="1" noChangeArrowheads="1"/>
          </p:cNvSpPr>
          <p:nvPr/>
        </p:nvSpPr>
        <p:spPr bwMode="auto">
          <a:xfrm>
            <a:off x="4270018" y="4762416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69" name="Oval 26"/>
          <p:cNvSpPr>
            <a:spLocks noChangeAspect="1" noChangeArrowheads="1"/>
          </p:cNvSpPr>
          <p:nvPr/>
        </p:nvSpPr>
        <p:spPr bwMode="auto">
          <a:xfrm>
            <a:off x="4188332" y="5000456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70" name="Oval 27"/>
          <p:cNvSpPr>
            <a:spLocks noChangeAspect="1" noChangeArrowheads="1"/>
          </p:cNvSpPr>
          <p:nvPr/>
        </p:nvSpPr>
        <p:spPr bwMode="auto">
          <a:xfrm>
            <a:off x="4076943" y="5238496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71" name="Oval 28"/>
          <p:cNvSpPr>
            <a:spLocks noChangeAspect="1" noChangeArrowheads="1"/>
          </p:cNvSpPr>
          <p:nvPr/>
        </p:nvSpPr>
        <p:spPr bwMode="auto">
          <a:xfrm>
            <a:off x="3982262" y="5476536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72" name="Oval 29"/>
          <p:cNvSpPr>
            <a:spLocks noChangeAspect="1" noChangeArrowheads="1"/>
          </p:cNvSpPr>
          <p:nvPr/>
        </p:nvSpPr>
        <p:spPr bwMode="auto">
          <a:xfrm>
            <a:off x="3869016" y="5716326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73" name="Oval 30"/>
          <p:cNvSpPr>
            <a:spLocks noChangeAspect="1" noChangeArrowheads="1"/>
          </p:cNvSpPr>
          <p:nvPr/>
        </p:nvSpPr>
        <p:spPr bwMode="auto">
          <a:xfrm>
            <a:off x="3785474" y="5954366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74" name="Oval 31"/>
          <p:cNvSpPr>
            <a:spLocks noChangeAspect="1" noChangeArrowheads="1"/>
          </p:cNvSpPr>
          <p:nvPr/>
        </p:nvSpPr>
        <p:spPr bwMode="auto">
          <a:xfrm>
            <a:off x="3681510" y="6192405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75" name="Oval 32"/>
          <p:cNvSpPr>
            <a:spLocks noChangeAspect="1" noChangeArrowheads="1"/>
          </p:cNvSpPr>
          <p:nvPr/>
        </p:nvSpPr>
        <p:spPr bwMode="auto">
          <a:xfrm>
            <a:off x="3599824" y="6430445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76" name="Oval 33"/>
          <p:cNvSpPr>
            <a:spLocks noChangeAspect="1" noChangeArrowheads="1"/>
          </p:cNvSpPr>
          <p:nvPr/>
        </p:nvSpPr>
        <p:spPr bwMode="auto">
          <a:xfrm>
            <a:off x="3488435" y="6668485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77" name="Oval 34"/>
          <p:cNvSpPr>
            <a:spLocks noChangeAspect="1" noChangeArrowheads="1"/>
          </p:cNvSpPr>
          <p:nvPr/>
        </p:nvSpPr>
        <p:spPr bwMode="auto">
          <a:xfrm>
            <a:off x="3393753" y="6906525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78" name="Oval 35"/>
          <p:cNvSpPr>
            <a:spLocks noChangeAspect="1" noChangeArrowheads="1"/>
          </p:cNvSpPr>
          <p:nvPr/>
        </p:nvSpPr>
        <p:spPr bwMode="auto">
          <a:xfrm>
            <a:off x="3646236" y="6934529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79" name="Oval 36"/>
          <p:cNvSpPr>
            <a:spLocks noChangeAspect="1" noChangeArrowheads="1"/>
          </p:cNvSpPr>
          <p:nvPr/>
        </p:nvSpPr>
        <p:spPr bwMode="auto">
          <a:xfrm>
            <a:off x="3870872" y="6934529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80" name="Oval 37"/>
          <p:cNvSpPr>
            <a:spLocks noChangeAspect="1" noChangeArrowheads="1"/>
          </p:cNvSpPr>
          <p:nvPr/>
        </p:nvSpPr>
        <p:spPr bwMode="auto">
          <a:xfrm>
            <a:off x="3952558" y="6696490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81" name="Oval 39"/>
          <p:cNvSpPr>
            <a:spLocks noChangeAspect="1" noChangeArrowheads="1"/>
          </p:cNvSpPr>
          <p:nvPr/>
        </p:nvSpPr>
        <p:spPr bwMode="auto">
          <a:xfrm>
            <a:off x="4273731" y="6061133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82" name="Oval 40"/>
          <p:cNvSpPr>
            <a:spLocks noChangeAspect="1" noChangeArrowheads="1"/>
          </p:cNvSpPr>
          <p:nvPr/>
        </p:nvSpPr>
        <p:spPr bwMode="auto">
          <a:xfrm>
            <a:off x="4528071" y="6061133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83" name="Oval 41"/>
          <p:cNvSpPr>
            <a:spLocks noChangeAspect="1" noChangeArrowheads="1"/>
          </p:cNvSpPr>
          <p:nvPr/>
        </p:nvSpPr>
        <p:spPr bwMode="auto">
          <a:xfrm>
            <a:off x="4780554" y="6061133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84" name="Oval 42"/>
          <p:cNvSpPr>
            <a:spLocks noChangeAspect="1" noChangeArrowheads="1"/>
          </p:cNvSpPr>
          <p:nvPr/>
        </p:nvSpPr>
        <p:spPr bwMode="auto">
          <a:xfrm>
            <a:off x="5033037" y="6061133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85" name="Oval 43"/>
          <p:cNvSpPr>
            <a:spLocks noChangeAspect="1" noChangeArrowheads="1"/>
          </p:cNvSpPr>
          <p:nvPr/>
        </p:nvSpPr>
        <p:spPr bwMode="auto">
          <a:xfrm>
            <a:off x="5287376" y="6061133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86" name="Oval 44"/>
          <p:cNvSpPr>
            <a:spLocks noChangeAspect="1" noChangeArrowheads="1"/>
          </p:cNvSpPr>
          <p:nvPr/>
        </p:nvSpPr>
        <p:spPr bwMode="auto">
          <a:xfrm>
            <a:off x="4036100" y="6458450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87" name="Oval 45"/>
          <p:cNvSpPr>
            <a:spLocks noChangeAspect="1" noChangeArrowheads="1"/>
          </p:cNvSpPr>
          <p:nvPr/>
        </p:nvSpPr>
        <p:spPr bwMode="auto">
          <a:xfrm>
            <a:off x="4121499" y="6220410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88" name="Oval 46"/>
          <p:cNvSpPr>
            <a:spLocks noChangeAspect="1" noChangeArrowheads="1"/>
          </p:cNvSpPr>
          <p:nvPr/>
        </p:nvSpPr>
        <p:spPr bwMode="auto">
          <a:xfrm>
            <a:off x="5131431" y="4286337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89" name="Oval 47"/>
          <p:cNvSpPr>
            <a:spLocks noChangeAspect="1" noChangeArrowheads="1"/>
          </p:cNvSpPr>
          <p:nvPr/>
        </p:nvSpPr>
        <p:spPr bwMode="auto">
          <a:xfrm>
            <a:off x="5246533" y="4524377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90" name="Oval 48"/>
          <p:cNvSpPr>
            <a:spLocks noChangeAspect="1" noChangeArrowheads="1"/>
          </p:cNvSpPr>
          <p:nvPr/>
        </p:nvSpPr>
        <p:spPr bwMode="auto">
          <a:xfrm>
            <a:off x="5354210" y="4762416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91" name="Oval 49"/>
          <p:cNvSpPr>
            <a:spLocks noChangeAspect="1" noChangeArrowheads="1"/>
          </p:cNvSpPr>
          <p:nvPr/>
        </p:nvSpPr>
        <p:spPr bwMode="auto">
          <a:xfrm>
            <a:off x="5437752" y="5000456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92" name="Oval 50"/>
          <p:cNvSpPr>
            <a:spLocks noChangeAspect="1" noChangeArrowheads="1"/>
          </p:cNvSpPr>
          <p:nvPr/>
        </p:nvSpPr>
        <p:spPr bwMode="auto">
          <a:xfrm>
            <a:off x="5552855" y="5238496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93" name="Oval 51"/>
          <p:cNvSpPr>
            <a:spLocks noChangeAspect="1" noChangeArrowheads="1"/>
          </p:cNvSpPr>
          <p:nvPr/>
        </p:nvSpPr>
        <p:spPr bwMode="auto">
          <a:xfrm>
            <a:off x="5647536" y="5476536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94" name="Oval 52"/>
          <p:cNvSpPr>
            <a:spLocks noChangeAspect="1" noChangeArrowheads="1"/>
          </p:cNvSpPr>
          <p:nvPr/>
        </p:nvSpPr>
        <p:spPr bwMode="auto">
          <a:xfrm>
            <a:off x="5749643" y="5714575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95" name="Oval 53"/>
          <p:cNvSpPr>
            <a:spLocks noChangeAspect="1" noChangeArrowheads="1"/>
          </p:cNvSpPr>
          <p:nvPr/>
        </p:nvSpPr>
        <p:spPr bwMode="auto">
          <a:xfrm>
            <a:off x="5846181" y="5952615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96" name="Oval 54"/>
          <p:cNvSpPr>
            <a:spLocks noChangeAspect="1" noChangeArrowheads="1"/>
          </p:cNvSpPr>
          <p:nvPr/>
        </p:nvSpPr>
        <p:spPr bwMode="auto">
          <a:xfrm>
            <a:off x="5942718" y="6192405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97" name="Oval 55"/>
          <p:cNvSpPr>
            <a:spLocks noChangeAspect="1" noChangeArrowheads="1"/>
          </p:cNvSpPr>
          <p:nvPr/>
        </p:nvSpPr>
        <p:spPr bwMode="auto">
          <a:xfrm>
            <a:off x="6026261" y="6430445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98" name="Oval 56"/>
          <p:cNvSpPr>
            <a:spLocks noChangeAspect="1" noChangeArrowheads="1"/>
          </p:cNvSpPr>
          <p:nvPr/>
        </p:nvSpPr>
        <p:spPr bwMode="auto">
          <a:xfrm>
            <a:off x="6141363" y="6668485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99" name="Oval 57"/>
          <p:cNvSpPr>
            <a:spLocks noChangeAspect="1" noChangeArrowheads="1"/>
          </p:cNvSpPr>
          <p:nvPr/>
        </p:nvSpPr>
        <p:spPr bwMode="auto">
          <a:xfrm>
            <a:off x="5751500" y="6904774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00" name="Oval 58"/>
          <p:cNvSpPr>
            <a:spLocks noChangeAspect="1" noChangeArrowheads="1"/>
          </p:cNvSpPr>
          <p:nvPr/>
        </p:nvSpPr>
        <p:spPr bwMode="auto">
          <a:xfrm>
            <a:off x="6003983" y="6906525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01" name="Oval 59"/>
          <p:cNvSpPr>
            <a:spLocks noChangeAspect="1" noChangeArrowheads="1"/>
          </p:cNvSpPr>
          <p:nvPr/>
        </p:nvSpPr>
        <p:spPr bwMode="auto">
          <a:xfrm>
            <a:off x="6228618" y="6906525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02" name="Oval 60"/>
          <p:cNvSpPr>
            <a:spLocks noChangeAspect="1" noChangeArrowheads="1"/>
          </p:cNvSpPr>
          <p:nvPr/>
        </p:nvSpPr>
        <p:spPr bwMode="auto">
          <a:xfrm>
            <a:off x="5450748" y="6192405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03" name="Oval 61"/>
          <p:cNvSpPr>
            <a:spLocks noChangeAspect="1" noChangeArrowheads="1"/>
          </p:cNvSpPr>
          <p:nvPr/>
        </p:nvSpPr>
        <p:spPr bwMode="auto">
          <a:xfrm>
            <a:off x="5534290" y="6430445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04" name="Oval 62"/>
          <p:cNvSpPr>
            <a:spLocks noChangeAspect="1" noChangeArrowheads="1"/>
          </p:cNvSpPr>
          <p:nvPr/>
        </p:nvSpPr>
        <p:spPr bwMode="auto">
          <a:xfrm>
            <a:off x="5649393" y="6668485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08" name="AutoShape 148"/>
          <p:cNvSpPr>
            <a:spLocks noChangeArrowheads="1"/>
          </p:cNvSpPr>
          <p:nvPr/>
        </p:nvSpPr>
        <p:spPr bwMode="auto">
          <a:xfrm>
            <a:off x="6702077" y="4020036"/>
            <a:ext cx="2674680" cy="1102684"/>
          </a:xfrm>
          <a:prstGeom prst="wedgeRoundRectCallout">
            <a:avLst>
              <a:gd name="adj1" fmla="val -77652"/>
              <a:gd name="adj2" fmla="val 59559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</a:rPr>
              <a:t>特徴点数：</a:t>
            </a:r>
            <a:r>
              <a:rPr lang="en-US" altLang="ja-JP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altLang="ja-JP" sz="3200" dirty="0">
              <a:solidFill>
                <a:schemeClr val="bg1"/>
              </a:solidFill>
            </a:endParaRPr>
          </a:p>
        </p:txBody>
      </p:sp>
      <p:sp>
        <p:nvSpPr>
          <p:cNvPr id="121" name="AutoShape 153"/>
          <p:cNvSpPr>
            <a:spLocks noChangeArrowheads="1"/>
          </p:cNvSpPr>
          <p:nvPr/>
        </p:nvSpPr>
        <p:spPr bwMode="auto">
          <a:xfrm rot="6783910">
            <a:off x="3250245" y="5557758"/>
            <a:ext cx="2395226" cy="827210"/>
          </a:xfrm>
          <a:prstGeom prst="triangle">
            <a:avLst>
              <a:gd name="adj" fmla="val 35843"/>
            </a:avLst>
          </a:prstGeom>
          <a:solidFill>
            <a:schemeClr val="hlink">
              <a:alpha val="50195"/>
            </a:schemeClr>
          </a:solidFill>
          <a:ln w="381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" name="AutoShape 144"/>
          <p:cNvSpPr>
            <a:spLocks noChangeAspect="1" noChangeArrowheads="1"/>
          </p:cNvSpPr>
          <p:nvPr/>
        </p:nvSpPr>
        <p:spPr bwMode="auto">
          <a:xfrm>
            <a:off x="4405949" y="4565362"/>
            <a:ext cx="193675" cy="1936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635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" name="AutoShape 145"/>
          <p:cNvSpPr>
            <a:spLocks noChangeAspect="1" noChangeArrowheads="1"/>
          </p:cNvSpPr>
          <p:nvPr/>
        </p:nvSpPr>
        <p:spPr bwMode="auto">
          <a:xfrm>
            <a:off x="3425740" y="6897602"/>
            <a:ext cx="180975" cy="180975"/>
          </a:xfrm>
          <a:prstGeom prst="diamond">
            <a:avLst/>
          </a:prstGeom>
          <a:solidFill>
            <a:schemeClr val="bg1"/>
          </a:solidFill>
          <a:ln w="6350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" name="Oval 146"/>
          <p:cNvSpPr>
            <a:spLocks noChangeAspect="1" noChangeArrowheads="1"/>
          </p:cNvSpPr>
          <p:nvPr/>
        </p:nvSpPr>
        <p:spPr bwMode="auto">
          <a:xfrm>
            <a:off x="4850939" y="5706429"/>
            <a:ext cx="163513" cy="163512"/>
          </a:xfrm>
          <a:prstGeom prst="ellipse">
            <a:avLst/>
          </a:prstGeom>
          <a:solidFill>
            <a:schemeClr val="bg1"/>
          </a:solidFill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9336119" y="1435130"/>
            <a:ext cx="1069340" cy="692930"/>
          </a:xfrm>
          <a:prstGeom prst="rect">
            <a:avLst/>
          </a:prstGeom>
          <a:noFill/>
        </p:spPr>
        <p:txBody>
          <a:bodyPr wrap="none" lIns="104306" tIns="52153" rIns="104306" bIns="52153"/>
          <a:lstStyle/>
          <a:p>
            <a:pPr>
              <a:defRPr/>
            </a:pPr>
            <a:r>
              <a:rPr lang="ja-JP" altLang="en-US" sz="3200" dirty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一意</a:t>
            </a: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9319403" y="2591193"/>
            <a:ext cx="1069340" cy="650771"/>
          </a:xfrm>
          <a:prstGeom prst="rect">
            <a:avLst/>
          </a:prstGeom>
          <a:noFill/>
        </p:spPr>
        <p:txBody>
          <a:bodyPr wrap="none" lIns="104306" tIns="52153" rIns="104306" bIns="52153"/>
          <a:lstStyle/>
          <a:p>
            <a:pPr>
              <a:defRPr/>
            </a:pPr>
            <a:r>
              <a:rPr lang="ja-JP" altLang="en-US" sz="3200" dirty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一意</a:t>
            </a:r>
          </a:p>
        </p:txBody>
      </p:sp>
      <p:sp>
        <p:nvSpPr>
          <p:cNvPr id="130" name="左矢印 129"/>
          <p:cNvSpPr/>
          <p:nvPr/>
        </p:nvSpPr>
        <p:spPr>
          <a:xfrm>
            <a:off x="8922150" y="1550675"/>
            <a:ext cx="417513" cy="393700"/>
          </a:xfrm>
          <a:prstGeom prst="leftArrow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31" name="左矢印 130"/>
          <p:cNvSpPr/>
          <p:nvPr/>
        </p:nvSpPr>
        <p:spPr>
          <a:xfrm>
            <a:off x="8922150" y="2690988"/>
            <a:ext cx="417513" cy="393700"/>
          </a:xfrm>
          <a:prstGeom prst="leftArrow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lang="ja-JP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30" grpId="0" animBg="1"/>
      <p:bldP spid="1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chemeClr val="bg1">
                    <a:lumMod val="65000"/>
                  </a:schemeClr>
                </a:solidFill>
              </a:rPr>
              <a:t>背景</a:t>
            </a:r>
            <a:endParaRPr lang="en-US" altLang="ja-JP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chemeClr val="bg1">
                    <a:lumMod val="65000"/>
                  </a:schemeClr>
                </a:solidFill>
              </a:rPr>
              <a:t>提案手法のアプローチ</a:t>
            </a:r>
            <a:endParaRPr lang="en-US" altLang="ja-JP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chemeClr val="bg1">
                    <a:lumMod val="65000"/>
                  </a:schemeClr>
                </a:solidFill>
              </a:rPr>
              <a:t>輪郭版</a:t>
            </a:r>
            <a:r>
              <a:rPr lang="en-US" altLang="ja-JP" sz="3600" dirty="0" smtClean="0">
                <a:solidFill>
                  <a:schemeClr val="bg1">
                    <a:lumMod val="65000"/>
                  </a:schemeClr>
                </a:solidFill>
              </a:rPr>
              <a:t>GH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chemeClr val="bg1">
                    <a:lumMod val="65000"/>
                  </a:schemeClr>
                </a:solidFill>
              </a:rPr>
              <a:t>提案手法</a:t>
            </a:r>
            <a:endParaRPr lang="en-US" altLang="ja-JP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bg1">
                    <a:lumMod val="65000"/>
                  </a:schemeClr>
                </a:solidFill>
              </a:rPr>
              <a:t>輪郭版</a:t>
            </a:r>
            <a:r>
              <a:rPr lang="en-US" altLang="ja-JP" sz="3200" dirty="0" smtClean="0">
                <a:solidFill>
                  <a:schemeClr val="bg1">
                    <a:lumMod val="65000"/>
                  </a:schemeClr>
                </a:solidFill>
              </a:rPr>
              <a:t>GH</a:t>
            </a:r>
            <a:r>
              <a:rPr lang="ja-JP" altLang="en-US" sz="3200" dirty="0" smtClean="0">
                <a:solidFill>
                  <a:schemeClr val="bg1">
                    <a:lumMod val="65000"/>
                  </a:schemeClr>
                </a:solidFill>
              </a:rPr>
              <a:t>の高速化</a:t>
            </a:r>
            <a:endParaRPr lang="en-US" altLang="ja-JP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rgbClr val="FF0000"/>
                </a:solidFill>
              </a:rPr>
              <a:t>分離文字の認識</a:t>
            </a:r>
            <a:endParaRPr lang="en-US" altLang="ja-JP" sz="3200" dirty="0" smtClean="0">
              <a:solidFill>
                <a:srgbClr val="FF0000"/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姿勢推定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実験</a:t>
            </a:r>
            <a:endParaRPr lang="en-US" altLang="ja-JP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まとめ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コンテンツ プレースホルダ 5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分離文字テーブルを作成</a:t>
            </a:r>
            <a:endParaRPr kumimoji="1" lang="ja-JP" altLang="en-US" dirty="0"/>
          </a:p>
        </p:txBody>
      </p:sp>
      <p:pic>
        <p:nvPicPr>
          <p:cNvPr id="33795" name="図 20" descr="図5.png"/>
          <p:cNvPicPr>
            <a:picLocks noChangeAspect="1"/>
          </p:cNvPicPr>
          <p:nvPr/>
        </p:nvPicPr>
        <p:blipFill>
          <a:blip r:embed="rId3" cstate="print"/>
          <a:srcRect l="21275" t="32977" r="59219"/>
          <a:stretch>
            <a:fillRect/>
          </a:stretch>
        </p:blipFill>
        <p:spPr bwMode="auto">
          <a:xfrm>
            <a:off x="1737678" y="4396598"/>
            <a:ext cx="918965" cy="208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796" name="直線矢印コネクタ 58"/>
          <p:cNvCxnSpPr>
            <a:cxnSpLocks noChangeShapeType="1"/>
          </p:cNvCxnSpPr>
          <p:nvPr/>
        </p:nvCxnSpPr>
        <p:spPr bwMode="auto">
          <a:xfrm rot="5400000" flipH="1" flipV="1">
            <a:off x="1728485" y="5064571"/>
            <a:ext cx="1104435" cy="83543"/>
          </a:xfrm>
          <a:prstGeom prst="straightConnector1">
            <a:avLst/>
          </a:prstGeom>
          <a:noFill/>
          <a:ln w="76200" algn="ctr">
            <a:solidFill>
              <a:srgbClr val="00B0F0"/>
            </a:solidFill>
            <a:round/>
            <a:headEnd type="arrow" w="med" len="med"/>
            <a:tailEnd type="arrow" w="med" len="med"/>
          </a:ln>
        </p:spPr>
      </p:cxnSp>
      <p:sp>
        <p:nvSpPr>
          <p:cNvPr id="33797" name="テキスト ボックス 64"/>
          <p:cNvSpPr txBox="1">
            <a:spLocks noChangeArrowheads="1"/>
          </p:cNvSpPr>
          <p:nvPr/>
        </p:nvSpPr>
        <p:spPr bwMode="auto">
          <a:xfrm>
            <a:off x="585546" y="4317835"/>
            <a:ext cx="1452977" cy="59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ja-JP" altLang="en-US" sz="3200" dirty="0" smtClean="0">
                <a:solidFill>
                  <a:schemeClr val="accent2"/>
                </a:solidFill>
              </a:rPr>
              <a:t>面積</a:t>
            </a:r>
            <a:r>
              <a:rPr lang="en-US" altLang="ja-JP" sz="3200" dirty="0" smtClean="0">
                <a:solidFill>
                  <a:schemeClr val="accent2"/>
                </a:solidFill>
              </a:rPr>
              <a:t>: </a:t>
            </a:r>
            <a:r>
              <a:rPr lang="en-US" altLang="ja-JP" sz="3200" dirty="0">
                <a:solidFill>
                  <a:schemeClr val="accent2"/>
                </a:solidFill>
              </a:rPr>
              <a:t>5</a:t>
            </a:r>
            <a:endParaRPr lang="ja-JP" altLang="en-US" sz="3200" dirty="0">
              <a:solidFill>
                <a:schemeClr val="accent2"/>
              </a:solidFill>
            </a:endParaRPr>
          </a:p>
        </p:txBody>
      </p:sp>
      <p:sp>
        <p:nvSpPr>
          <p:cNvPr id="33798" name="テキスト ボックス 65"/>
          <p:cNvSpPr txBox="1">
            <a:spLocks noChangeArrowheads="1"/>
          </p:cNvSpPr>
          <p:nvPr/>
        </p:nvSpPr>
        <p:spPr bwMode="auto">
          <a:xfrm>
            <a:off x="435172" y="5420519"/>
            <a:ext cx="1658161" cy="59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ja-JP" altLang="en-US" sz="3200" dirty="0" smtClean="0">
                <a:solidFill>
                  <a:schemeClr val="accent2"/>
                </a:solidFill>
              </a:rPr>
              <a:t>面積</a:t>
            </a:r>
            <a:r>
              <a:rPr lang="en-US" altLang="ja-JP" sz="3200" dirty="0" smtClean="0">
                <a:solidFill>
                  <a:schemeClr val="accent2"/>
                </a:solidFill>
              </a:rPr>
              <a:t>: </a:t>
            </a:r>
            <a:r>
              <a:rPr lang="en-US" altLang="ja-JP" sz="3200" dirty="0">
                <a:solidFill>
                  <a:schemeClr val="accent2"/>
                </a:solidFill>
              </a:rPr>
              <a:t>40</a:t>
            </a:r>
            <a:endParaRPr lang="ja-JP" altLang="en-US" sz="3200" dirty="0">
              <a:solidFill>
                <a:schemeClr val="accent2"/>
              </a:solidFill>
            </a:endParaRPr>
          </a:p>
        </p:txBody>
      </p:sp>
      <p:sp>
        <p:nvSpPr>
          <p:cNvPr id="84" name="AutoShape 73"/>
          <p:cNvSpPr>
            <a:spLocks noChangeArrowheads="1"/>
          </p:cNvSpPr>
          <p:nvPr/>
        </p:nvSpPr>
        <p:spPr bwMode="auto">
          <a:xfrm rot="1187721">
            <a:off x="2420868" y="6057626"/>
            <a:ext cx="2084842" cy="334305"/>
          </a:xfrm>
          <a:prstGeom prst="rightArrow">
            <a:avLst>
              <a:gd name="adj1" fmla="val 50361"/>
              <a:gd name="adj2" fmla="val 101396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85" name="AutoShape 73"/>
          <p:cNvSpPr>
            <a:spLocks noChangeArrowheads="1"/>
          </p:cNvSpPr>
          <p:nvPr/>
        </p:nvSpPr>
        <p:spPr bwMode="auto">
          <a:xfrm rot="705343">
            <a:off x="2483988" y="4660893"/>
            <a:ext cx="2012438" cy="334305"/>
          </a:xfrm>
          <a:prstGeom prst="rightArrow">
            <a:avLst>
              <a:gd name="adj1" fmla="val 50361"/>
              <a:gd name="adj2" fmla="val 101369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grpSp>
        <p:nvGrpSpPr>
          <p:cNvPr id="2" name="グループ化 99"/>
          <p:cNvGrpSpPr>
            <a:grpSpLocks/>
          </p:cNvGrpSpPr>
          <p:nvPr/>
        </p:nvGrpSpPr>
        <p:grpSpPr bwMode="auto">
          <a:xfrm>
            <a:off x="4511279" y="3617734"/>
            <a:ext cx="5513784" cy="3328246"/>
            <a:chOff x="3857620" y="3579224"/>
            <a:chExt cx="4714908" cy="3019308"/>
          </a:xfrm>
        </p:grpSpPr>
        <p:pic>
          <p:nvPicPr>
            <p:cNvPr id="33808" name="図 21" descr="図5.png"/>
            <p:cNvPicPr>
              <a:picLocks noChangeAspect="1"/>
            </p:cNvPicPr>
            <p:nvPr/>
          </p:nvPicPr>
          <p:blipFill>
            <a:blip r:embed="rId3" cstate="print"/>
            <a:srcRect l="62057" t="32977" r="25533" b="54338"/>
            <a:stretch>
              <a:fillRect/>
            </a:stretch>
          </p:blipFill>
          <p:spPr bwMode="auto">
            <a:xfrm>
              <a:off x="4071934" y="4669705"/>
              <a:ext cx="500066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9" name="図 22" descr="図5.png"/>
            <p:cNvPicPr>
              <a:picLocks noChangeAspect="1"/>
            </p:cNvPicPr>
            <p:nvPr/>
          </p:nvPicPr>
          <p:blipFill>
            <a:blip r:embed="rId3" cstate="print"/>
            <a:srcRect l="26595" t="32977" r="60992" b="51802"/>
            <a:stretch>
              <a:fillRect/>
            </a:stretch>
          </p:blipFill>
          <p:spPr bwMode="auto">
            <a:xfrm>
              <a:off x="4071934" y="3883887"/>
              <a:ext cx="50006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0" name="図 23" descr="図5.png"/>
            <p:cNvPicPr>
              <a:picLocks noChangeAspect="1"/>
            </p:cNvPicPr>
            <p:nvPr/>
          </p:nvPicPr>
          <p:blipFill>
            <a:blip r:embed="rId3" cstate="print"/>
            <a:srcRect l="21275" t="45662" r="59219"/>
            <a:stretch>
              <a:fillRect/>
            </a:stretch>
          </p:blipFill>
          <p:spPr bwMode="auto">
            <a:xfrm>
              <a:off x="4143372" y="5902970"/>
              <a:ext cx="357190" cy="695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1" name="図 24" descr="図5.png"/>
            <p:cNvPicPr>
              <a:picLocks noChangeAspect="1"/>
            </p:cNvPicPr>
            <p:nvPr/>
          </p:nvPicPr>
          <p:blipFill>
            <a:blip r:embed="rId3" cstate="print"/>
            <a:srcRect l="62057" t="45325" r="25533" b="14088"/>
            <a:stretch>
              <a:fillRect/>
            </a:stretch>
          </p:blipFill>
          <p:spPr bwMode="auto">
            <a:xfrm>
              <a:off x="4143372" y="5241209"/>
              <a:ext cx="281288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5035553" y="5722787"/>
              <a:ext cx="288132" cy="8376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5400" dirty="0">
                  <a:latin typeface="+mn-lt"/>
                </a:rPr>
                <a:t>j</a:t>
              </a: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035553" y="4222294"/>
              <a:ext cx="288132" cy="8376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5400" dirty="0">
                  <a:latin typeface="+mn-lt"/>
                </a:rPr>
                <a:t>j</a:t>
              </a: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000627" y="3579224"/>
              <a:ext cx="288132" cy="8376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5400" dirty="0" err="1">
                  <a:latin typeface="+mn-lt"/>
                </a:rPr>
                <a:t>i</a:t>
              </a:r>
              <a:endParaRPr lang="en-US" altLang="ja-JP" sz="5400" dirty="0">
                <a:latin typeface="+mn-lt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000627" y="5079719"/>
              <a:ext cx="288132" cy="8376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5400" dirty="0" err="1">
                  <a:latin typeface="+mn-lt"/>
                </a:rPr>
                <a:t>i</a:t>
              </a:r>
              <a:endParaRPr lang="en-US" altLang="ja-JP" sz="5400" dirty="0">
                <a:latin typeface="+mn-lt"/>
              </a:endParaRPr>
            </a:p>
          </p:txBody>
        </p:sp>
        <p:sp>
          <p:nvSpPr>
            <p:cNvPr id="33816" name="正方形/長方形 30"/>
            <p:cNvSpPr>
              <a:spLocks noChangeArrowheads="1"/>
            </p:cNvSpPr>
            <p:nvPr/>
          </p:nvSpPr>
          <p:spPr bwMode="auto">
            <a:xfrm>
              <a:off x="3857620" y="3669573"/>
              <a:ext cx="4714908" cy="2928958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3600"/>
            </a:p>
          </p:txBody>
        </p:sp>
        <p:cxnSp>
          <p:nvCxnSpPr>
            <p:cNvPr id="33817" name="直線コネクタ 32"/>
            <p:cNvCxnSpPr>
              <a:cxnSpLocks noChangeShapeType="1"/>
            </p:cNvCxnSpPr>
            <p:nvPr/>
          </p:nvCxnSpPr>
          <p:spPr bwMode="auto">
            <a:xfrm rot="10800000" flipH="1">
              <a:off x="3857620" y="5139608"/>
              <a:ext cx="4714908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818" name="直線コネクタ 34"/>
            <p:cNvCxnSpPr>
              <a:cxnSpLocks noChangeShapeType="1"/>
            </p:cNvCxnSpPr>
            <p:nvPr/>
          </p:nvCxnSpPr>
          <p:spPr bwMode="auto">
            <a:xfrm>
              <a:off x="3857620" y="4383953"/>
              <a:ext cx="4714908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819" name="直線コネクタ 36"/>
            <p:cNvCxnSpPr>
              <a:cxnSpLocks noChangeShapeType="1"/>
            </p:cNvCxnSpPr>
            <p:nvPr/>
          </p:nvCxnSpPr>
          <p:spPr bwMode="auto">
            <a:xfrm>
              <a:off x="3857620" y="5884151"/>
              <a:ext cx="4714908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820" name="直線コネクタ 38"/>
            <p:cNvCxnSpPr>
              <a:cxnSpLocks noChangeShapeType="1"/>
            </p:cNvCxnSpPr>
            <p:nvPr/>
          </p:nvCxnSpPr>
          <p:spPr bwMode="auto">
            <a:xfrm rot="5400000">
              <a:off x="3250397" y="5134052"/>
              <a:ext cx="2928958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821" name="直線コネクタ 40"/>
            <p:cNvCxnSpPr>
              <a:cxnSpLocks noChangeShapeType="1"/>
            </p:cNvCxnSpPr>
            <p:nvPr/>
          </p:nvCxnSpPr>
          <p:spPr bwMode="auto">
            <a:xfrm rot="5400000">
              <a:off x="4179091" y="5134052"/>
              <a:ext cx="2928958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822" name="直線コネクタ 42"/>
            <p:cNvCxnSpPr>
              <a:cxnSpLocks noChangeShapeType="1"/>
            </p:cNvCxnSpPr>
            <p:nvPr/>
          </p:nvCxnSpPr>
          <p:spPr bwMode="auto">
            <a:xfrm rot="5400000">
              <a:off x="5107786" y="5134052"/>
              <a:ext cx="2928958" cy="1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823" name="直線コネクタ 44"/>
            <p:cNvCxnSpPr>
              <a:cxnSpLocks noChangeShapeType="1"/>
            </p:cNvCxnSpPr>
            <p:nvPr/>
          </p:nvCxnSpPr>
          <p:spPr bwMode="auto">
            <a:xfrm rot="5400000">
              <a:off x="6107917" y="5134052"/>
              <a:ext cx="2928958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824" name="直線矢印コネクタ 66"/>
            <p:cNvCxnSpPr>
              <a:cxnSpLocks noChangeShapeType="1"/>
            </p:cNvCxnSpPr>
            <p:nvPr/>
          </p:nvCxnSpPr>
          <p:spPr bwMode="auto">
            <a:xfrm rot="5400000" flipH="1" flipV="1">
              <a:off x="5715008" y="6241341"/>
              <a:ext cx="642942" cy="71438"/>
            </a:xfrm>
            <a:prstGeom prst="straightConnector1">
              <a:avLst/>
            </a:prstGeom>
            <a:noFill/>
            <a:ln w="57150" algn="ctr">
              <a:solidFill>
                <a:srgbClr val="00B0F0"/>
              </a:solidFill>
              <a:round/>
              <a:headEnd/>
              <a:tailEnd type="arrow" w="med" len="med"/>
            </a:ln>
          </p:spPr>
        </p:cxnSp>
        <p:cxnSp>
          <p:nvCxnSpPr>
            <p:cNvPr id="33825" name="直線矢印コネクタ 69"/>
            <p:cNvCxnSpPr>
              <a:cxnSpLocks noChangeShapeType="1"/>
            </p:cNvCxnSpPr>
            <p:nvPr/>
          </p:nvCxnSpPr>
          <p:spPr bwMode="auto">
            <a:xfrm rot="5400000" flipH="1" flipV="1">
              <a:off x="5821371" y="5562680"/>
              <a:ext cx="500860" cy="794"/>
            </a:xfrm>
            <a:prstGeom prst="straightConnector1">
              <a:avLst/>
            </a:prstGeom>
            <a:noFill/>
            <a:ln w="57150" algn="ctr">
              <a:solidFill>
                <a:srgbClr val="00B0F0"/>
              </a:solidFill>
              <a:round/>
              <a:headEnd/>
              <a:tailEnd type="arrow" w="med" len="med"/>
            </a:ln>
          </p:spPr>
        </p:cxnSp>
        <p:cxnSp>
          <p:nvCxnSpPr>
            <p:cNvPr id="33826" name="直線矢印コネクタ 72"/>
            <p:cNvCxnSpPr>
              <a:cxnSpLocks noChangeShapeType="1"/>
            </p:cNvCxnSpPr>
            <p:nvPr/>
          </p:nvCxnSpPr>
          <p:spPr bwMode="auto">
            <a:xfrm rot="5400000" flipH="1" flipV="1">
              <a:off x="5822165" y="4062482"/>
              <a:ext cx="500860" cy="794"/>
            </a:xfrm>
            <a:prstGeom prst="straightConnector1">
              <a:avLst/>
            </a:prstGeom>
            <a:noFill/>
            <a:ln w="57150" algn="ctr">
              <a:solidFill>
                <a:srgbClr val="00B0F0"/>
              </a:solidFill>
              <a:round/>
              <a:headEnd type="arrow" w="med" len="med"/>
              <a:tailEnd/>
            </a:ln>
          </p:spPr>
        </p:cxnSp>
        <p:cxnSp>
          <p:nvCxnSpPr>
            <p:cNvPr id="33827" name="直線矢印コネクタ 73"/>
            <p:cNvCxnSpPr>
              <a:cxnSpLocks noChangeShapeType="1"/>
            </p:cNvCxnSpPr>
            <p:nvPr/>
          </p:nvCxnSpPr>
          <p:spPr bwMode="auto">
            <a:xfrm rot="5400000" flipH="1" flipV="1">
              <a:off x="5715008" y="4741143"/>
              <a:ext cx="642942" cy="71438"/>
            </a:xfrm>
            <a:prstGeom prst="straightConnector1">
              <a:avLst/>
            </a:prstGeom>
            <a:noFill/>
            <a:ln w="57150" algn="ctr">
              <a:solidFill>
                <a:srgbClr val="00B0F0"/>
              </a:solidFill>
              <a:round/>
              <a:headEnd type="arrow" w="med" len="med"/>
              <a:tailEnd/>
            </a:ln>
          </p:spPr>
        </p:cxnSp>
        <p:sp>
          <p:nvSpPr>
            <p:cNvPr id="33828" name="テキスト ボックス 74"/>
            <p:cNvSpPr txBox="1">
              <a:spLocks noChangeArrowheads="1"/>
            </p:cNvSpPr>
            <p:nvPr/>
          </p:nvSpPr>
          <p:spPr bwMode="auto">
            <a:xfrm>
              <a:off x="6753429" y="5955589"/>
              <a:ext cx="552686" cy="586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/>
                <a:t>40</a:t>
              </a:r>
              <a:endParaRPr lang="ja-JP" altLang="en-US" sz="3600"/>
            </a:p>
          </p:txBody>
        </p:sp>
        <p:sp>
          <p:nvSpPr>
            <p:cNvPr id="33829" name="テキスト ボックス 75"/>
            <p:cNvSpPr txBox="1">
              <a:spLocks noChangeArrowheads="1"/>
            </p:cNvSpPr>
            <p:nvPr/>
          </p:nvSpPr>
          <p:spPr bwMode="auto">
            <a:xfrm>
              <a:off x="6753429" y="5241208"/>
              <a:ext cx="552686" cy="586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 dirty="0"/>
                <a:t>25</a:t>
              </a:r>
              <a:endParaRPr lang="ja-JP" altLang="en-US" sz="3600" dirty="0"/>
            </a:p>
          </p:txBody>
        </p:sp>
        <p:sp>
          <p:nvSpPr>
            <p:cNvPr id="33830" name="テキスト ボックス 76"/>
            <p:cNvSpPr txBox="1">
              <a:spLocks noChangeArrowheads="1"/>
            </p:cNvSpPr>
            <p:nvPr/>
          </p:nvSpPr>
          <p:spPr bwMode="auto">
            <a:xfrm>
              <a:off x="6858016" y="4526828"/>
              <a:ext cx="355298" cy="586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/>
                <a:t>5</a:t>
              </a:r>
              <a:endParaRPr lang="ja-JP" altLang="en-US" sz="3600"/>
            </a:p>
          </p:txBody>
        </p:sp>
        <p:sp>
          <p:nvSpPr>
            <p:cNvPr id="33831" name="テキスト ボックス 77"/>
            <p:cNvSpPr txBox="1">
              <a:spLocks noChangeArrowheads="1"/>
            </p:cNvSpPr>
            <p:nvPr/>
          </p:nvSpPr>
          <p:spPr bwMode="auto">
            <a:xfrm>
              <a:off x="6858016" y="3741011"/>
              <a:ext cx="355298" cy="586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/>
                <a:t>5</a:t>
              </a:r>
              <a:endParaRPr lang="ja-JP" altLang="en-US" sz="3600"/>
            </a:p>
          </p:txBody>
        </p:sp>
        <p:sp>
          <p:nvSpPr>
            <p:cNvPr id="33832" name="テキスト ボックス 78"/>
            <p:cNvSpPr txBox="1">
              <a:spLocks noChangeArrowheads="1"/>
            </p:cNvSpPr>
            <p:nvPr/>
          </p:nvSpPr>
          <p:spPr bwMode="auto">
            <a:xfrm>
              <a:off x="7753561" y="3741011"/>
              <a:ext cx="552686" cy="586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/>
                <a:t>25</a:t>
              </a:r>
              <a:endParaRPr lang="ja-JP" altLang="en-US" sz="3600"/>
            </a:p>
          </p:txBody>
        </p:sp>
        <p:sp>
          <p:nvSpPr>
            <p:cNvPr id="33833" name="テキスト ボックス 79"/>
            <p:cNvSpPr txBox="1">
              <a:spLocks noChangeArrowheads="1"/>
            </p:cNvSpPr>
            <p:nvPr/>
          </p:nvSpPr>
          <p:spPr bwMode="auto">
            <a:xfrm>
              <a:off x="7858558" y="5241208"/>
              <a:ext cx="355298" cy="586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/>
                <a:t>5</a:t>
              </a:r>
              <a:endParaRPr lang="ja-JP" altLang="en-US" sz="3600"/>
            </a:p>
          </p:txBody>
        </p:sp>
        <p:sp>
          <p:nvSpPr>
            <p:cNvPr id="33834" name="テキスト ボックス 80"/>
            <p:cNvSpPr txBox="1">
              <a:spLocks noChangeArrowheads="1"/>
            </p:cNvSpPr>
            <p:nvPr/>
          </p:nvSpPr>
          <p:spPr bwMode="auto">
            <a:xfrm>
              <a:off x="7858558" y="5955589"/>
              <a:ext cx="355298" cy="586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/>
                <a:t>5</a:t>
              </a:r>
              <a:endParaRPr lang="ja-JP" altLang="en-US" sz="3600"/>
            </a:p>
          </p:txBody>
        </p:sp>
        <p:sp>
          <p:nvSpPr>
            <p:cNvPr id="33835" name="テキスト ボックス 81"/>
            <p:cNvSpPr txBox="1">
              <a:spLocks noChangeArrowheads="1"/>
            </p:cNvSpPr>
            <p:nvPr/>
          </p:nvSpPr>
          <p:spPr bwMode="auto">
            <a:xfrm>
              <a:off x="7753151" y="4526828"/>
              <a:ext cx="552686" cy="586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/>
                <a:t>40</a:t>
              </a:r>
              <a:endParaRPr lang="ja-JP" altLang="en-US" sz="3600"/>
            </a:p>
          </p:txBody>
        </p:sp>
      </p:grpSp>
      <p:sp>
        <p:nvSpPr>
          <p:cNvPr id="107" name="テキスト ボックス 106"/>
          <p:cNvSpPr txBox="1">
            <a:spLocks noChangeArrowheads="1"/>
          </p:cNvSpPr>
          <p:nvPr/>
        </p:nvSpPr>
        <p:spPr bwMode="auto">
          <a:xfrm rot="668106">
            <a:off x="2988514" y="4955487"/>
            <a:ext cx="928795" cy="53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ja-JP" altLang="en-US" sz="2800" dirty="0" smtClean="0">
                <a:solidFill>
                  <a:schemeClr val="accent2"/>
                </a:solidFill>
              </a:rPr>
              <a:t>登録</a:t>
            </a:r>
            <a:endParaRPr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52" name="タイトル 5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kumimoji="1" lang="ja-JP" altLang="en-US" dirty="0" smtClean="0"/>
              <a:t>提案手法２</a:t>
            </a:r>
            <a:r>
              <a:rPr lang="ja-JP" altLang="en-US" dirty="0" smtClean="0"/>
              <a:t>：分離文字の認識</a:t>
            </a:r>
            <a:endParaRPr kumimoji="1" lang="ja-JP" altLang="en-US" dirty="0"/>
          </a:p>
        </p:txBody>
      </p:sp>
      <p:sp>
        <p:nvSpPr>
          <p:cNvPr id="54" name="角丸四角形 53"/>
          <p:cNvSpPr/>
          <p:nvPr/>
        </p:nvSpPr>
        <p:spPr>
          <a:xfrm>
            <a:off x="4505498" y="4505491"/>
            <a:ext cx="5536277" cy="84789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角丸四角形 54"/>
          <p:cNvSpPr/>
          <p:nvPr/>
        </p:nvSpPr>
        <p:spPr>
          <a:xfrm>
            <a:off x="4475018" y="6137556"/>
            <a:ext cx="5536277" cy="84789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839245" y="1928544"/>
            <a:ext cx="677108" cy="17338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200" dirty="0" smtClean="0"/>
              <a:t>相対位置</a:t>
            </a:r>
            <a:endParaRPr kumimoji="1" lang="ja-JP" altLang="en-US" sz="32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922670" y="2749282"/>
            <a:ext cx="677108" cy="9130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200" dirty="0" smtClean="0"/>
              <a:t>面積</a:t>
            </a:r>
            <a:endParaRPr kumimoji="1" lang="ja-JP" altLang="en-US" sz="32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747506" y="2749282"/>
            <a:ext cx="677108" cy="9130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200" dirty="0" smtClean="0"/>
              <a:t>字種</a:t>
            </a:r>
            <a:endParaRPr kumimoji="1" lang="ja-JP" altLang="en-US" sz="32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652995" y="1995044"/>
            <a:ext cx="677108" cy="17338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200" dirty="0" smtClean="0"/>
              <a:t>連結成分</a:t>
            </a:r>
            <a:endParaRPr kumimoji="1" lang="ja-JP" altLang="en-US" sz="32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9128014" y="1558250"/>
            <a:ext cx="677108" cy="21041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200" dirty="0" smtClean="0"/>
              <a:t>相手の面積</a:t>
            </a:r>
            <a:endParaRPr kumimoji="1" lang="ja-JP" alt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8" grpId="0"/>
      <p:bldP spid="84" grpId="0" animBg="1"/>
      <p:bldP spid="85" grpId="0" animBg="1"/>
      <p:bldP spid="107" grpId="0"/>
      <p:bldP spid="54" grpId="0" animBg="1"/>
      <p:bldP spid="5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chemeClr val="bg1">
                    <a:lumMod val="65000"/>
                  </a:schemeClr>
                </a:solidFill>
              </a:rPr>
              <a:t>背景</a:t>
            </a:r>
            <a:endParaRPr lang="en-US" altLang="ja-JP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chemeClr val="bg1">
                    <a:lumMod val="65000"/>
                  </a:schemeClr>
                </a:solidFill>
              </a:rPr>
              <a:t>提案手法のアプローチ</a:t>
            </a:r>
            <a:endParaRPr lang="en-US" altLang="ja-JP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chemeClr val="bg1">
                    <a:lumMod val="65000"/>
                  </a:schemeClr>
                </a:solidFill>
              </a:rPr>
              <a:t>輪郭版</a:t>
            </a:r>
            <a:r>
              <a:rPr lang="en-US" altLang="ja-JP" sz="3600" dirty="0" smtClean="0">
                <a:solidFill>
                  <a:schemeClr val="bg1">
                    <a:lumMod val="65000"/>
                  </a:schemeClr>
                </a:solidFill>
              </a:rPr>
              <a:t>GH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chemeClr val="bg1">
                    <a:lumMod val="65000"/>
                  </a:schemeClr>
                </a:solidFill>
              </a:rPr>
              <a:t>提案手法</a:t>
            </a:r>
            <a:endParaRPr lang="en-US" altLang="ja-JP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bg1">
                    <a:lumMod val="65000"/>
                  </a:schemeClr>
                </a:solidFill>
              </a:rPr>
              <a:t>輪郭版</a:t>
            </a:r>
            <a:r>
              <a:rPr lang="en-US" altLang="ja-JP" sz="3200" dirty="0" smtClean="0">
                <a:solidFill>
                  <a:schemeClr val="bg1">
                    <a:lumMod val="65000"/>
                  </a:schemeClr>
                </a:solidFill>
              </a:rPr>
              <a:t>GH</a:t>
            </a:r>
            <a:r>
              <a:rPr lang="ja-JP" altLang="en-US" sz="3200" dirty="0" smtClean="0">
                <a:solidFill>
                  <a:schemeClr val="bg1">
                    <a:lumMod val="65000"/>
                  </a:schemeClr>
                </a:solidFill>
              </a:rPr>
              <a:t>の高速化</a:t>
            </a:r>
            <a:endParaRPr lang="en-US" altLang="ja-JP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bg1">
                    <a:lumMod val="65000"/>
                  </a:schemeClr>
                </a:solidFill>
              </a:rPr>
              <a:t>分離文字の認識</a:t>
            </a:r>
            <a:endParaRPr lang="en-US" altLang="ja-JP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rgbClr val="FF0000"/>
                </a:solidFill>
              </a:rPr>
              <a:t>姿勢推定</a:t>
            </a:r>
            <a:endParaRPr lang="en-US" altLang="ja-JP" sz="32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実験</a:t>
            </a:r>
            <a:endParaRPr lang="en-US" altLang="ja-JP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まとめ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01"/>
          <p:cNvSpPr>
            <a:spLocks noChangeArrowheads="1"/>
          </p:cNvSpPr>
          <p:nvPr/>
        </p:nvSpPr>
        <p:spPr bwMode="auto">
          <a:xfrm>
            <a:off x="462267" y="4732790"/>
            <a:ext cx="9852408" cy="2541425"/>
          </a:xfrm>
          <a:prstGeom prst="roundRect">
            <a:avLst>
              <a:gd name="adj" fmla="val 9259"/>
            </a:avLst>
          </a:prstGeom>
          <a:solidFill>
            <a:srgbClr val="FFFFFF"/>
          </a:solidFill>
          <a:ln w="31750" algn="ctr">
            <a:solidFill>
              <a:schemeClr val="accent1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提案手法３</a:t>
            </a:r>
            <a:r>
              <a:rPr lang="en-US" altLang="ja-JP" dirty="0" smtClean="0"/>
              <a:t>:</a:t>
            </a:r>
            <a:r>
              <a:rPr lang="ja-JP" altLang="en-US" dirty="0" smtClean="0"/>
              <a:t>姿勢推定</a:t>
            </a:r>
            <a:endParaRPr lang="en-US" altLang="ja-JP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>
                <a:latin typeface="Tahoma" pitchFamily="34" charset="0"/>
              </a:rPr>
              <a:t>対応する３点からアフィン変換パラメータを推定</a:t>
            </a:r>
            <a:endParaRPr lang="en-US" altLang="ja-JP" dirty="0" smtClean="0">
              <a:latin typeface="Tahoma" pitchFamily="34" charset="0"/>
            </a:endParaRPr>
          </a:p>
        </p:txBody>
      </p:sp>
      <p:pic>
        <p:nvPicPr>
          <p:cNvPr id="31749" name="Picture 84" descr="Affin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166" y="2681449"/>
            <a:ext cx="2021720" cy="159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AutoShape 85"/>
          <p:cNvSpPr>
            <a:spLocks noChangeArrowheads="1"/>
          </p:cNvSpPr>
          <p:nvPr/>
        </p:nvSpPr>
        <p:spPr bwMode="auto">
          <a:xfrm>
            <a:off x="4503853" y="2993000"/>
            <a:ext cx="1347814" cy="715870"/>
          </a:xfrm>
          <a:prstGeom prst="leftArrow">
            <a:avLst>
              <a:gd name="adj1" fmla="val 50000"/>
              <a:gd name="adj2" fmla="val 44376"/>
            </a:avLst>
          </a:prstGeom>
          <a:solidFill>
            <a:schemeClr val="accent1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1751" name="Text Box 86"/>
          <p:cNvSpPr txBox="1">
            <a:spLocks noChangeArrowheads="1"/>
          </p:cNvSpPr>
          <p:nvPr/>
        </p:nvSpPr>
        <p:spPr bwMode="auto">
          <a:xfrm>
            <a:off x="6694514" y="2133607"/>
            <a:ext cx="1613277" cy="262909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16400" dirty="0">
                <a:latin typeface="Arial" charset="0"/>
              </a:rPr>
              <a:t>A</a:t>
            </a:r>
          </a:p>
        </p:txBody>
      </p:sp>
      <p:sp>
        <p:nvSpPr>
          <p:cNvPr id="31752" name="AutoShape 89"/>
          <p:cNvSpPr>
            <a:spLocks noChangeAspect="1" noChangeArrowheads="1"/>
          </p:cNvSpPr>
          <p:nvPr/>
        </p:nvSpPr>
        <p:spPr bwMode="auto">
          <a:xfrm>
            <a:off x="7179060" y="2936991"/>
            <a:ext cx="189362" cy="17853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1753" name="AutoShape 90"/>
          <p:cNvSpPr>
            <a:spLocks noChangeAspect="1" noChangeArrowheads="1"/>
          </p:cNvSpPr>
          <p:nvPr/>
        </p:nvSpPr>
        <p:spPr bwMode="auto">
          <a:xfrm>
            <a:off x="6694515" y="4060679"/>
            <a:ext cx="176367" cy="166278"/>
          </a:xfrm>
          <a:prstGeom prst="diamond">
            <a:avLst/>
          </a:prstGeom>
          <a:solidFill>
            <a:schemeClr val="bg1"/>
          </a:solidFill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1754" name="Oval 91"/>
          <p:cNvSpPr>
            <a:spLocks noChangeAspect="1" noChangeArrowheads="1"/>
          </p:cNvSpPr>
          <p:nvPr/>
        </p:nvSpPr>
        <p:spPr bwMode="auto">
          <a:xfrm>
            <a:off x="7451964" y="3593351"/>
            <a:ext cx="159658" cy="150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1755" name="AutoShape 92"/>
          <p:cNvSpPr>
            <a:spLocks noChangeAspect="1" noChangeArrowheads="1"/>
          </p:cNvSpPr>
          <p:nvPr/>
        </p:nvSpPr>
        <p:spPr bwMode="auto">
          <a:xfrm>
            <a:off x="3239582" y="2798718"/>
            <a:ext cx="189362" cy="17853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1756" name="AutoShape 93"/>
          <p:cNvSpPr>
            <a:spLocks noChangeAspect="1" noChangeArrowheads="1"/>
          </p:cNvSpPr>
          <p:nvPr/>
        </p:nvSpPr>
        <p:spPr bwMode="auto">
          <a:xfrm>
            <a:off x="1977166" y="3831391"/>
            <a:ext cx="176366" cy="166277"/>
          </a:xfrm>
          <a:prstGeom prst="diamond">
            <a:avLst/>
          </a:prstGeom>
          <a:solidFill>
            <a:schemeClr val="bg1"/>
          </a:solidFill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1757" name="Oval 94"/>
          <p:cNvSpPr>
            <a:spLocks noChangeAspect="1" noChangeArrowheads="1"/>
          </p:cNvSpPr>
          <p:nvPr/>
        </p:nvSpPr>
        <p:spPr bwMode="auto">
          <a:xfrm>
            <a:off x="2987099" y="3533841"/>
            <a:ext cx="159658" cy="150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1758" name="Text Box 99"/>
          <p:cNvSpPr txBox="1">
            <a:spLocks noChangeArrowheads="1"/>
          </p:cNvSpPr>
          <p:nvPr/>
        </p:nvSpPr>
        <p:spPr bwMode="auto">
          <a:xfrm>
            <a:off x="3926483" y="3652861"/>
            <a:ext cx="2673350" cy="52082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r>
              <a:rPr lang="ja-JP" altLang="en-US" dirty="0" smtClean="0"/>
              <a:t>アフィン変換</a:t>
            </a:r>
            <a:endParaRPr lang="en-US" altLang="ja-JP" dirty="0" smtClean="0"/>
          </a:p>
        </p:txBody>
      </p:sp>
      <p:sp>
        <p:nvSpPr>
          <p:cNvPr id="31759" name="Text Box 100"/>
          <p:cNvSpPr txBox="1">
            <a:spLocks noChangeArrowheads="1"/>
          </p:cNvSpPr>
          <p:nvPr/>
        </p:nvSpPr>
        <p:spPr bwMode="auto">
          <a:xfrm>
            <a:off x="863270" y="4415988"/>
            <a:ext cx="1956320" cy="597767"/>
          </a:xfrm>
          <a:prstGeom prst="rect">
            <a:avLst/>
          </a:prstGeom>
          <a:solidFill>
            <a:schemeClr val="bg1"/>
          </a:solidFill>
          <a:ln w="3175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ja-JP" altLang="en-US" sz="3200" dirty="0" smtClean="0"/>
              <a:t>パラメータ</a:t>
            </a:r>
            <a:endParaRPr lang="en-US" altLang="ja-JP" sz="3200" dirty="0"/>
          </a:p>
        </p:txBody>
      </p:sp>
      <p:pic>
        <p:nvPicPr>
          <p:cNvPr id="31760" name="Picture 102" descr="A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633" y="5130107"/>
            <a:ext cx="1852780" cy="95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1" name="Text Box 104"/>
          <p:cNvSpPr txBox="1">
            <a:spLocks noChangeArrowheads="1"/>
          </p:cNvSpPr>
          <p:nvPr/>
        </p:nvSpPr>
        <p:spPr bwMode="auto">
          <a:xfrm>
            <a:off x="949779" y="6287051"/>
            <a:ext cx="1710294" cy="52082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r>
              <a:rPr lang="ja-JP" altLang="en-US" dirty="0" smtClean="0"/>
              <a:t>独立変倍</a:t>
            </a:r>
            <a:endParaRPr lang="en-US" altLang="ja-JP" dirty="0"/>
          </a:p>
        </p:txBody>
      </p:sp>
      <p:sp>
        <p:nvSpPr>
          <p:cNvPr id="31762" name="Line 106"/>
          <p:cNvSpPr>
            <a:spLocks noChangeShapeType="1"/>
          </p:cNvSpPr>
          <p:nvPr/>
        </p:nvSpPr>
        <p:spPr bwMode="auto">
          <a:xfrm>
            <a:off x="1136174" y="6003503"/>
            <a:ext cx="160029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arrow" w="med" len="med"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31763" name="Line 107"/>
          <p:cNvSpPr>
            <a:spLocks noChangeShapeType="1"/>
          </p:cNvSpPr>
          <p:nvPr/>
        </p:nvSpPr>
        <p:spPr bwMode="auto">
          <a:xfrm flipV="1">
            <a:off x="1052632" y="5686700"/>
            <a:ext cx="0" cy="23804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31764" name="Line 109"/>
          <p:cNvSpPr>
            <a:spLocks noChangeShapeType="1"/>
          </p:cNvSpPr>
          <p:nvPr/>
        </p:nvSpPr>
        <p:spPr bwMode="auto">
          <a:xfrm flipV="1">
            <a:off x="1052632" y="5289383"/>
            <a:ext cx="0" cy="23804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arrow" w="med" len="med"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31765" name="Text Box 110"/>
          <p:cNvSpPr txBox="1">
            <a:spLocks noChangeArrowheads="1"/>
          </p:cNvSpPr>
          <p:nvPr/>
        </p:nvSpPr>
        <p:spPr bwMode="auto">
          <a:xfrm>
            <a:off x="3637762" y="6416572"/>
            <a:ext cx="1366499" cy="52082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r>
              <a:rPr lang="ja-JP" altLang="en-US" dirty="0" smtClean="0"/>
              <a:t>シアー</a:t>
            </a:r>
            <a:endParaRPr lang="en-US" altLang="ja-JP" dirty="0"/>
          </a:p>
        </p:txBody>
      </p:sp>
      <p:pic>
        <p:nvPicPr>
          <p:cNvPr id="31766" name="Picture 111" descr="コピー ～ A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2862" y="5208871"/>
            <a:ext cx="1347814" cy="87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7" name="Line 112"/>
          <p:cNvSpPr>
            <a:spLocks noChangeShapeType="1"/>
          </p:cNvSpPr>
          <p:nvPr/>
        </p:nvSpPr>
        <p:spPr bwMode="auto">
          <a:xfrm flipH="1" flipV="1">
            <a:off x="4082429" y="5289384"/>
            <a:ext cx="42142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arrow" w="med" len="med"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31768" name="Line 113"/>
          <p:cNvSpPr>
            <a:spLocks noChangeShapeType="1"/>
          </p:cNvSpPr>
          <p:nvPr/>
        </p:nvSpPr>
        <p:spPr bwMode="auto">
          <a:xfrm flipH="1" flipV="1">
            <a:off x="3577463" y="5606187"/>
            <a:ext cx="42142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arrow" w="med" len="med"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31769" name="Line 114"/>
          <p:cNvSpPr>
            <a:spLocks noChangeShapeType="1"/>
          </p:cNvSpPr>
          <p:nvPr/>
        </p:nvSpPr>
        <p:spPr bwMode="auto">
          <a:xfrm flipH="1" flipV="1">
            <a:off x="3831802" y="5448661"/>
            <a:ext cx="421425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arrow" w="med" len="med"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31770" name="Text Box 115"/>
          <p:cNvSpPr txBox="1">
            <a:spLocks noChangeArrowheads="1"/>
          </p:cNvSpPr>
          <p:nvPr/>
        </p:nvSpPr>
        <p:spPr bwMode="auto">
          <a:xfrm>
            <a:off x="5962257" y="6423573"/>
            <a:ext cx="1070310" cy="52082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r>
              <a:rPr lang="ja-JP" altLang="en-US" dirty="0" smtClean="0"/>
              <a:t>回転</a:t>
            </a:r>
            <a:endParaRPr lang="en-US" altLang="ja-JP" dirty="0"/>
          </a:p>
        </p:txBody>
      </p:sp>
      <p:pic>
        <p:nvPicPr>
          <p:cNvPr id="31771" name="Picture 116" descr="A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515799">
            <a:off x="5766268" y="4732791"/>
            <a:ext cx="1139887" cy="174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0"/>
          <p:cNvGrpSpPr>
            <a:grpSpLocks/>
          </p:cNvGrpSpPr>
          <p:nvPr/>
        </p:nvGrpSpPr>
        <p:grpSpPr bwMode="auto">
          <a:xfrm rot="-1413227">
            <a:off x="6525574" y="5130107"/>
            <a:ext cx="421423" cy="397316"/>
            <a:chOff x="2971" y="3384"/>
            <a:chExt cx="227" cy="227"/>
          </a:xfrm>
        </p:grpSpPr>
        <p:sp>
          <p:nvSpPr>
            <p:cNvPr id="31802" name="Line 118"/>
            <p:cNvSpPr>
              <a:spLocks noChangeShapeType="1"/>
            </p:cNvSpPr>
            <p:nvPr/>
          </p:nvSpPr>
          <p:spPr bwMode="auto">
            <a:xfrm flipH="1" flipV="1">
              <a:off x="2971" y="3385"/>
              <a:ext cx="9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803" name="Arc 119"/>
            <p:cNvSpPr>
              <a:spLocks noChangeAspect="1"/>
            </p:cNvSpPr>
            <p:nvPr/>
          </p:nvSpPr>
          <p:spPr bwMode="auto">
            <a:xfrm>
              <a:off x="3061" y="3384"/>
              <a:ext cx="137" cy="227"/>
            </a:xfrm>
            <a:custGeom>
              <a:avLst/>
              <a:gdLst>
                <a:gd name="T0" fmla="*/ 0 w 21600"/>
                <a:gd name="T1" fmla="*/ 0 h 35740"/>
                <a:gd name="T2" fmla="*/ 0 w 21600"/>
                <a:gd name="T3" fmla="*/ 0 h 35740"/>
                <a:gd name="T4" fmla="*/ 0 w 21600"/>
                <a:gd name="T5" fmla="*/ 0 h 3574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5740"/>
                <a:gd name="T11" fmla="*/ 21600 w 21600"/>
                <a:gd name="T12" fmla="*/ 35740 h 357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574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6793"/>
                    <a:pt x="19728" y="31813"/>
                    <a:pt x="16328" y="35740"/>
                  </a:cubicBezTo>
                </a:path>
                <a:path w="21600" h="3574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6793"/>
                    <a:pt x="19728" y="31813"/>
                    <a:pt x="16328" y="3574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" name="Group 121"/>
          <p:cNvGrpSpPr>
            <a:grpSpLocks/>
          </p:cNvGrpSpPr>
          <p:nvPr/>
        </p:nvGrpSpPr>
        <p:grpSpPr bwMode="auto">
          <a:xfrm rot="-9687729">
            <a:off x="5768125" y="5686700"/>
            <a:ext cx="421423" cy="397316"/>
            <a:chOff x="2971" y="3384"/>
            <a:chExt cx="227" cy="227"/>
          </a:xfrm>
        </p:grpSpPr>
        <p:sp>
          <p:nvSpPr>
            <p:cNvPr id="31800" name="Line 122"/>
            <p:cNvSpPr>
              <a:spLocks noChangeShapeType="1"/>
            </p:cNvSpPr>
            <p:nvPr/>
          </p:nvSpPr>
          <p:spPr bwMode="auto">
            <a:xfrm flipH="1" flipV="1">
              <a:off x="2971" y="3385"/>
              <a:ext cx="9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801" name="Arc 123"/>
            <p:cNvSpPr>
              <a:spLocks noChangeAspect="1"/>
            </p:cNvSpPr>
            <p:nvPr/>
          </p:nvSpPr>
          <p:spPr bwMode="auto">
            <a:xfrm>
              <a:off x="3061" y="3384"/>
              <a:ext cx="137" cy="227"/>
            </a:xfrm>
            <a:custGeom>
              <a:avLst/>
              <a:gdLst>
                <a:gd name="T0" fmla="*/ 0 w 21600"/>
                <a:gd name="T1" fmla="*/ 0 h 35740"/>
                <a:gd name="T2" fmla="*/ 0 w 21600"/>
                <a:gd name="T3" fmla="*/ 0 h 35740"/>
                <a:gd name="T4" fmla="*/ 0 w 21600"/>
                <a:gd name="T5" fmla="*/ 0 h 3574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5740"/>
                <a:gd name="T11" fmla="*/ 21600 w 21600"/>
                <a:gd name="T12" fmla="*/ 35740 h 357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574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6793"/>
                    <a:pt x="19728" y="31813"/>
                    <a:pt x="16328" y="35740"/>
                  </a:cubicBezTo>
                </a:path>
                <a:path w="21600" h="3574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6793"/>
                    <a:pt x="19728" y="31813"/>
                    <a:pt x="16328" y="3574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1774" name="Text Box 124"/>
          <p:cNvSpPr txBox="1">
            <a:spLocks noChangeArrowheads="1"/>
          </p:cNvSpPr>
          <p:nvPr/>
        </p:nvSpPr>
        <p:spPr bwMode="auto">
          <a:xfrm>
            <a:off x="7980217" y="6400820"/>
            <a:ext cx="2081975" cy="52082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r>
              <a:rPr lang="ja-JP" altLang="en-US" dirty="0" smtClean="0"/>
              <a:t>拡大・縮小</a:t>
            </a:r>
            <a:endParaRPr lang="en-US" altLang="ja-JP" dirty="0"/>
          </a:p>
        </p:txBody>
      </p:sp>
      <p:pic>
        <p:nvPicPr>
          <p:cNvPr id="31775" name="Picture 125" descr="A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0837" y="5291134"/>
            <a:ext cx="516105" cy="79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6" name="Line 126"/>
          <p:cNvSpPr>
            <a:spLocks noChangeShapeType="1"/>
          </p:cNvSpPr>
          <p:nvPr/>
        </p:nvSpPr>
        <p:spPr bwMode="auto">
          <a:xfrm flipV="1">
            <a:off x="8378354" y="6003503"/>
            <a:ext cx="252483" cy="23804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31777" name="Line 127"/>
          <p:cNvSpPr>
            <a:spLocks noChangeShapeType="1"/>
          </p:cNvSpPr>
          <p:nvPr/>
        </p:nvSpPr>
        <p:spPr bwMode="auto">
          <a:xfrm flipH="1" flipV="1">
            <a:off x="9135803" y="6003503"/>
            <a:ext cx="252483" cy="23804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31778" name="Line 128"/>
          <p:cNvSpPr>
            <a:spLocks noChangeShapeType="1"/>
          </p:cNvSpPr>
          <p:nvPr/>
        </p:nvSpPr>
        <p:spPr bwMode="auto">
          <a:xfrm flipV="1">
            <a:off x="9135803" y="5289383"/>
            <a:ext cx="252483" cy="23804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arrow" w="med" len="med"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31779" name="Line 129"/>
          <p:cNvSpPr>
            <a:spLocks noChangeShapeType="1"/>
          </p:cNvSpPr>
          <p:nvPr/>
        </p:nvSpPr>
        <p:spPr bwMode="auto">
          <a:xfrm flipH="1" flipV="1">
            <a:off x="8378354" y="5289383"/>
            <a:ext cx="252483" cy="23804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arrow" w="med" len="med"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grpSp>
        <p:nvGrpSpPr>
          <p:cNvPr id="4" name="グループ化 49"/>
          <p:cNvGrpSpPr>
            <a:grpSpLocks/>
          </p:cNvGrpSpPr>
          <p:nvPr/>
        </p:nvGrpSpPr>
        <p:grpSpPr bwMode="auto">
          <a:xfrm>
            <a:off x="1371949" y="1023922"/>
            <a:ext cx="3545902" cy="3453326"/>
            <a:chOff x="1134641" y="1000108"/>
            <a:chExt cx="3032522" cy="3132534"/>
          </a:xfrm>
        </p:grpSpPr>
        <p:sp>
          <p:nvSpPr>
            <p:cNvPr id="31795" name="Rectangle 88"/>
            <p:cNvSpPr>
              <a:spLocks noChangeArrowheads="1"/>
            </p:cNvSpPr>
            <p:nvPr/>
          </p:nvSpPr>
          <p:spPr bwMode="auto">
            <a:xfrm>
              <a:off x="1142976" y="1000108"/>
              <a:ext cx="3024187" cy="3132534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31796" name="Picture 84" descr="ca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62226" y="1282286"/>
              <a:ext cx="1352550" cy="1014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97" name="Picture 85" descr="IM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806078">
              <a:off x="1364432" y="2188352"/>
              <a:ext cx="2259806" cy="15823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1798" name="AutoShape 86"/>
            <p:cNvSpPr>
              <a:spLocks noChangeArrowheads="1"/>
            </p:cNvSpPr>
            <p:nvPr/>
          </p:nvSpPr>
          <p:spPr bwMode="auto">
            <a:xfrm rot="959704">
              <a:off x="2066901" y="1647808"/>
              <a:ext cx="1209675" cy="1459706"/>
            </a:xfrm>
            <a:prstGeom prst="triangle">
              <a:avLst>
                <a:gd name="adj" fmla="val 54676"/>
              </a:avLst>
            </a:prstGeom>
            <a:solidFill>
              <a:srgbClr val="FF6600">
                <a:alpha val="39999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799" name="Rectangle 3"/>
            <p:cNvSpPr>
              <a:spLocks noChangeArrowheads="1"/>
            </p:cNvSpPr>
            <p:nvPr/>
          </p:nvSpPr>
          <p:spPr bwMode="auto">
            <a:xfrm>
              <a:off x="1134641" y="1000108"/>
              <a:ext cx="2707481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91146" indent="-391146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ja-JP" altLang="en-US" dirty="0" smtClean="0"/>
                <a:t>紙面の姿勢</a:t>
              </a:r>
              <a:endParaRPr lang="en-US" altLang="ja-JP" dirty="0"/>
            </a:p>
          </p:txBody>
        </p:sp>
      </p:grpSp>
      <p:grpSp>
        <p:nvGrpSpPr>
          <p:cNvPr id="5" name="グループ化 59"/>
          <p:cNvGrpSpPr>
            <a:grpSpLocks/>
          </p:cNvGrpSpPr>
          <p:nvPr/>
        </p:nvGrpSpPr>
        <p:grpSpPr bwMode="auto">
          <a:xfrm>
            <a:off x="5976052" y="1023922"/>
            <a:ext cx="3564467" cy="3453326"/>
            <a:chOff x="3543301" y="2251870"/>
            <a:chExt cx="3046809" cy="3132534"/>
          </a:xfrm>
        </p:grpSpPr>
        <p:sp>
          <p:nvSpPr>
            <p:cNvPr id="31786" name="Rectangle 90"/>
            <p:cNvSpPr>
              <a:spLocks noChangeArrowheads="1"/>
            </p:cNvSpPr>
            <p:nvPr/>
          </p:nvSpPr>
          <p:spPr bwMode="auto">
            <a:xfrm>
              <a:off x="3565923" y="2251870"/>
              <a:ext cx="3024187" cy="3132534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787" name="Rectangle 3"/>
            <p:cNvSpPr>
              <a:spLocks noChangeArrowheads="1"/>
            </p:cNvSpPr>
            <p:nvPr/>
          </p:nvSpPr>
          <p:spPr bwMode="auto">
            <a:xfrm>
              <a:off x="3543301" y="2251870"/>
              <a:ext cx="2707481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91146" indent="-391146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ja-JP" altLang="en-US" dirty="0" smtClean="0"/>
                <a:t>文字の姿勢</a:t>
              </a:r>
              <a:endParaRPr lang="en-US" altLang="ja-JP" dirty="0"/>
            </a:p>
          </p:txBody>
        </p:sp>
        <p:pic>
          <p:nvPicPr>
            <p:cNvPr id="31788" name="Picture 99" descr="captur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05226" y="3224610"/>
              <a:ext cx="2700337" cy="184666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1789" name="Rectangle 100"/>
            <p:cNvSpPr>
              <a:spLocks noChangeArrowheads="1"/>
            </p:cNvSpPr>
            <p:nvPr/>
          </p:nvSpPr>
          <p:spPr bwMode="auto">
            <a:xfrm>
              <a:off x="5217319" y="4250929"/>
              <a:ext cx="216694" cy="270272"/>
            </a:xfrm>
            <a:prstGeom prst="rect">
              <a:avLst/>
            </a:prstGeom>
            <a:noFill/>
            <a:ln w="317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790" name="Line 101"/>
            <p:cNvSpPr>
              <a:spLocks noChangeShapeType="1"/>
            </p:cNvSpPr>
            <p:nvPr/>
          </p:nvSpPr>
          <p:spPr bwMode="auto">
            <a:xfrm flipV="1">
              <a:off x="5325666" y="4089004"/>
              <a:ext cx="0" cy="298847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791" name="Rectangle 102"/>
            <p:cNvSpPr>
              <a:spLocks noChangeArrowheads="1"/>
            </p:cNvSpPr>
            <p:nvPr/>
          </p:nvSpPr>
          <p:spPr bwMode="auto">
            <a:xfrm rot="-1700688">
              <a:off x="3985023" y="4514058"/>
              <a:ext cx="216694" cy="270271"/>
            </a:xfrm>
            <a:prstGeom prst="rect">
              <a:avLst/>
            </a:prstGeom>
            <a:noFill/>
            <a:ln w="317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792" name="Line 103"/>
            <p:cNvSpPr>
              <a:spLocks noChangeShapeType="1"/>
            </p:cNvSpPr>
            <p:nvPr/>
          </p:nvSpPr>
          <p:spPr bwMode="auto">
            <a:xfrm rot="-1698896" flipH="1" flipV="1">
              <a:off x="4019551" y="4360467"/>
              <a:ext cx="1191" cy="305991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793" name="Rectangle 107"/>
            <p:cNvSpPr>
              <a:spLocks noChangeArrowheads="1"/>
            </p:cNvSpPr>
            <p:nvPr/>
          </p:nvSpPr>
          <p:spPr bwMode="auto">
            <a:xfrm rot="879274">
              <a:off x="6162191" y="4456665"/>
              <a:ext cx="216694" cy="270272"/>
            </a:xfrm>
            <a:prstGeom prst="rect">
              <a:avLst/>
            </a:prstGeom>
            <a:noFill/>
            <a:ln w="317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794" name="Line 108"/>
            <p:cNvSpPr>
              <a:spLocks noChangeShapeType="1"/>
            </p:cNvSpPr>
            <p:nvPr/>
          </p:nvSpPr>
          <p:spPr bwMode="auto">
            <a:xfrm rot="864403" flipH="1" flipV="1">
              <a:off x="6286500" y="4294983"/>
              <a:ext cx="1191" cy="305990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1782" name="角丸四角形 60"/>
          <p:cNvSpPr>
            <a:spLocks noChangeArrowheads="1"/>
          </p:cNvSpPr>
          <p:nvPr/>
        </p:nvSpPr>
        <p:spPr bwMode="auto">
          <a:xfrm>
            <a:off x="668338" y="5040842"/>
            <a:ext cx="4511278" cy="2126606"/>
          </a:xfrm>
          <a:prstGeom prst="roundRect">
            <a:avLst>
              <a:gd name="adj" fmla="val 11634"/>
            </a:avLst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1783" name="角丸四角形 61"/>
          <p:cNvSpPr>
            <a:spLocks noChangeArrowheads="1"/>
          </p:cNvSpPr>
          <p:nvPr/>
        </p:nvSpPr>
        <p:spPr bwMode="auto">
          <a:xfrm>
            <a:off x="5430243" y="5040842"/>
            <a:ext cx="4511278" cy="2126606"/>
          </a:xfrm>
          <a:prstGeom prst="roundRect">
            <a:avLst>
              <a:gd name="adj" fmla="val 11634"/>
            </a:avLst>
          </a:prstGeom>
          <a:noFill/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65" name="右矢印 64"/>
          <p:cNvSpPr>
            <a:spLocks noChangeArrowheads="1"/>
          </p:cNvSpPr>
          <p:nvPr/>
        </p:nvSpPr>
        <p:spPr bwMode="auto">
          <a:xfrm rot="-5400000">
            <a:off x="2623706" y="4096785"/>
            <a:ext cx="903151" cy="1216002"/>
          </a:xfrm>
          <a:prstGeom prst="rightArrow">
            <a:avLst>
              <a:gd name="adj1" fmla="val 57787"/>
              <a:gd name="adj2" fmla="val 43079"/>
            </a:avLst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66" name="右矢印 65"/>
          <p:cNvSpPr>
            <a:spLocks noChangeArrowheads="1"/>
          </p:cNvSpPr>
          <p:nvPr/>
        </p:nvSpPr>
        <p:spPr bwMode="auto">
          <a:xfrm rot="-5400000">
            <a:off x="7340126" y="4097713"/>
            <a:ext cx="903151" cy="1214146"/>
          </a:xfrm>
          <a:prstGeom prst="rightArrow">
            <a:avLst>
              <a:gd name="adj1" fmla="val 57787"/>
              <a:gd name="adj2" fmla="val 43079"/>
            </a:avLst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9" grpId="0" animBg="1"/>
      <p:bldP spid="31761" grpId="0"/>
      <p:bldP spid="31762" grpId="0" animBg="1"/>
      <p:bldP spid="31763" grpId="0" animBg="1"/>
      <p:bldP spid="31764" grpId="0" animBg="1"/>
      <p:bldP spid="31765" grpId="0"/>
      <p:bldP spid="31767" grpId="0" animBg="1"/>
      <p:bldP spid="31768" grpId="0" animBg="1"/>
      <p:bldP spid="31769" grpId="0" animBg="1"/>
      <p:bldP spid="31770" grpId="0"/>
      <p:bldP spid="31774" grpId="0"/>
      <p:bldP spid="31776" grpId="0" animBg="1"/>
      <p:bldP spid="31777" grpId="0" animBg="1"/>
      <p:bldP spid="31778" grpId="0" animBg="1"/>
      <p:bldP spid="31779" grpId="0" animBg="1"/>
      <p:bldP spid="31782" grpId="0" animBg="1"/>
      <p:bldP spid="31783" grpId="0" animBg="1"/>
      <p:bldP spid="65" grpId="0" animBg="1"/>
      <p:bldP spid="6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chemeClr val="bg1">
                    <a:lumMod val="65000"/>
                  </a:schemeClr>
                </a:solidFill>
              </a:rPr>
              <a:t>背景</a:t>
            </a:r>
            <a:endParaRPr lang="en-US" altLang="ja-JP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chemeClr val="bg1">
                    <a:lumMod val="65000"/>
                  </a:schemeClr>
                </a:solidFill>
              </a:rPr>
              <a:t>提案手法のアプローチ</a:t>
            </a:r>
            <a:endParaRPr lang="en-US" altLang="ja-JP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chemeClr val="bg1">
                    <a:lumMod val="65000"/>
                  </a:schemeClr>
                </a:solidFill>
              </a:rPr>
              <a:t>輪郭版</a:t>
            </a:r>
            <a:r>
              <a:rPr lang="en-US" altLang="ja-JP" sz="3600" dirty="0" smtClean="0">
                <a:solidFill>
                  <a:schemeClr val="bg1">
                    <a:lumMod val="65000"/>
                  </a:schemeClr>
                </a:solidFill>
              </a:rPr>
              <a:t>GH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chemeClr val="bg1">
                    <a:lumMod val="65000"/>
                  </a:schemeClr>
                </a:solidFill>
              </a:rPr>
              <a:t>提案手法</a:t>
            </a: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bg1">
                    <a:lumMod val="65000"/>
                  </a:schemeClr>
                </a:solidFill>
              </a:rPr>
              <a:t>輪郭版</a:t>
            </a:r>
            <a:r>
              <a:rPr lang="en-US" altLang="ja-JP" sz="3200" dirty="0" smtClean="0">
                <a:solidFill>
                  <a:schemeClr val="bg1">
                    <a:lumMod val="65000"/>
                  </a:schemeClr>
                </a:solidFill>
              </a:rPr>
              <a:t>GH</a:t>
            </a:r>
            <a:r>
              <a:rPr lang="ja-JP" altLang="en-US" sz="3200" dirty="0" smtClean="0">
                <a:solidFill>
                  <a:schemeClr val="bg1">
                    <a:lumMod val="65000"/>
                  </a:schemeClr>
                </a:solidFill>
              </a:rPr>
              <a:t>の高速化</a:t>
            </a: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bg1">
                    <a:lumMod val="65000"/>
                  </a:schemeClr>
                </a:solidFill>
              </a:rPr>
              <a:t>分離文字の認識</a:t>
            </a:r>
            <a:endParaRPr lang="en-US" altLang="ja-JP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bg1">
                    <a:lumMod val="65000"/>
                  </a:schemeClr>
                </a:solidFill>
              </a:rPr>
              <a:t>姿勢推定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rgbClr val="FF0000"/>
                </a:solidFill>
              </a:rPr>
              <a:t>実験</a:t>
            </a:r>
            <a:endParaRPr lang="en-US" altLang="ja-JP" sz="36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まとめ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認識対象</a:t>
            </a:r>
            <a:endParaRPr lang="en-US" altLang="ja-JP" dirty="0" smtClean="0"/>
          </a:p>
        </p:txBody>
      </p:sp>
      <p:pic>
        <p:nvPicPr>
          <p:cNvPr id="36868" name="Picture 16" descr="MI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6539" y="1673362"/>
            <a:ext cx="7297875" cy="475554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9" name="テキスト ボックス 4"/>
          <p:cNvSpPr>
            <a:spLocks noChangeArrowheads="1"/>
          </p:cNvSpPr>
          <p:nvPr/>
        </p:nvSpPr>
        <p:spPr bwMode="auto">
          <a:xfrm>
            <a:off x="7313068" y="474673"/>
            <a:ext cx="2047719" cy="74648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104306" tIns="52153" rIns="104306" bIns="52153">
            <a:spAutoFit/>
          </a:bodyPr>
          <a:lstStyle/>
          <a:p>
            <a:r>
              <a:rPr lang="en-US" altLang="ja-JP" sz="3700" dirty="0">
                <a:solidFill>
                  <a:schemeClr val="bg1"/>
                </a:solidFill>
              </a:rPr>
              <a:t>236 </a:t>
            </a:r>
            <a:r>
              <a:rPr lang="ja-JP" altLang="en-US" sz="3700" dirty="0" smtClean="0">
                <a:solidFill>
                  <a:schemeClr val="bg1"/>
                </a:solidFill>
              </a:rPr>
              <a:t>文字</a:t>
            </a:r>
            <a:endParaRPr lang="ja-JP" altLang="en-US" sz="37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4"/>
          <p:cNvSpPr>
            <a:spLocks noChangeArrowheads="1"/>
          </p:cNvSpPr>
          <p:nvPr/>
        </p:nvSpPr>
        <p:spPr bwMode="auto">
          <a:xfrm>
            <a:off x="4772144" y="474673"/>
            <a:ext cx="2075761" cy="74648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104306" tIns="52153" rIns="104306" bIns="52153">
            <a:spAutoFit/>
          </a:bodyPr>
          <a:lstStyle/>
          <a:p>
            <a:r>
              <a:rPr lang="ja-JP" altLang="en-US" sz="3700" dirty="0" smtClean="0">
                <a:solidFill>
                  <a:schemeClr val="bg1"/>
                </a:solidFill>
              </a:rPr>
              <a:t>３フォント</a:t>
            </a:r>
            <a:endParaRPr lang="ja-JP" altLang="en-US" sz="3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認識実験</a:t>
            </a:r>
          </a:p>
        </p:txBody>
      </p:sp>
      <p:sp>
        <p:nvSpPr>
          <p:cNvPr id="34819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/>
              <a:t>3</a:t>
            </a:r>
            <a:r>
              <a:rPr lang="ja-JP" altLang="en-US" dirty="0" smtClean="0"/>
              <a:t>方向から撮影した画像を認識</a:t>
            </a:r>
          </a:p>
          <a:p>
            <a:r>
              <a:rPr lang="ja-JP" altLang="en-US" dirty="0" smtClean="0"/>
              <a:t>計算サーバー（</a:t>
            </a:r>
            <a:r>
              <a:rPr lang="en-US" altLang="ja-JP" dirty="0" err="1" smtClean="0"/>
              <a:t>Opteron</a:t>
            </a:r>
            <a:r>
              <a:rPr lang="en-US" altLang="ja-JP" dirty="0" smtClean="0"/>
              <a:t> 2.6GHz</a:t>
            </a:r>
            <a:r>
              <a:rPr lang="ja-JP" altLang="en-US" dirty="0" smtClean="0"/>
              <a:t>）を使用</a:t>
            </a:r>
          </a:p>
          <a:p>
            <a:endParaRPr lang="ja-JP" altLang="en-US" dirty="0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163" y="4176713"/>
            <a:ext cx="309245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2738" y="3824288"/>
            <a:ext cx="2816225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1700" y="3805238"/>
            <a:ext cx="2825750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テキスト ボックス 8"/>
          <p:cNvSpPr txBox="1">
            <a:spLocks noChangeArrowheads="1"/>
          </p:cNvSpPr>
          <p:nvPr/>
        </p:nvSpPr>
        <p:spPr bwMode="auto">
          <a:xfrm>
            <a:off x="7562850" y="6434138"/>
            <a:ext cx="24352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撮影角度：</a:t>
            </a:r>
            <a:r>
              <a:rPr lang="en-US" altLang="ja-JP"/>
              <a:t>45</a:t>
            </a:r>
            <a:r>
              <a:rPr lang="ja-JP" altLang="en-US"/>
              <a:t>度</a:t>
            </a:r>
          </a:p>
        </p:txBody>
      </p:sp>
      <p:sp>
        <p:nvSpPr>
          <p:cNvPr id="34824" name="テキスト ボックス 9"/>
          <p:cNvSpPr txBox="1">
            <a:spLocks noChangeArrowheads="1"/>
          </p:cNvSpPr>
          <p:nvPr/>
        </p:nvSpPr>
        <p:spPr bwMode="auto">
          <a:xfrm>
            <a:off x="989013" y="6434138"/>
            <a:ext cx="22621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撮影角度：</a:t>
            </a:r>
            <a:r>
              <a:rPr lang="en-US" altLang="ja-JP"/>
              <a:t>0</a:t>
            </a:r>
            <a:r>
              <a:rPr lang="ja-JP" altLang="en-US"/>
              <a:t>度</a:t>
            </a:r>
          </a:p>
        </p:txBody>
      </p:sp>
      <p:sp>
        <p:nvSpPr>
          <p:cNvPr id="34825" name="テキスト ボックス 10"/>
          <p:cNvSpPr txBox="1">
            <a:spLocks noChangeArrowheads="1"/>
          </p:cNvSpPr>
          <p:nvPr/>
        </p:nvSpPr>
        <p:spPr bwMode="auto">
          <a:xfrm>
            <a:off x="4337050" y="6434138"/>
            <a:ext cx="24352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撮影角度：</a:t>
            </a:r>
            <a:r>
              <a:rPr lang="en-US" altLang="ja-JP"/>
              <a:t>30</a:t>
            </a:r>
            <a:r>
              <a:rPr lang="ja-JP" altLang="en-US"/>
              <a:t>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2"/>
          <p:cNvSpPr>
            <a:spLocks noChangeArrowheads="1"/>
          </p:cNvSpPr>
          <p:nvPr/>
        </p:nvSpPr>
        <p:spPr bwMode="auto">
          <a:xfrm>
            <a:off x="5346701" y="1410736"/>
            <a:ext cx="5136917" cy="5320889"/>
          </a:xfrm>
          <a:prstGeom prst="rect">
            <a:avLst/>
          </a:prstGeom>
          <a:solidFill>
            <a:schemeClr val="tx2">
              <a:alpha val="10196"/>
            </a:schemeClr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 sz="3600" dirty="0"/>
          </a:p>
        </p:txBody>
      </p:sp>
      <p:sp>
        <p:nvSpPr>
          <p:cNvPr id="8195" name="Rectangle 61"/>
          <p:cNvSpPr>
            <a:spLocks noChangeArrowheads="1"/>
          </p:cNvSpPr>
          <p:nvPr/>
        </p:nvSpPr>
        <p:spPr bwMode="auto">
          <a:xfrm>
            <a:off x="293326" y="1421237"/>
            <a:ext cx="4884434" cy="5320889"/>
          </a:xfrm>
          <a:prstGeom prst="rect">
            <a:avLst/>
          </a:prstGeom>
          <a:solidFill>
            <a:schemeClr val="tx2">
              <a:alpha val="10196"/>
            </a:schemeClr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pPr algn="ctr"/>
            <a:endParaRPr lang="ja-JP" altLang="en-US" dirty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dirty="0" smtClean="0"/>
              <a:t>応用例</a:t>
            </a:r>
            <a:endParaRPr lang="en-US" altLang="ja-JP" dirty="0" smtClean="0"/>
          </a:p>
        </p:txBody>
      </p:sp>
      <p:sp>
        <p:nvSpPr>
          <p:cNvPr id="8197" name="円形吹き出し 25"/>
          <p:cNvSpPr>
            <a:spLocks noChangeArrowheads="1"/>
          </p:cNvSpPr>
          <p:nvPr/>
        </p:nvSpPr>
        <p:spPr bwMode="auto">
          <a:xfrm>
            <a:off x="7589469" y="3071764"/>
            <a:ext cx="926391" cy="794633"/>
          </a:xfrm>
          <a:prstGeom prst="wedgeEllipseCallout">
            <a:avLst>
              <a:gd name="adj1" fmla="val -85069"/>
              <a:gd name="adj2" fmla="val 121588"/>
            </a:avLst>
          </a:prstGeom>
          <a:solidFill>
            <a:schemeClr val="accent1"/>
          </a:solidFill>
          <a:ln w="19050" algn="ctr">
            <a:solidFill>
              <a:srgbClr val="400000"/>
            </a:solidFill>
            <a:round/>
            <a:headEnd type="none" w="sm" len="sm"/>
            <a:tailEnd type="none" w="sm" len="sm"/>
          </a:ln>
        </p:spPr>
        <p:txBody>
          <a:bodyPr lIns="104306" tIns="52153" rIns="104306" bIns="52153"/>
          <a:lstStyle/>
          <a:p>
            <a:pPr algn="l"/>
            <a:endParaRPr lang="ja-JP" altLang="en-US" sz="4600" dirty="0">
              <a:latin typeface="Times New Roman" pitchFamily="18" charset="0"/>
            </a:endParaRPr>
          </a:p>
        </p:txBody>
      </p:sp>
      <p:grpSp>
        <p:nvGrpSpPr>
          <p:cNvPr id="2" name="グループ化 57"/>
          <p:cNvGrpSpPr>
            <a:grpSpLocks/>
          </p:cNvGrpSpPr>
          <p:nvPr/>
        </p:nvGrpSpPr>
        <p:grpSpPr bwMode="auto">
          <a:xfrm>
            <a:off x="7758411" y="3150527"/>
            <a:ext cx="529100" cy="635357"/>
            <a:chOff x="-1473244" y="55563"/>
            <a:chExt cx="539750" cy="722313"/>
          </a:xfrm>
        </p:grpSpPr>
        <p:sp>
          <p:nvSpPr>
            <p:cNvPr id="8227" name="Freeform 35"/>
            <p:cNvSpPr>
              <a:spLocks/>
            </p:cNvSpPr>
            <p:nvPr/>
          </p:nvSpPr>
          <p:spPr bwMode="auto">
            <a:xfrm>
              <a:off x="-1473244" y="55563"/>
              <a:ext cx="539750" cy="722313"/>
            </a:xfrm>
            <a:custGeom>
              <a:avLst/>
              <a:gdLst>
                <a:gd name="T0" fmla="*/ 2147483647 w 680"/>
                <a:gd name="T1" fmla="*/ 2147483647 h 911"/>
                <a:gd name="T2" fmla="*/ 2147483647 w 680"/>
                <a:gd name="T3" fmla="*/ 2147483647 h 911"/>
                <a:gd name="T4" fmla="*/ 2147483647 w 680"/>
                <a:gd name="T5" fmla="*/ 2147483647 h 911"/>
                <a:gd name="T6" fmla="*/ 2147483647 w 680"/>
                <a:gd name="T7" fmla="*/ 2147483647 h 911"/>
                <a:gd name="T8" fmla="*/ 2147483647 w 680"/>
                <a:gd name="T9" fmla="*/ 2147483647 h 911"/>
                <a:gd name="T10" fmla="*/ 2147483647 w 680"/>
                <a:gd name="T11" fmla="*/ 2147483647 h 911"/>
                <a:gd name="T12" fmla="*/ 2147483647 w 680"/>
                <a:gd name="T13" fmla="*/ 2147483647 h 911"/>
                <a:gd name="T14" fmla="*/ 2147483647 w 680"/>
                <a:gd name="T15" fmla="*/ 2147483647 h 911"/>
                <a:gd name="T16" fmla="*/ 2147483647 w 680"/>
                <a:gd name="T17" fmla="*/ 2147483647 h 911"/>
                <a:gd name="T18" fmla="*/ 2147483647 w 680"/>
                <a:gd name="T19" fmla="*/ 2147483647 h 911"/>
                <a:gd name="T20" fmla="*/ 2147483647 w 680"/>
                <a:gd name="T21" fmla="*/ 2147483647 h 911"/>
                <a:gd name="T22" fmla="*/ 2147483647 w 680"/>
                <a:gd name="T23" fmla="*/ 2147483647 h 911"/>
                <a:gd name="T24" fmla="*/ 2147483647 w 680"/>
                <a:gd name="T25" fmla="*/ 0 h 911"/>
                <a:gd name="T26" fmla="*/ 2147483647 w 680"/>
                <a:gd name="T27" fmla="*/ 2147483647 h 911"/>
                <a:gd name="T28" fmla="*/ 2147483647 w 680"/>
                <a:gd name="T29" fmla="*/ 2147483647 h 911"/>
                <a:gd name="T30" fmla="*/ 2147483647 w 680"/>
                <a:gd name="T31" fmla="*/ 2147483647 h 911"/>
                <a:gd name="T32" fmla="*/ 2147483647 w 680"/>
                <a:gd name="T33" fmla="*/ 2147483647 h 911"/>
                <a:gd name="T34" fmla="*/ 2147483647 w 680"/>
                <a:gd name="T35" fmla="*/ 2147483647 h 911"/>
                <a:gd name="T36" fmla="*/ 2147483647 w 680"/>
                <a:gd name="T37" fmla="*/ 2147483647 h 911"/>
                <a:gd name="T38" fmla="*/ 2147483647 w 680"/>
                <a:gd name="T39" fmla="*/ 2147483647 h 911"/>
                <a:gd name="T40" fmla="*/ 2147483647 w 680"/>
                <a:gd name="T41" fmla="*/ 2147483647 h 911"/>
                <a:gd name="T42" fmla="*/ 2147483647 w 680"/>
                <a:gd name="T43" fmla="*/ 2147483647 h 911"/>
                <a:gd name="T44" fmla="*/ 2147483647 w 680"/>
                <a:gd name="T45" fmla="*/ 2147483647 h 911"/>
                <a:gd name="T46" fmla="*/ 2147483647 w 680"/>
                <a:gd name="T47" fmla="*/ 2147483647 h 911"/>
                <a:gd name="T48" fmla="*/ 2147483647 w 680"/>
                <a:gd name="T49" fmla="*/ 2147483647 h 911"/>
                <a:gd name="T50" fmla="*/ 2147483647 w 680"/>
                <a:gd name="T51" fmla="*/ 2147483647 h 911"/>
                <a:gd name="T52" fmla="*/ 2147483647 w 680"/>
                <a:gd name="T53" fmla="*/ 2147483647 h 911"/>
                <a:gd name="T54" fmla="*/ 2147483647 w 680"/>
                <a:gd name="T55" fmla="*/ 2147483647 h 911"/>
                <a:gd name="T56" fmla="*/ 2147483647 w 680"/>
                <a:gd name="T57" fmla="*/ 2147483647 h 911"/>
                <a:gd name="T58" fmla="*/ 2147483647 w 680"/>
                <a:gd name="T59" fmla="*/ 2147483647 h 911"/>
                <a:gd name="T60" fmla="*/ 2147483647 w 680"/>
                <a:gd name="T61" fmla="*/ 2147483647 h 911"/>
                <a:gd name="T62" fmla="*/ 2147483647 w 680"/>
                <a:gd name="T63" fmla="*/ 2147483647 h 911"/>
                <a:gd name="T64" fmla="*/ 2147483647 w 680"/>
                <a:gd name="T65" fmla="*/ 2147483647 h 911"/>
                <a:gd name="T66" fmla="*/ 2147483647 w 680"/>
                <a:gd name="T67" fmla="*/ 2147483647 h 911"/>
                <a:gd name="T68" fmla="*/ 2147483647 w 680"/>
                <a:gd name="T69" fmla="*/ 2147483647 h 911"/>
                <a:gd name="T70" fmla="*/ 2147483647 w 680"/>
                <a:gd name="T71" fmla="*/ 2147483647 h 911"/>
                <a:gd name="T72" fmla="*/ 2147483647 w 680"/>
                <a:gd name="T73" fmla="*/ 2147483647 h 911"/>
                <a:gd name="T74" fmla="*/ 2147483647 w 680"/>
                <a:gd name="T75" fmla="*/ 2147483647 h 911"/>
                <a:gd name="T76" fmla="*/ 2147483647 w 680"/>
                <a:gd name="T77" fmla="*/ 2147483647 h 911"/>
                <a:gd name="T78" fmla="*/ 2147483647 w 680"/>
                <a:gd name="T79" fmla="*/ 2147483647 h 911"/>
                <a:gd name="T80" fmla="*/ 2147483647 w 680"/>
                <a:gd name="T81" fmla="*/ 2147483647 h 911"/>
                <a:gd name="T82" fmla="*/ 2147483647 w 680"/>
                <a:gd name="T83" fmla="*/ 2147483647 h 911"/>
                <a:gd name="T84" fmla="*/ 2147483647 w 680"/>
                <a:gd name="T85" fmla="*/ 2147483647 h 9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0"/>
                <a:gd name="T130" fmla="*/ 0 h 911"/>
                <a:gd name="T131" fmla="*/ 680 w 680"/>
                <a:gd name="T132" fmla="*/ 911 h 9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0" h="911">
                  <a:moveTo>
                    <a:pt x="540" y="634"/>
                  </a:moveTo>
                  <a:lnTo>
                    <a:pt x="571" y="609"/>
                  </a:lnTo>
                  <a:lnTo>
                    <a:pt x="599" y="580"/>
                  </a:lnTo>
                  <a:lnTo>
                    <a:pt x="623" y="548"/>
                  </a:lnTo>
                  <a:lnTo>
                    <a:pt x="644" y="514"/>
                  </a:lnTo>
                  <a:lnTo>
                    <a:pt x="659" y="477"/>
                  </a:lnTo>
                  <a:lnTo>
                    <a:pt x="671" y="439"/>
                  </a:lnTo>
                  <a:lnTo>
                    <a:pt x="678" y="399"/>
                  </a:lnTo>
                  <a:lnTo>
                    <a:pt x="680" y="358"/>
                  </a:lnTo>
                  <a:lnTo>
                    <a:pt x="679" y="332"/>
                  </a:lnTo>
                  <a:lnTo>
                    <a:pt x="677" y="308"/>
                  </a:lnTo>
                  <a:lnTo>
                    <a:pt x="672" y="284"/>
                  </a:lnTo>
                  <a:lnTo>
                    <a:pt x="667" y="260"/>
                  </a:lnTo>
                  <a:lnTo>
                    <a:pt x="659" y="237"/>
                  </a:lnTo>
                  <a:lnTo>
                    <a:pt x="649" y="215"/>
                  </a:lnTo>
                  <a:lnTo>
                    <a:pt x="638" y="193"/>
                  </a:lnTo>
                  <a:lnTo>
                    <a:pt x="625" y="172"/>
                  </a:lnTo>
                  <a:lnTo>
                    <a:pt x="611" y="152"/>
                  </a:lnTo>
                  <a:lnTo>
                    <a:pt x="596" y="134"/>
                  </a:lnTo>
                  <a:lnTo>
                    <a:pt x="580" y="117"/>
                  </a:lnTo>
                  <a:lnTo>
                    <a:pt x="562" y="99"/>
                  </a:lnTo>
                  <a:lnTo>
                    <a:pt x="543" y="84"/>
                  </a:lnTo>
                  <a:lnTo>
                    <a:pt x="524" y="70"/>
                  </a:lnTo>
                  <a:lnTo>
                    <a:pt x="502" y="58"/>
                  </a:lnTo>
                  <a:lnTo>
                    <a:pt x="480" y="47"/>
                  </a:lnTo>
                  <a:lnTo>
                    <a:pt x="478" y="46"/>
                  </a:lnTo>
                  <a:lnTo>
                    <a:pt x="474" y="45"/>
                  </a:lnTo>
                  <a:lnTo>
                    <a:pt x="470" y="43"/>
                  </a:lnTo>
                  <a:lnTo>
                    <a:pt x="466" y="42"/>
                  </a:lnTo>
                  <a:lnTo>
                    <a:pt x="466" y="36"/>
                  </a:lnTo>
                  <a:lnTo>
                    <a:pt x="466" y="30"/>
                  </a:lnTo>
                  <a:lnTo>
                    <a:pt x="466" y="26"/>
                  </a:lnTo>
                  <a:lnTo>
                    <a:pt x="466" y="23"/>
                  </a:lnTo>
                  <a:lnTo>
                    <a:pt x="444" y="16"/>
                  </a:lnTo>
                  <a:lnTo>
                    <a:pt x="423" y="11"/>
                  </a:lnTo>
                  <a:lnTo>
                    <a:pt x="403" y="6"/>
                  </a:lnTo>
                  <a:lnTo>
                    <a:pt x="383" y="2"/>
                  </a:lnTo>
                  <a:lnTo>
                    <a:pt x="366" y="1"/>
                  </a:lnTo>
                  <a:lnTo>
                    <a:pt x="348" y="0"/>
                  </a:lnTo>
                  <a:lnTo>
                    <a:pt x="332" y="0"/>
                  </a:lnTo>
                  <a:lnTo>
                    <a:pt x="317" y="1"/>
                  </a:lnTo>
                  <a:lnTo>
                    <a:pt x="304" y="2"/>
                  </a:lnTo>
                  <a:lnTo>
                    <a:pt x="291" y="5"/>
                  </a:lnTo>
                  <a:lnTo>
                    <a:pt x="280" y="8"/>
                  </a:lnTo>
                  <a:lnTo>
                    <a:pt x="270" y="11"/>
                  </a:lnTo>
                  <a:lnTo>
                    <a:pt x="262" y="13"/>
                  </a:lnTo>
                  <a:lnTo>
                    <a:pt x="255" y="15"/>
                  </a:lnTo>
                  <a:lnTo>
                    <a:pt x="249" y="17"/>
                  </a:lnTo>
                  <a:lnTo>
                    <a:pt x="246" y="20"/>
                  </a:lnTo>
                  <a:lnTo>
                    <a:pt x="244" y="21"/>
                  </a:lnTo>
                  <a:lnTo>
                    <a:pt x="241" y="22"/>
                  </a:lnTo>
                  <a:lnTo>
                    <a:pt x="234" y="28"/>
                  </a:lnTo>
                  <a:lnTo>
                    <a:pt x="232" y="29"/>
                  </a:lnTo>
                  <a:lnTo>
                    <a:pt x="231" y="30"/>
                  </a:lnTo>
                  <a:lnTo>
                    <a:pt x="230" y="31"/>
                  </a:lnTo>
                  <a:lnTo>
                    <a:pt x="227" y="35"/>
                  </a:lnTo>
                  <a:lnTo>
                    <a:pt x="224" y="38"/>
                  </a:lnTo>
                  <a:lnTo>
                    <a:pt x="200" y="49"/>
                  </a:lnTo>
                  <a:lnTo>
                    <a:pt x="176" y="60"/>
                  </a:lnTo>
                  <a:lnTo>
                    <a:pt x="154" y="74"/>
                  </a:lnTo>
                  <a:lnTo>
                    <a:pt x="133" y="89"/>
                  </a:lnTo>
                  <a:lnTo>
                    <a:pt x="113" y="105"/>
                  </a:lnTo>
                  <a:lnTo>
                    <a:pt x="95" y="124"/>
                  </a:lnTo>
                  <a:lnTo>
                    <a:pt x="78" y="142"/>
                  </a:lnTo>
                  <a:lnTo>
                    <a:pt x="63" y="163"/>
                  </a:lnTo>
                  <a:lnTo>
                    <a:pt x="48" y="185"/>
                  </a:lnTo>
                  <a:lnTo>
                    <a:pt x="36" y="207"/>
                  </a:lnTo>
                  <a:lnTo>
                    <a:pt x="26" y="230"/>
                  </a:lnTo>
                  <a:lnTo>
                    <a:pt x="17" y="254"/>
                  </a:lnTo>
                  <a:lnTo>
                    <a:pt x="10" y="279"/>
                  </a:lnTo>
                  <a:lnTo>
                    <a:pt x="5" y="305"/>
                  </a:lnTo>
                  <a:lnTo>
                    <a:pt x="2" y="331"/>
                  </a:lnTo>
                  <a:lnTo>
                    <a:pt x="0" y="358"/>
                  </a:lnTo>
                  <a:lnTo>
                    <a:pt x="3" y="399"/>
                  </a:lnTo>
                  <a:lnTo>
                    <a:pt x="10" y="439"/>
                  </a:lnTo>
                  <a:lnTo>
                    <a:pt x="22" y="477"/>
                  </a:lnTo>
                  <a:lnTo>
                    <a:pt x="38" y="514"/>
                  </a:lnTo>
                  <a:lnTo>
                    <a:pt x="58" y="548"/>
                  </a:lnTo>
                  <a:lnTo>
                    <a:pt x="82" y="580"/>
                  </a:lnTo>
                  <a:lnTo>
                    <a:pt x="111" y="609"/>
                  </a:lnTo>
                  <a:lnTo>
                    <a:pt x="142" y="634"/>
                  </a:lnTo>
                  <a:lnTo>
                    <a:pt x="117" y="646"/>
                  </a:lnTo>
                  <a:lnTo>
                    <a:pt x="94" y="657"/>
                  </a:lnTo>
                  <a:lnTo>
                    <a:pt x="74" y="671"/>
                  </a:lnTo>
                  <a:lnTo>
                    <a:pt x="57" y="686"/>
                  </a:lnTo>
                  <a:lnTo>
                    <a:pt x="44" y="702"/>
                  </a:lnTo>
                  <a:lnTo>
                    <a:pt x="35" y="720"/>
                  </a:lnTo>
                  <a:lnTo>
                    <a:pt x="29" y="738"/>
                  </a:lnTo>
                  <a:lnTo>
                    <a:pt x="27" y="756"/>
                  </a:lnTo>
                  <a:lnTo>
                    <a:pt x="28" y="774"/>
                  </a:lnTo>
                  <a:lnTo>
                    <a:pt x="33" y="789"/>
                  </a:lnTo>
                  <a:lnTo>
                    <a:pt x="40" y="805"/>
                  </a:lnTo>
                  <a:lnTo>
                    <a:pt x="50" y="819"/>
                  </a:lnTo>
                  <a:lnTo>
                    <a:pt x="63" y="833"/>
                  </a:lnTo>
                  <a:lnTo>
                    <a:pt x="78" y="845"/>
                  </a:lnTo>
                  <a:lnTo>
                    <a:pt x="95" y="857"/>
                  </a:lnTo>
                  <a:lnTo>
                    <a:pt x="115" y="868"/>
                  </a:lnTo>
                  <a:lnTo>
                    <a:pt x="136" y="878"/>
                  </a:lnTo>
                  <a:lnTo>
                    <a:pt x="161" y="886"/>
                  </a:lnTo>
                  <a:lnTo>
                    <a:pt x="186" y="894"/>
                  </a:lnTo>
                  <a:lnTo>
                    <a:pt x="214" y="899"/>
                  </a:lnTo>
                  <a:lnTo>
                    <a:pt x="242" y="904"/>
                  </a:lnTo>
                  <a:lnTo>
                    <a:pt x="274" y="907"/>
                  </a:lnTo>
                  <a:lnTo>
                    <a:pt x="307" y="910"/>
                  </a:lnTo>
                  <a:lnTo>
                    <a:pt x="340" y="911"/>
                  </a:lnTo>
                  <a:lnTo>
                    <a:pt x="374" y="910"/>
                  </a:lnTo>
                  <a:lnTo>
                    <a:pt x="407" y="907"/>
                  </a:lnTo>
                  <a:lnTo>
                    <a:pt x="438" y="904"/>
                  </a:lnTo>
                  <a:lnTo>
                    <a:pt x="467" y="899"/>
                  </a:lnTo>
                  <a:lnTo>
                    <a:pt x="495" y="894"/>
                  </a:lnTo>
                  <a:lnTo>
                    <a:pt x="520" y="886"/>
                  </a:lnTo>
                  <a:lnTo>
                    <a:pt x="544" y="878"/>
                  </a:lnTo>
                  <a:lnTo>
                    <a:pt x="566" y="868"/>
                  </a:lnTo>
                  <a:lnTo>
                    <a:pt x="586" y="857"/>
                  </a:lnTo>
                  <a:lnTo>
                    <a:pt x="603" y="845"/>
                  </a:lnTo>
                  <a:lnTo>
                    <a:pt x="618" y="833"/>
                  </a:lnTo>
                  <a:lnTo>
                    <a:pt x="631" y="819"/>
                  </a:lnTo>
                  <a:lnTo>
                    <a:pt x="641" y="805"/>
                  </a:lnTo>
                  <a:lnTo>
                    <a:pt x="648" y="789"/>
                  </a:lnTo>
                  <a:lnTo>
                    <a:pt x="653" y="774"/>
                  </a:lnTo>
                  <a:lnTo>
                    <a:pt x="654" y="756"/>
                  </a:lnTo>
                  <a:lnTo>
                    <a:pt x="652" y="738"/>
                  </a:lnTo>
                  <a:lnTo>
                    <a:pt x="646" y="720"/>
                  </a:lnTo>
                  <a:lnTo>
                    <a:pt x="637" y="702"/>
                  </a:lnTo>
                  <a:lnTo>
                    <a:pt x="624" y="686"/>
                  </a:lnTo>
                  <a:lnTo>
                    <a:pt x="608" y="671"/>
                  </a:lnTo>
                  <a:lnTo>
                    <a:pt x="588" y="657"/>
                  </a:lnTo>
                  <a:lnTo>
                    <a:pt x="565" y="646"/>
                  </a:lnTo>
                  <a:lnTo>
                    <a:pt x="540" y="6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8" name="Freeform 37"/>
            <p:cNvSpPr>
              <a:spLocks noEditPoints="1"/>
            </p:cNvSpPr>
            <p:nvPr/>
          </p:nvSpPr>
          <p:spPr bwMode="auto">
            <a:xfrm>
              <a:off x="-1447844" y="80963"/>
              <a:ext cx="490537" cy="671513"/>
            </a:xfrm>
            <a:custGeom>
              <a:avLst/>
              <a:gdLst>
                <a:gd name="T0" fmla="*/ 2147483647 w 616"/>
                <a:gd name="T1" fmla="*/ 2147483647 h 847"/>
                <a:gd name="T2" fmla="*/ 2147483647 w 616"/>
                <a:gd name="T3" fmla="*/ 2147483647 h 847"/>
                <a:gd name="T4" fmla="*/ 2147483647 w 616"/>
                <a:gd name="T5" fmla="*/ 2147483647 h 847"/>
                <a:gd name="T6" fmla="*/ 2147483647 w 616"/>
                <a:gd name="T7" fmla="*/ 2147483647 h 847"/>
                <a:gd name="T8" fmla="*/ 2147483647 w 616"/>
                <a:gd name="T9" fmla="*/ 2147483647 h 847"/>
                <a:gd name="T10" fmla="*/ 2147483647 w 616"/>
                <a:gd name="T11" fmla="*/ 2147483647 h 847"/>
                <a:gd name="T12" fmla="*/ 2147483647 w 616"/>
                <a:gd name="T13" fmla="*/ 2147483647 h 847"/>
                <a:gd name="T14" fmla="*/ 2147483647 w 616"/>
                <a:gd name="T15" fmla="*/ 2147483647 h 847"/>
                <a:gd name="T16" fmla="*/ 0 w 616"/>
                <a:gd name="T17" fmla="*/ 2147483647 h 847"/>
                <a:gd name="T18" fmla="*/ 2147483647 w 616"/>
                <a:gd name="T19" fmla="*/ 2147483647 h 847"/>
                <a:gd name="T20" fmla="*/ 2147483647 w 616"/>
                <a:gd name="T21" fmla="*/ 2147483647 h 847"/>
                <a:gd name="T22" fmla="*/ 2147483647 w 616"/>
                <a:gd name="T23" fmla="*/ 2147483647 h 847"/>
                <a:gd name="T24" fmla="*/ 2147483647 w 616"/>
                <a:gd name="T25" fmla="*/ 2147483647 h 847"/>
                <a:gd name="T26" fmla="*/ 2147483647 w 616"/>
                <a:gd name="T27" fmla="*/ 2147483647 h 847"/>
                <a:gd name="T28" fmla="*/ 2147483647 w 616"/>
                <a:gd name="T29" fmla="*/ 2147483647 h 847"/>
                <a:gd name="T30" fmla="*/ 2147483647 w 616"/>
                <a:gd name="T31" fmla="*/ 2147483647 h 847"/>
                <a:gd name="T32" fmla="*/ 2147483647 w 616"/>
                <a:gd name="T33" fmla="*/ 2147483647 h 847"/>
                <a:gd name="T34" fmla="*/ 2147483647 w 616"/>
                <a:gd name="T35" fmla="*/ 2147483647 h 847"/>
                <a:gd name="T36" fmla="*/ 2147483647 w 616"/>
                <a:gd name="T37" fmla="*/ 2147483647 h 847"/>
                <a:gd name="T38" fmla="*/ 2147483647 w 616"/>
                <a:gd name="T39" fmla="*/ 2147483647 h 847"/>
                <a:gd name="T40" fmla="*/ 2147483647 w 616"/>
                <a:gd name="T41" fmla="*/ 2147483647 h 847"/>
                <a:gd name="T42" fmla="*/ 2147483647 w 616"/>
                <a:gd name="T43" fmla="*/ 2147483647 h 847"/>
                <a:gd name="T44" fmla="*/ 2147483647 w 616"/>
                <a:gd name="T45" fmla="*/ 2147483647 h 847"/>
                <a:gd name="T46" fmla="*/ 2147483647 w 616"/>
                <a:gd name="T47" fmla="*/ 2147483647 h 847"/>
                <a:gd name="T48" fmla="*/ 2147483647 w 616"/>
                <a:gd name="T49" fmla="*/ 2147483647 h 847"/>
                <a:gd name="T50" fmla="*/ 2147483647 w 616"/>
                <a:gd name="T51" fmla="*/ 2147483647 h 847"/>
                <a:gd name="T52" fmla="*/ 2147483647 w 616"/>
                <a:gd name="T53" fmla="*/ 2147483647 h 847"/>
                <a:gd name="T54" fmla="*/ 2147483647 w 616"/>
                <a:gd name="T55" fmla="*/ 2147483647 h 847"/>
                <a:gd name="T56" fmla="*/ 2147483647 w 616"/>
                <a:gd name="T57" fmla="*/ 2147483647 h 847"/>
                <a:gd name="T58" fmla="*/ 2147483647 w 616"/>
                <a:gd name="T59" fmla="*/ 2147483647 h 847"/>
                <a:gd name="T60" fmla="*/ 2147483647 w 616"/>
                <a:gd name="T61" fmla="*/ 2147483647 h 847"/>
                <a:gd name="T62" fmla="*/ 2147483647 w 616"/>
                <a:gd name="T63" fmla="*/ 2147483647 h 847"/>
                <a:gd name="T64" fmla="*/ 2147483647 w 616"/>
                <a:gd name="T65" fmla="*/ 2147483647 h 847"/>
                <a:gd name="T66" fmla="*/ 2147483647 w 616"/>
                <a:gd name="T67" fmla="*/ 2147483647 h 847"/>
                <a:gd name="T68" fmla="*/ 2147483647 w 616"/>
                <a:gd name="T69" fmla="*/ 2147483647 h 847"/>
                <a:gd name="T70" fmla="*/ 2147483647 w 616"/>
                <a:gd name="T71" fmla="*/ 2147483647 h 847"/>
                <a:gd name="T72" fmla="*/ 2147483647 w 616"/>
                <a:gd name="T73" fmla="*/ 2147483647 h 847"/>
                <a:gd name="T74" fmla="*/ 2147483647 w 616"/>
                <a:gd name="T75" fmla="*/ 2147483647 h 847"/>
                <a:gd name="T76" fmla="*/ 2147483647 w 616"/>
                <a:gd name="T77" fmla="*/ 2147483647 h 847"/>
                <a:gd name="T78" fmla="*/ 2147483647 w 616"/>
                <a:gd name="T79" fmla="*/ 2147483647 h 847"/>
                <a:gd name="T80" fmla="*/ 2147483647 w 616"/>
                <a:gd name="T81" fmla="*/ 2147483647 h 847"/>
                <a:gd name="T82" fmla="*/ 2147483647 w 616"/>
                <a:gd name="T83" fmla="*/ 2147483647 h 847"/>
                <a:gd name="T84" fmla="*/ 2147483647 w 616"/>
                <a:gd name="T85" fmla="*/ 2147483647 h 847"/>
                <a:gd name="T86" fmla="*/ 2147483647 w 616"/>
                <a:gd name="T87" fmla="*/ 2147483647 h 847"/>
                <a:gd name="T88" fmla="*/ 2147483647 w 616"/>
                <a:gd name="T89" fmla="*/ 2147483647 h 847"/>
                <a:gd name="T90" fmla="*/ 2147483647 w 616"/>
                <a:gd name="T91" fmla="*/ 2147483647 h 847"/>
                <a:gd name="T92" fmla="*/ 2147483647 w 616"/>
                <a:gd name="T93" fmla="*/ 2147483647 h 847"/>
                <a:gd name="T94" fmla="*/ 2147483647 w 616"/>
                <a:gd name="T95" fmla="*/ 2147483647 h 847"/>
                <a:gd name="T96" fmla="*/ 2147483647 w 616"/>
                <a:gd name="T97" fmla="*/ 2147483647 h 847"/>
                <a:gd name="T98" fmla="*/ 2147483647 w 616"/>
                <a:gd name="T99" fmla="*/ 2147483647 h 847"/>
                <a:gd name="T100" fmla="*/ 2147483647 w 616"/>
                <a:gd name="T101" fmla="*/ 2147483647 h 847"/>
                <a:gd name="T102" fmla="*/ 2147483647 w 616"/>
                <a:gd name="T103" fmla="*/ 2147483647 h 847"/>
                <a:gd name="T104" fmla="*/ 2147483647 w 616"/>
                <a:gd name="T105" fmla="*/ 2147483647 h 847"/>
                <a:gd name="T106" fmla="*/ 2147483647 w 616"/>
                <a:gd name="T107" fmla="*/ 2147483647 h 847"/>
                <a:gd name="T108" fmla="*/ 2147483647 w 616"/>
                <a:gd name="T109" fmla="*/ 2147483647 h 847"/>
                <a:gd name="T110" fmla="*/ 2147483647 w 616"/>
                <a:gd name="T111" fmla="*/ 2147483647 h 847"/>
                <a:gd name="T112" fmla="*/ 2147483647 w 616"/>
                <a:gd name="T113" fmla="*/ 2147483647 h 847"/>
                <a:gd name="T114" fmla="*/ 2147483647 w 616"/>
                <a:gd name="T115" fmla="*/ 2147483647 h 847"/>
                <a:gd name="T116" fmla="*/ 2147483647 w 616"/>
                <a:gd name="T117" fmla="*/ 2147483647 h 847"/>
                <a:gd name="T118" fmla="*/ 2147483647 w 616"/>
                <a:gd name="T119" fmla="*/ 2147483647 h 847"/>
                <a:gd name="T120" fmla="*/ 2147483647 w 616"/>
                <a:gd name="T121" fmla="*/ 2147483647 h 847"/>
                <a:gd name="T122" fmla="*/ 2147483647 w 616"/>
                <a:gd name="T123" fmla="*/ 2147483647 h 847"/>
                <a:gd name="T124" fmla="*/ 2147483647 w 616"/>
                <a:gd name="T125" fmla="*/ 2147483647 h 8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16"/>
                <a:gd name="T190" fmla="*/ 0 h 847"/>
                <a:gd name="T191" fmla="*/ 616 w 616"/>
                <a:gd name="T192" fmla="*/ 847 h 84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16" h="847">
                  <a:moveTo>
                    <a:pt x="422" y="613"/>
                  </a:moveTo>
                  <a:lnTo>
                    <a:pt x="442" y="603"/>
                  </a:lnTo>
                  <a:lnTo>
                    <a:pt x="463" y="592"/>
                  </a:lnTo>
                  <a:lnTo>
                    <a:pt x="481" y="580"/>
                  </a:lnTo>
                  <a:lnTo>
                    <a:pt x="500" y="567"/>
                  </a:lnTo>
                  <a:lnTo>
                    <a:pt x="517" y="552"/>
                  </a:lnTo>
                  <a:lnTo>
                    <a:pt x="533" y="535"/>
                  </a:lnTo>
                  <a:lnTo>
                    <a:pt x="548" y="519"/>
                  </a:lnTo>
                  <a:lnTo>
                    <a:pt x="562" y="501"/>
                  </a:lnTo>
                  <a:lnTo>
                    <a:pt x="574" y="481"/>
                  </a:lnTo>
                  <a:lnTo>
                    <a:pt x="585" y="462"/>
                  </a:lnTo>
                  <a:lnTo>
                    <a:pt x="594" y="441"/>
                  </a:lnTo>
                  <a:lnTo>
                    <a:pt x="603" y="419"/>
                  </a:lnTo>
                  <a:lnTo>
                    <a:pt x="608" y="397"/>
                  </a:lnTo>
                  <a:lnTo>
                    <a:pt x="613" y="374"/>
                  </a:lnTo>
                  <a:lnTo>
                    <a:pt x="615" y="350"/>
                  </a:lnTo>
                  <a:lnTo>
                    <a:pt x="616" y="326"/>
                  </a:lnTo>
                  <a:lnTo>
                    <a:pt x="615" y="300"/>
                  </a:lnTo>
                  <a:lnTo>
                    <a:pt x="612" y="275"/>
                  </a:lnTo>
                  <a:lnTo>
                    <a:pt x="607" y="251"/>
                  </a:lnTo>
                  <a:lnTo>
                    <a:pt x="600" y="228"/>
                  </a:lnTo>
                  <a:lnTo>
                    <a:pt x="591" y="205"/>
                  </a:lnTo>
                  <a:lnTo>
                    <a:pt x="581" y="183"/>
                  </a:lnTo>
                  <a:lnTo>
                    <a:pt x="569" y="162"/>
                  </a:lnTo>
                  <a:lnTo>
                    <a:pt x="555" y="142"/>
                  </a:lnTo>
                  <a:lnTo>
                    <a:pt x="540" y="124"/>
                  </a:lnTo>
                  <a:lnTo>
                    <a:pt x="524" y="107"/>
                  </a:lnTo>
                  <a:lnTo>
                    <a:pt x="507" y="90"/>
                  </a:lnTo>
                  <a:lnTo>
                    <a:pt x="487" y="75"/>
                  </a:lnTo>
                  <a:lnTo>
                    <a:pt x="468" y="63"/>
                  </a:lnTo>
                  <a:lnTo>
                    <a:pt x="447" y="51"/>
                  </a:lnTo>
                  <a:lnTo>
                    <a:pt x="425" y="41"/>
                  </a:lnTo>
                  <a:lnTo>
                    <a:pt x="402" y="33"/>
                  </a:lnTo>
                  <a:lnTo>
                    <a:pt x="402" y="14"/>
                  </a:lnTo>
                  <a:lnTo>
                    <a:pt x="364" y="5"/>
                  </a:lnTo>
                  <a:lnTo>
                    <a:pt x="330" y="0"/>
                  </a:lnTo>
                  <a:lnTo>
                    <a:pt x="301" y="0"/>
                  </a:lnTo>
                  <a:lnTo>
                    <a:pt x="275" y="3"/>
                  </a:lnTo>
                  <a:lnTo>
                    <a:pt x="254" y="7"/>
                  </a:lnTo>
                  <a:lnTo>
                    <a:pt x="239" y="12"/>
                  </a:lnTo>
                  <a:lnTo>
                    <a:pt x="229" y="15"/>
                  </a:lnTo>
                  <a:lnTo>
                    <a:pt x="226" y="18"/>
                  </a:lnTo>
                  <a:lnTo>
                    <a:pt x="222" y="20"/>
                  </a:lnTo>
                  <a:lnTo>
                    <a:pt x="220" y="24"/>
                  </a:lnTo>
                  <a:lnTo>
                    <a:pt x="216" y="27"/>
                  </a:lnTo>
                  <a:lnTo>
                    <a:pt x="213" y="30"/>
                  </a:lnTo>
                  <a:lnTo>
                    <a:pt x="211" y="34"/>
                  </a:lnTo>
                  <a:lnTo>
                    <a:pt x="188" y="42"/>
                  </a:lnTo>
                  <a:lnTo>
                    <a:pt x="166" y="52"/>
                  </a:lnTo>
                  <a:lnTo>
                    <a:pt x="145" y="64"/>
                  </a:lnTo>
                  <a:lnTo>
                    <a:pt x="125" y="78"/>
                  </a:lnTo>
                  <a:lnTo>
                    <a:pt x="107" y="92"/>
                  </a:lnTo>
                  <a:lnTo>
                    <a:pt x="90" y="108"/>
                  </a:lnTo>
                  <a:lnTo>
                    <a:pt x="73" y="125"/>
                  </a:lnTo>
                  <a:lnTo>
                    <a:pt x="58" y="143"/>
                  </a:lnTo>
                  <a:lnTo>
                    <a:pt x="46" y="163"/>
                  </a:lnTo>
                  <a:lnTo>
                    <a:pt x="34" y="184"/>
                  </a:lnTo>
                  <a:lnTo>
                    <a:pt x="24" y="206"/>
                  </a:lnTo>
                  <a:lnTo>
                    <a:pt x="16" y="229"/>
                  </a:lnTo>
                  <a:lnTo>
                    <a:pt x="9" y="252"/>
                  </a:lnTo>
                  <a:lnTo>
                    <a:pt x="3" y="276"/>
                  </a:lnTo>
                  <a:lnTo>
                    <a:pt x="1" y="300"/>
                  </a:lnTo>
                  <a:lnTo>
                    <a:pt x="0" y="326"/>
                  </a:lnTo>
                  <a:lnTo>
                    <a:pt x="1" y="350"/>
                  </a:lnTo>
                  <a:lnTo>
                    <a:pt x="3" y="374"/>
                  </a:lnTo>
                  <a:lnTo>
                    <a:pt x="8" y="397"/>
                  </a:lnTo>
                  <a:lnTo>
                    <a:pt x="13" y="419"/>
                  </a:lnTo>
                  <a:lnTo>
                    <a:pt x="22" y="441"/>
                  </a:lnTo>
                  <a:lnTo>
                    <a:pt x="31" y="462"/>
                  </a:lnTo>
                  <a:lnTo>
                    <a:pt x="41" y="481"/>
                  </a:lnTo>
                  <a:lnTo>
                    <a:pt x="54" y="501"/>
                  </a:lnTo>
                  <a:lnTo>
                    <a:pt x="68" y="519"/>
                  </a:lnTo>
                  <a:lnTo>
                    <a:pt x="82" y="535"/>
                  </a:lnTo>
                  <a:lnTo>
                    <a:pt x="98" y="552"/>
                  </a:lnTo>
                  <a:lnTo>
                    <a:pt x="115" y="567"/>
                  </a:lnTo>
                  <a:lnTo>
                    <a:pt x="133" y="580"/>
                  </a:lnTo>
                  <a:lnTo>
                    <a:pt x="152" y="592"/>
                  </a:lnTo>
                  <a:lnTo>
                    <a:pt x="173" y="603"/>
                  </a:lnTo>
                  <a:lnTo>
                    <a:pt x="193" y="613"/>
                  </a:lnTo>
                  <a:lnTo>
                    <a:pt x="158" y="621"/>
                  </a:lnTo>
                  <a:lnTo>
                    <a:pt x="125" y="631"/>
                  </a:lnTo>
                  <a:lnTo>
                    <a:pt x="96" y="643"/>
                  </a:lnTo>
                  <a:lnTo>
                    <a:pt x="72" y="656"/>
                  </a:lnTo>
                  <a:lnTo>
                    <a:pt x="53" y="671"/>
                  </a:lnTo>
                  <a:lnTo>
                    <a:pt x="38" y="688"/>
                  </a:lnTo>
                  <a:lnTo>
                    <a:pt x="30" y="706"/>
                  </a:lnTo>
                  <a:lnTo>
                    <a:pt x="26" y="724"/>
                  </a:lnTo>
                  <a:lnTo>
                    <a:pt x="27" y="737"/>
                  </a:lnTo>
                  <a:lnTo>
                    <a:pt x="32" y="750"/>
                  </a:lnTo>
                  <a:lnTo>
                    <a:pt x="39" y="761"/>
                  </a:lnTo>
                  <a:lnTo>
                    <a:pt x="48" y="773"/>
                  </a:lnTo>
                  <a:lnTo>
                    <a:pt x="60" y="783"/>
                  </a:lnTo>
                  <a:lnTo>
                    <a:pt x="73" y="794"/>
                  </a:lnTo>
                  <a:lnTo>
                    <a:pt x="88" y="803"/>
                  </a:lnTo>
                  <a:lnTo>
                    <a:pt x="107" y="811"/>
                  </a:lnTo>
                  <a:lnTo>
                    <a:pt x="126" y="819"/>
                  </a:lnTo>
                  <a:lnTo>
                    <a:pt x="148" y="826"/>
                  </a:lnTo>
                  <a:lnTo>
                    <a:pt x="171" y="832"/>
                  </a:lnTo>
                  <a:lnTo>
                    <a:pt x="196" y="837"/>
                  </a:lnTo>
                  <a:lnTo>
                    <a:pt x="222" y="841"/>
                  </a:lnTo>
                  <a:lnTo>
                    <a:pt x="250" y="844"/>
                  </a:lnTo>
                  <a:lnTo>
                    <a:pt x="277" y="846"/>
                  </a:lnTo>
                  <a:lnTo>
                    <a:pt x="307" y="847"/>
                  </a:lnTo>
                  <a:lnTo>
                    <a:pt x="337" y="846"/>
                  </a:lnTo>
                  <a:lnTo>
                    <a:pt x="365" y="844"/>
                  </a:lnTo>
                  <a:lnTo>
                    <a:pt x="393" y="841"/>
                  </a:lnTo>
                  <a:lnTo>
                    <a:pt x="419" y="837"/>
                  </a:lnTo>
                  <a:lnTo>
                    <a:pt x="443" y="832"/>
                  </a:lnTo>
                  <a:lnTo>
                    <a:pt x="466" y="826"/>
                  </a:lnTo>
                  <a:lnTo>
                    <a:pt x="488" y="819"/>
                  </a:lnTo>
                  <a:lnTo>
                    <a:pt x="508" y="811"/>
                  </a:lnTo>
                  <a:lnTo>
                    <a:pt x="526" y="803"/>
                  </a:lnTo>
                  <a:lnTo>
                    <a:pt x="541" y="794"/>
                  </a:lnTo>
                  <a:lnTo>
                    <a:pt x="555" y="783"/>
                  </a:lnTo>
                  <a:lnTo>
                    <a:pt x="567" y="773"/>
                  </a:lnTo>
                  <a:lnTo>
                    <a:pt x="576" y="761"/>
                  </a:lnTo>
                  <a:lnTo>
                    <a:pt x="583" y="750"/>
                  </a:lnTo>
                  <a:lnTo>
                    <a:pt x="588" y="737"/>
                  </a:lnTo>
                  <a:lnTo>
                    <a:pt x="589" y="724"/>
                  </a:lnTo>
                  <a:lnTo>
                    <a:pt x="585" y="706"/>
                  </a:lnTo>
                  <a:lnTo>
                    <a:pt x="577" y="688"/>
                  </a:lnTo>
                  <a:lnTo>
                    <a:pt x="562" y="671"/>
                  </a:lnTo>
                  <a:lnTo>
                    <a:pt x="543" y="656"/>
                  </a:lnTo>
                  <a:lnTo>
                    <a:pt x="518" y="643"/>
                  </a:lnTo>
                  <a:lnTo>
                    <a:pt x="490" y="631"/>
                  </a:lnTo>
                  <a:lnTo>
                    <a:pt x="457" y="621"/>
                  </a:lnTo>
                  <a:lnTo>
                    <a:pt x="422" y="613"/>
                  </a:lnTo>
                  <a:close/>
                  <a:moveTo>
                    <a:pt x="216" y="65"/>
                  </a:moveTo>
                  <a:lnTo>
                    <a:pt x="222" y="58"/>
                  </a:lnTo>
                  <a:lnTo>
                    <a:pt x="227" y="51"/>
                  </a:lnTo>
                  <a:lnTo>
                    <a:pt x="233" y="44"/>
                  </a:lnTo>
                  <a:lnTo>
                    <a:pt x="238" y="37"/>
                  </a:lnTo>
                  <a:lnTo>
                    <a:pt x="244" y="35"/>
                  </a:lnTo>
                  <a:lnTo>
                    <a:pt x="252" y="33"/>
                  </a:lnTo>
                  <a:lnTo>
                    <a:pt x="264" y="29"/>
                  </a:lnTo>
                  <a:lnTo>
                    <a:pt x="279" y="27"/>
                  </a:lnTo>
                  <a:lnTo>
                    <a:pt x="296" y="25"/>
                  </a:lnTo>
                  <a:lnTo>
                    <a:pt x="317" y="25"/>
                  </a:lnTo>
                  <a:lnTo>
                    <a:pt x="339" y="26"/>
                  </a:lnTo>
                  <a:lnTo>
                    <a:pt x="364" y="30"/>
                  </a:lnTo>
                  <a:lnTo>
                    <a:pt x="357" y="35"/>
                  </a:lnTo>
                  <a:lnTo>
                    <a:pt x="350" y="40"/>
                  </a:lnTo>
                  <a:lnTo>
                    <a:pt x="343" y="45"/>
                  </a:lnTo>
                  <a:lnTo>
                    <a:pt x="336" y="51"/>
                  </a:lnTo>
                  <a:lnTo>
                    <a:pt x="320" y="68"/>
                  </a:lnTo>
                  <a:lnTo>
                    <a:pt x="305" y="87"/>
                  </a:lnTo>
                  <a:lnTo>
                    <a:pt x="292" y="107"/>
                  </a:lnTo>
                  <a:lnTo>
                    <a:pt x="282" y="125"/>
                  </a:lnTo>
                  <a:lnTo>
                    <a:pt x="273" y="143"/>
                  </a:lnTo>
                  <a:lnTo>
                    <a:pt x="266" y="160"/>
                  </a:lnTo>
                  <a:lnTo>
                    <a:pt x="260" y="173"/>
                  </a:lnTo>
                  <a:lnTo>
                    <a:pt x="257" y="184"/>
                  </a:lnTo>
                  <a:lnTo>
                    <a:pt x="250" y="183"/>
                  </a:lnTo>
                  <a:lnTo>
                    <a:pt x="243" y="180"/>
                  </a:lnTo>
                  <a:lnTo>
                    <a:pt x="235" y="179"/>
                  </a:lnTo>
                  <a:lnTo>
                    <a:pt x="228" y="179"/>
                  </a:lnTo>
                  <a:lnTo>
                    <a:pt x="189" y="179"/>
                  </a:lnTo>
                  <a:lnTo>
                    <a:pt x="184" y="179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4" y="180"/>
                  </a:lnTo>
                  <a:lnTo>
                    <a:pt x="175" y="172"/>
                  </a:lnTo>
                  <a:lnTo>
                    <a:pt x="177" y="161"/>
                  </a:lnTo>
                  <a:lnTo>
                    <a:pt x="179" y="148"/>
                  </a:lnTo>
                  <a:lnTo>
                    <a:pt x="184" y="133"/>
                  </a:lnTo>
                  <a:lnTo>
                    <a:pt x="190" y="117"/>
                  </a:lnTo>
                  <a:lnTo>
                    <a:pt x="197" y="101"/>
                  </a:lnTo>
                  <a:lnTo>
                    <a:pt x="206" y="82"/>
                  </a:lnTo>
                  <a:lnTo>
                    <a:pt x="216" y="65"/>
                  </a:lnTo>
                  <a:close/>
                  <a:moveTo>
                    <a:pt x="333" y="328"/>
                  </a:moveTo>
                  <a:lnTo>
                    <a:pt x="330" y="353"/>
                  </a:lnTo>
                  <a:lnTo>
                    <a:pt x="325" y="376"/>
                  </a:lnTo>
                  <a:lnTo>
                    <a:pt x="314" y="398"/>
                  </a:lnTo>
                  <a:lnTo>
                    <a:pt x="302" y="415"/>
                  </a:lnTo>
                  <a:lnTo>
                    <a:pt x="287" y="432"/>
                  </a:lnTo>
                  <a:lnTo>
                    <a:pt x="268" y="443"/>
                  </a:lnTo>
                  <a:lnTo>
                    <a:pt x="249" y="450"/>
                  </a:lnTo>
                  <a:lnTo>
                    <a:pt x="228" y="452"/>
                  </a:lnTo>
                  <a:lnTo>
                    <a:pt x="189" y="452"/>
                  </a:lnTo>
                  <a:lnTo>
                    <a:pt x="168" y="450"/>
                  </a:lnTo>
                  <a:lnTo>
                    <a:pt x="148" y="443"/>
                  </a:lnTo>
                  <a:lnTo>
                    <a:pt x="130" y="432"/>
                  </a:lnTo>
                  <a:lnTo>
                    <a:pt x="115" y="415"/>
                  </a:lnTo>
                  <a:lnTo>
                    <a:pt x="102" y="398"/>
                  </a:lnTo>
                  <a:lnTo>
                    <a:pt x="92" y="376"/>
                  </a:lnTo>
                  <a:lnTo>
                    <a:pt x="86" y="353"/>
                  </a:lnTo>
                  <a:lnTo>
                    <a:pt x="84" y="328"/>
                  </a:lnTo>
                  <a:lnTo>
                    <a:pt x="86" y="303"/>
                  </a:lnTo>
                  <a:lnTo>
                    <a:pt x="92" y="279"/>
                  </a:lnTo>
                  <a:lnTo>
                    <a:pt x="102" y="259"/>
                  </a:lnTo>
                  <a:lnTo>
                    <a:pt x="115" y="240"/>
                  </a:lnTo>
                  <a:lnTo>
                    <a:pt x="130" y="225"/>
                  </a:lnTo>
                  <a:lnTo>
                    <a:pt x="148" y="214"/>
                  </a:lnTo>
                  <a:lnTo>
                    <a:pt x="168" y="206"/>
                  </a:lnTo>
                  <a:lnTo>
                    <a:pt x="189" y="203"/>
                  </a:lnTo>
                  <a:lnTo>
                    <a:pt x="228" y="203"/>
                  </a:lnTo>
                  <a:lnTo>
                    <a:pt x="249" y="206"/>
                  </a:lnTo>
                  <a:lnTo>
                    <a:pt x="268" y="214"/>
                  </a:lnTo>
                  <a:lnTo>
                    <a:pt x="287" y="225"/>
                  </a:lnTo>
                  <a:lnTo>
                    <a:pt x="302" y="240"/>
                  </a:lnTo>
                  <a:lnTo>
                    <a:pt x="314" y="259"/>
                  </a:lnTo>
                  <a:lnTo>
                    <a:pt x="325" y="279"/>
                  </a:lnTo>
                  <a:lnTo>
                    <a:pt x="330" y="303"/>
                  </a:lnTo>
                  <a:lnTo>
                    <a:pt x="333" y="328"/>
                  </a:lnTo>
                  <a:close/>
                  <a:moveTo>
                    <a:pt x="31" y="326"/>
                  </a:moveTo>
                  <a:lnTo>
                    <a:pt x="33" y="286"/>
                  </a:lnTo>
                  <a:lnTo>
                    <a:pt x="41" y="249"/>
                  </a:lnTo>
                  <a:lnTo>
                    <a:pt x="54" y="215"/>
                  </a:lnTo>
                  <a:lnTo>
                    <a:pt x="72" y="181"/>
                  </a:lnTo>
                  <a:lnTo>
                    <a:pt x="93" y="151"/>
                  </a:lnTo>
                  <a:lnTo>
                    <a:pt x="118" y="125"/>
                  </a:lnTo>
                  <a:lnTo>
                    <a:pt x="147" y="101"/>
                  </a:lnTo>
                  <a:lnTo>
                    <a:pt x="178" y="81"/>
                  </a:lnTo>
                  <a:lnTo>
                    <a:pt x="162" y="119"/>
                  </a:lnTo>
                  <a:lnTo>
                    <a:pt x="153" y="153"/>
                  </a:lnTo>
                  <a:lnTo>
                    <a:pt x="150" y="177"/>
                  </a:lnTo>
                  <a:lnTo>
                    <a:pt x="148" y="187"/>
                  </a:lnTo>
                  <a:lnTo>
                    <a:pt x="150" y="187"/>
                  </a:lnTo>
                  <a:lnTo>
                    <a:pt x="131" y="195"/>
                  </a:lnTo>
                  <a:lnTo>
                    <a:pt x="114" y="208"/>
                  </a:lnTo>
                  <a:lnTo>
                    <a:pt x="99" y="223"/>
                  </a:lnTo>
                  <a:lnTo>
                    <a:pt x="85" y="240"/>
                  </a:lnTo>
                  <a:lnTo>
                    <a:pt x="75" y="260"/>
                  </a:lnTo>
                  <a:lnTo>
                    <a:pt x="67" y="281"/>
                  </a:lnTo>
                  <a:lnTo>
                    <a:pt x="62" y="304"/>
                  </a:lnTo>
                  <a:lnTo>
                    <a:pt x="60" y="328"/>
                  </a:lnTo>
                  <a:lnTo>
                    <a:pt x="62" y="358"/>
                  </a:lnTo>
                  <a:lnTo>
                    <a:pt x="70" y="386"/>
                  </a:lnTo>
                  <a:lnTo>
                    <a:pt x="82" y="411"/>
                  </a:lnTo>
                  <a:lnTo>
                    <a:pt x="98" y="433"/>
                  </a:lnTo>
                  <a:lnTo>
                    <a:pt x="116" y="451"/>
                  </a:lnTo>
                  <a:lnTo>
                    <a:pt x="138" y="465"/>
                  </a:lnTo>
                  <a:lnTo>
                    <a:pt x="162" y="473"/>
                  </a:lnTo>
                  <a:lnTo>
                    <a:pt x="189" y="477"/>
                  </a:lnTo>
                  <a:lnTo>
                    <a:pt x="228" y="477"/>
                  </a:lnTo>
                  <a:lnTo>
                    <a:pt x="253" y="473"/>
                  </a:lnTo>
                  <a:lnTo>
                    <a:pt x="277" y="465"/>
                  </a:lnTo>
                  <a:lnTo>
                    <a:pt x="299" y="451"/>
                  </a:lnTo>
                  <a:lnTo>
                    <a:pt x="319" y="433"/>
                  </a:lnTo>
                  <a:lnTo>
                    <a:pt x="335" y="411"/>
                  </a:lnTo>
                  <a:lnTo>
                    <a:pt x="347" y="386"/>
                  </a:lnTo>
                  <a:lnTo>
                    <a:pt x="355" y="358"/>
                  </a:lnTo>
                  <a:lnTo>
                    <a:pt x="357" y="328"/>
                  </a:lnTo>
                  <a:lnTo>
                    <a:pt x="356" y="306"/>
                  </a:lnTo>
                  <a:lnTo>
                    <a:pt x="351" y="284"/>
                  </a:lnTo>
                  <a:lnTo>
                    <a:pt x="344" y="264"/>
                  </a:lnTo>
                  <a:lnTo>
                    <a:pt x="335" y="246"/>
                  </a:lnTo>
                  <a:lnTo>
                    <a:pt x="324" y="229"/>
                  </a:lnTo>
                  <a:lnTo>
                    <a:pt x="311" y="215"/>
                  </a:lnTo>
                  <a:lnTo>
                    <a:pt x="296" y="202"/>
                  </a:lnTo>
                  <a:lnTo>
                    <a:pt x="280" y="192"/>
                  </a:lnTo>
                  <a:lnTo>
                    <a:pt x="283" y="181"/>
                  </a:lnTo>
                  <a:lnTo>
                    <a:pt x="289" y="166"/>
                  </a:lnTo>
                  <a:lnTo>
                    <a:pt x="297" y="149"/>
                  </a:lnTo>
                  <a:lnTo>
                    <a:pt x="306" y="131"/>
                  </a:lnTo>
                  <a:lnTo>
                    <a:pt x="318" y="111"/>
                  </a:lnTo>
                  <a:lnTo>
                    <a:pt x="333" y="92"/>
                  </a:lnTo>
                  <a:lnTo>
                    <a:pt x="349" y="73"/>
                  </a:lnTo>
                  <a:lnTo>
                    <a:pt x="367" y="57"/>
                  </a:lnTo>
                  <a:lnTo>
                    <a:pt x="390" y="63"/>
                  </a:lnTo>
                  <a:lnTo>
                    <a:pt x="412" y="71"/>
                  </a:lnTo>
                  <a:lnTo>
                    <a:pt x="433" y="80"/>
                  </a:lnTo>
                  <a:lnTo>
                    <a:pt x="454" y="92"/>
                  </a:lnTo>
                  <a:lnTo>
                    <a:pt x="472" y="104"/>
                  </a:lnTo>
                  <a:lnTo>
                    <a:pt x="491" y="119"/>
                  </a:lnTo>
                  <a:lnTo>
                    <a:pt x="507" y="134"/>
                  </a:lnTo>
                  <a:lnTo>
                    <a:pt x="523" y="151"/>
                  </a:lnTo>
                  <a:lnTo>
                    <a:pt x="536" y="170"/>
                  </a:lnTo>
                  <a:lnTo>
                    <a:pt x="548" y="190"/>
                  </a:lnTo>
                  <a:lnTo>
                    <a:pt x="559" y="210"/>
                  </a:lnTo>
                  <a:lnTo>
                    <a:pt x="568" y="232"/>
                  </a:lnTo>
                  <a:lnTo>
                    <a:pt x="575" y="254"/>
                  </a:lnTo>
                  <a:lnTo>
                    <a:pt x="579" y="277"/>
                  </a:lnTo>
                  <a:lnTo>
                    <a:pt x="583" y="301"/>
                  </a:lnTo>
                  <a:lnTo>
                    <a:pt x="584" y="326"/>
                  </a:lnTo>
                  <a:lnTo>
                    <a:pt x="583" y="347"/>
                  </a:lnTo>
                  <a:lnTo>
                    <a:pt x="581" y="371"/>
                  </a:lnTo>
                  <a:lnTo>
                    <a:pt x="576" y="391"/>
                  </a:lnTo>
                  <a:lnTo>
                    <a:pt x="570" y="412"/>
                  </a:lnTo>
                  <a:lnTo>
                    <a:pt x="563" y="432"/>
                  </a:lnTo>
                  <a:lnTo>
                    <a:pt x="554" y="451"/>
                  </a:lnTo>
                  <a:lnTo>
                    <a:pt x="544" y="470"/>
                  </a:lnTo>
                  <a:lnTo>
                    <a:pt x="532" y="487"/>
                  </a:lnTo>
                  <a:lnTo>
                    <a:pt x="520" y="503"/>
                  </a:lnTo>
                  <a:lnTo>
                    <a:pt x="505" y="519"/>
                  </a:lnTo>
                  <a:lnTo>
                    <a:pt x="490" y="533"/>
                  </a:lnTo>
                  <a:lnTo>
                    <a:pt x="473" y="547"/>
                  </a:lnTo>
                  <a:lnTo>
                    <a:pt x="456" y="558"/>
                  </a:lnTo>
                  <a:lnTo>
                    <a:pt x="439" y="569"/>
                  </a:lnTo>
                  <a:lnTo>
                    <a:pt x="419" y="578"/>
                  </a:lnTo>
                  <a:lnTo>
                    <a:pt x="400" y="586"/>
                  </a:lnTo>
                  <a:lnTo>
                    <a:pt x="394" y="588"/>
                  </a:lnTo>
                  <a:lnTo>
                    <a:pt x="388" y="591"/>
                  </a:lnTo>
                  <a:lnTo>
                    <a:pt x="381" y="592"/>
                  </a:lnTo>
                  <a:lnTo>
                    <a:pt x="375" y="594"/>
                  </a:lnTo>
                  <a:lnTo>
                    <a:pt x="367" y="595"/>
                  </a:lnTo>
                  <a:lnTo>
                    <a:pt x="359" y="598"/>
                  </a:lnTo>
                  <a:lnTo>
                    <a:pt x="350" y="599"/>
                  </a:lnTo>
                  <a:lnTo>
                    <a:pt x="342" y="600"/>
                  </a:lnTo>
                  <a:lnTo>
                    <a:pt x="333" y="601"/>
                  </a:lnTo>
                  <a:lnTo>
                    <a:pt x="325" y="601"/>
                  </a:lnTo>
                  <a:lnTo>
                    <a:pt x="315" y="602"/>
                  </a:lnTo>
                  <a:lnTo>
                    <a:pt x="307" y="602"/>
                  </a:lnTo>
                  <a:lnTo>
                    <a:pt x="299" y="602"/>
                  </a:lnTo>
                  <a:lnTo>
                    <a:pt x="291" y="602"/>
                  </a:lnTo>
                  <a:lnTo>
                    <a:pt x="283" y="601"/>
                  </a:lnTo>
                  <a:lnTo>
                    <a:pt x="275" y="600"/>
                  </a:lnTo>
                  <a:lnTo>
                    <a:pt x="267" y="600"/>
                  </a:lnTo>
                  <a:lnTo>
                    <a:pt x="259" y="599"/>
                  </a:lnTo>
                  <a:lnTo>
                    <a:pt x="251" y="596"/>
                  </a:lnTo>
                  <a:lnTo>
                    <a:pt x="244" y="595"/>
                  </a:lnTo>
                  <a:lnTo>
                    <a:pt x="238" y="593"/>
                  </a:lnTo>
                  <a:lnTo>
                    <a:pt x="233" y="592"/>
                  </a:lnTo>
                  <a:lnTo>
                    <a:pt x="226" y="590"/>
                  </a:lnTo>
                  <a:lnTo>
                    <a:pt x="220" y="588"/>
                  </a:lnTo>
                  <a:lnTo>
                    <a:pt x="200" y="580"/>
                  </a:lnTo>
                  <a:lnTo>
                    <a:pt x="181" y="571"/>
                  </a:lnTo>
                  <a:lnTo>
                    <a:pt x="162" y="561"/>
                  </a:lnTo>
                  <a:lnTo>
                    <a:pt x="144" y="549"/>
                  </a:lnTo>
                  <a:lnTo>
                    <a:pt x="128" y="535"/>
                  </a:lnTo>
                  <a:lnTo>
                    <a:pt x="111" y="522"/>
                  </a:lnTo>
                  <a:lnTo>
                    <a:pt x="98" y="505"/>
                  </a:lnTo>
                  <a:lnTo>
                    <a:pt x="84" y="489"/>
                  </a:lnTo>
                  <a:lnTo>
                    <a:pt x="72" y="471"/>
                  </a:lnTo>
                  <a:lnTo>
                    <a:pt x="62" y="452"/>
                  </a:lnTo>
                  <a:lnTo>
                    <a:pt x="53" y="433"/>
                  </a:lnTo>
                  <a:lnTo>
                    <a:pt x="45" y="413"/>
                  </a:lnTo>
                  <a:lnTo>
                    <a:pt x="39" y="392"/>
                  </a:lnTo>
                  <a:lnTo>
                    <a:pt x="34" y="371"/>
                  </a:lnTo>
                  <a:lnTo>
                    <a:pt x="32" y="349"/>
                  </a:lnTo>
                  <a:lnTo>
                    <a:pt x="31" y="326"/>
                  </a:lnTo>
                  <a:close/>
                  <a:moveTo>
                    <a:pt x="375" y="626"/>
                  </a:moveTo>
                  <a:lnTo>
                    <a:pt x="375" y="629"/>
                  </a:lnTo>
                  <a:lnTo>
                    <a:pt x="375" y="632"/>
                  </a:lnTo>
                  <a:lnTo>
                    <a:pt x="375" y="636"/>
                  </a:lnTo>
                  <a:lnTo>
                    <a:pt x="375" y="638"/>
                  </a:lnTo>
                  <a:lnTo>
                    <a:pt x="375" y="653"/>
                  </a:lnTo>
                  <a:lnTo>
                    <a:pt x="375" y="667"/>
                  </a:lnTo>
                  <a:lnTo>
                    <a:pt x="375" y="675"/>
                  </a:lnTo>
                  <a:lnTo>
                    <a:pt x="375" y="678"/>
                  </a:lnTo>
                  <a:lnTo>
                    <a:pt x="373" y="686"/>
                  </a:lnTo>
                  <a:lnTo>
                    <a:pt x="367" y="692"/>
                  </a:lnTo>
                  <a:lnTo>
                    <a:pt x="358" y="697"/>
                  </a:lnTo>
                  <a:lnTo>
                    <a:pt x="348" y="700"/>
                  </a:lnTo>
                  <a:lnTo>
                    <a:pt x="336" y="704"/>
                  </a:lnTo>
                  <a:lnTo>
                    <a:pt x="326" y="705"/>
                  </a:lnTo>
                  <a:lnTo>
                    <a:pt x="317" y="706"/>
                  </a:lnTo>
                  <a:lnTo>
                    <a:pt x="310" y="706"/>
                  </a:lnTo>
                  <a:lnTo>
                    <a:pt x="292" y="705"/>
                  </a:lnTo>
                  <a:lnTo>
                    <a:pt x="279" y="703"/>
                  </a:lnTo>
                  <a:lnTo>
                    <a:pt x="267" y="700"/>
                  </a:lnTo>
                  <a:lnTo>
                    <a:pt x="258" y="696"/>
                  </a:lnTo>
                  <a:lnTo>
                    <a:pt x="251" y="691"/>
                  </a:lnTo>
                  <a:lnTo>
                    <a:pt x="247" y="686"/>
                  </a:lnTo>
                  <a:lnTo>
                    <a:pt x="245" y="682"/>
                  </a:lnTo>
                  <a:lnTo>
                    <a:pt x="244" y="678"/>
                  </a:lnTo>
                  <a:lnTo>
                    <a:pt x="244" y="675"/>
                  </a:lnTo>
                  <a:lnTo>
                    <a:pt x="244" y="667"/>
                  </a:lnTo>
                  <a:lnTo>
                    <a:pt x="244" y="653"/>
                  </a:lnTo>
                  <a:lnTo>
                    <a:pt x="244" y="638"/>
                  </a:lnTo>
                  <a:lnTo>
                    <a:pt x="244" y="636"/>
                  </a:lnTo>
                  <a:lnTo>
                    <a:pt x="244" y="632"/>
                  </a:lnTo>
                  <a:lnTo>
                    <a:pt x="244" y="630"/>
                  </a:lnTo>
                  <a:lnTo>
                    <a:pt x="244" y="628"/>
                  </a:lnTo>
                  <a:lnTo>
                    <a:pt x="252" y="629"/>
                  </a:lnTo>
                  <a:lnTo>
                    <a:pt x="260" y="631"/>
                  </a:lnTo>
                  <a:lnTo>
                    <a:pt x="267" y="632"/>
                  </a:lnTo>
                  <a:lnTo>
                    <a:pt x="275" y="632"/>
                  </a:lnTo>
                  <a:lnTo>
                    <a:pt x="283" y="633"/>
                  </a:lnTo>
                  <a:lnTo>
                    <a:pt x="291" y="635"/>
                  </a:lnTo>
                  <a:lnTo>
                    <a:pt x="299" y="635"/>
                  </a:lnTo>
                  <a:lnTo>
                    <a:pt x="307" y="635"/>
                  </a:lnTo>
                  <a:lnTo>
                    <a:pt x="315" y="635"/>
                  </a:lnTo>
                  <a:lnTo>
                    <a:pt x="325" y="635"/>
                  </a:lnTo>
                  <a:lnTo>
                    <a:pt x="333" y="633"/>
                  </a:lnTo>
                  <a:lnTo>
                    <a:pt x="342" y="632"/>
                  </a:lnTo>
                  <a:lnTo>
                    <a:pt x="350" y="631"/>
                  </a:lnTo>
                  <a:lnTo>
                    <a:pt x="359" y="630"/>
                  </a:lnTo>
                  <a:lnTo>
                    <a:pt x="367" y="629"/>
                  </a:lnTo>
                  <a:lnTo>
                    <a:pt x="375" y="626"/>
                  </a:lnTo>
                  <a:close/>
                  <a:moveTo>
                    <a:pt x="307" y="814"/>
                  </a:moveTo>
                  <a:lnTo>
                    <a:pt x="281" y="814"/>
                  </a:lnTo>
                  <a:lnTo>
                    <a:pt x="254" y="812"/>
                  </a:lnTo>
                  <a:lnTo>
                    <a:pt x="230" y="810"/>
                  </a:lnTo>
                  <a:lnTo>
                    <a:pt x="207" y="806"/>
                  </a:lnTo>
                  <a:lnTo>
                    <a:pt x="185" y="802"/>
                  </a:lnTo>
                  <a:lnTo>
                    <a:pt x="164" y="797"/>
                  </a:lnTo>
                  <a:lnTo>
                    <a:pt x="145" y="791"/>
                  </a:lnTo>
                  <a:lnTo>
                    <a:pt x="128" y="786"/>
                  </a:lnTo>
                  <a:lnTo>
                    <a:pt x="113" y="779"/>
                  </a:lnTo>
                  <a:lnTo>
                    <a:pt x="99" y="772"/>
                  </a:lnTo>
                  <a:lnTo>
                    <a:pt x="87" y="764"/>
                  </a:lnTo>
                  <a:lnTo>
                    <a:pt x="77" y="757"/>
                  </a:lnTo>
                  <a:lnTo>
                    <a:pt x="69" y="749"/>
                  </a:lnTo>
                  <a:lnTo>
                    <a:pt x="63" y="741"/>
                  </a:lnTo>
                  <a:lnTo>
                    <a:pt x="60" y="733"/>
                  </a:lnTo>
                  <a:lnTo>
                    <a:pt x="58" y="724"/>
                  </a:lnTo>
                  <a:lnTo>
                    <a:pt x="62" y="712"/>
                  </a:lnTo>
                  <a:lnTo>
                    <a:pt x="70" y="699"/>
                  </a:lnTo>
                  <a:lnTo>
                    <a:pt x="84" y="686"/>
                  </a:lnTo>
                  <a:lnTo>
                    <a:pt x="102" y="675"/>
                  </a:lnTo>
                  <a:lnTo>
                    <a:pt x="125" y="665"/>
                  </a:lnTo>
                  <a:lnTo>
                    <a:pt x="153" y="654"/>
                  </a:lnTo>
                  <a:lnTo>
                    <a:pt x="185" y="646"/>
                  </a:lnTo>
                  <a:lnTo>
                    <a:pt x="220" y="640"/>
                  </a:lnTo>
                  <a:lnTo>
                    <a:pt x="220" y="678"/>
                  </a:lnTo>
                  <a:lnTo>
                    <a:pt x="220" y="682"/>
                  </a:lnTo>
                  <a:lnTo>
                    <a:pt x="221" y="688"/>
                  </a:lnTo>
                  <a:lnTo>
                    <a:pt x="224" y="696"/>
                  </a:lnTo>
                  <a:lnTo>
                    <a:pt x="231" y="705"/>
                  </a:lnTo>
                  <a:lnTo>
                    <a:pt x="242" y="714"/>
                  </a:lnTo>
                  <a:lnTo>
                    <a:pt x="258" y="722"/>
                  </a:lnTo>
                  <a:lnTo>
                    <a:pt x="281" y="728"/>
                  </a:lnTo>
                  <a:lnTo>
                    <a:pt x="310" y="730"/>
                  </a:lnTo>
                  <a:lnTo>
                    <a:pt x="317" y="730"/>
                  </a:lnTo>
                  <a:lnTo>
                    <a:pt x="328" y="729"/>
                  </a:lnTo>
                  <a:lnTo>
                    <a:pt x="342" y="727"/>
                  </a:lnTo>
                  <a:lnTo>
                    <a:pt x="358" y="723"/>
                  </a:lnTo>
                  <a:lnTo>
                    <a:pt x="373" y="716"/>
                  </a:lnTo>
                  <a:lnTo>
                    <a:pt x="387" y="707"/>
                  </a:lnTo>
                  <a:lnTo>
                    <a:pt x="396" y="694"/>
                  </a:lnTo>
                  <a:lnTo>
                    <a:pt x="400" y="678"/>
                  </a:lnTo>
                  <a:lnTo>
                    <a:pt x="400" y="641"/>
                  </a:lnTo>
                  <a:lnTo>
                    <a:pt x="434" y="647"/>
                  </a:lnTo>
                  <a:lnTo>
                    <a:pt x="464" y="655"/>
                  </a:lnTo>
                  <a:lnTo>
                    <a:pt x="492" y="665"/>
                  </a:lnTo>
                  <a:lnTo>
                    <a:pt x="514" y="676"/>
                  </a:lnTo>
                  <a:lnTo>
                    <a:pt x="532" y="688"/>
                  </a:lnTo>
                  <a:lnTo>
                    <a:pt x="545" y="699"/>
                  </a:lnTo>
                  <a:lnTo>
                    <a:pt x="554" y="712"/>
                  </a:lnTo>
                  <a:lnTo>
                    <a:pt x="556" y="724"/>
                  </a:lnTo>
                  <a:lnTo>
                    <a:pt x="555" y="733"/>
                  </a:lnTo>
                  <a:lnTo>
                    <a:pt x="552" y="741"/>
                  </a:lnTo>
                  <a:lnTo>
                    <a:pt x="546" y="749"/>
                  </a:lnTo>
                  <a:lnTo>
                    <a:pt x="538" y="757"/>
                  </a:lnTo>
                  <a:lnTo>
                    <a:pt x="528" y="764"/>
                  </a:lnTo>
                  <a:lnTo>
                    <a:pt x="516" y="772"/>
                  </a:lnTo>
                  <a:lnTo>
                    <a:pt x="502" y="779"/>
                  </a:lnTo>
                  <a:lnTo>
                    <a:pt x="487" y="786"/>
                  </a:lnTo>
                  <a:lnTo>
                    <a:pt x="470" y="791"/>
                  </a:lnTo>
                  <a:lnTo>
                    <a:pt x="450" y="797"/>
                  </a:lnTo>
                  <a:lnTo>
                    <a:pt x="430" y="802"/>
                  </a:lnTo>
                  <a:lnTo>
                    <a:pt x="408" y="806"/>
                  </a:lnTo>
                  <a:lnTo>
                    <a:pt x="385" y="810"/>
                  </a:lnTo>
                  <a:lnTo>
                    <a:pt x="360" y="812"/>
                  </a:lnTo>
                  <a:lnTo>
                    <a:pt x="334" y="814"/>
                  </a:lnTo>
                  <a:lnTo>
                    <a:pt x="307" y="8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9" name="Freeform 38"/>
            <p:cNvSpPr>
              <a:spLocks/>
            </p:cNvSpPr>
            <p:nvPr/>
          </p:nvSpPr>
          <p:spPr bwMode="auto">
            <a:xfrm>
              <a:off x="-1381169" y="241300"/>
              <a:ext cx="198437" cy="198438"/>
            </a:xfrm>
            <a:custGeom>
              <a:avLst/>
              <a:gdLst>
                <a:gd name="T0" fmla="*/ 2147483647 w 249"/>
                <a:gd name="T1" fmla="*/ 0 h 249"/>
                <a:gd name="T2" fmla="*/ 2147483647 w 249"/>
                <a:gd name="T3" fmla="*/ 2147483647 h 249"/>
                <a:gd name="T4" fmla="*/ 2147483647 w 249"/>
                <a:gd name="T5" fmla="*/ 2147483647 h 249"/>
                <a:gd name="T6" fmla="*/ 2147483647 w 249"/>
                <a:gd name="T7" fmla="*/ 2147483647 h 249"/>
                <a:gd name="T8" fmla="*/ 2147483647 w 249"/>
                <a:gd name="T9" fmla="*/ 2147483647 h 249"/>
                <a:gd name="T10" fmla="*/ 2147483647 w 249"/>
                <a:gd name="T11" fmla="*/ 2147483647 h 249"/>
                <a:gd name="T12" fmla="*/ 2147483647 w 249"/>
                <a:gd name="T13" fmla="*/ 2147483647 h 249"/>
                <a:gd name="T14" fmla="*/ 2147483647 w 249"/>
                <a:gd name="T15" fmla="*/ 2147483647 h 249"/>
                <a:gd name="T16" fmla="*/ 0 w 249"/>
                <a:gd name="T17" fmla="*/ 2147483647 h 249"/>
                <a:gd name="T18" fmla="*/ 2147483647 w 249"/>
                <a:gd name="T19" fmla="*/ 2147483647 h 249"/>
                <a:gd name="T20" fmla="*/ 2147483647 w 249"/>
                <a:gd name="T21" fmla="*/ 2147483647 h 249"/>
                <a:gd name="T22" fmla="*/ 2147483647 w 249"/>
                <a:gd name="T23" fmla="*/ 2147483647 h 249"/>
                <a:gd name="T24" fmla="*/ 2147483647 w 249"/>
                <a:gd name="T25" fmla="*/ 2147483647 h 249"/>
                <a:gd name="T26" fmla="*/ 2147483647 w 249"/>
                <a:gd name="T27" fmla="*/ 2147483647 h 249"/>
                <a:gd name="T28" fmla="*/ 2147483647 w 249"/>
                <a:gd name="T29" fmla="*/ 2147483647 h 249"/>
                <a:gd name="T30" fmla="*/ 2147483647 w 249"/>
                <a:gd name="T31" fmla="*/ 2147483647 h 249"/>
                <a:gd name="T32" fmla="*/ 2147483647 w 249"/>
                <a:gd name="T33" fmla="*/ 2147483647 h 249"/>
                <a:gd name="T34" fmla="*/ 2147483647 w 249"/>
                <a:gd name="T35" fmla="*/ 2147483647 h 249"/>
                <a:gd name="T36" fmla="*/ 2147483647 w 249"/>
                <a:gd name="T37" fmla="*/ 2147483647 h 249"/>
                <a:gd name="T38" fmla="*/ 2147483647 w 249"/>
                <a:gd name="T39" fmla="*/ 2147483647 h 249"/>
                <a:gd name="T40" fmla="*/ 2147483647 w 249"/>
                <a:gd name="T41" fmla="*/ 2147483647 h 249"/>
                <a:gd name="T42" fmla="*/ 2147483647 w 249"/>
                <a:gd name="T43" fmla="*/ 2147483647 h 249"/>
                <a:gd name="T44" fmla="*/ 2147483647 w 249"/>
                <a:gd name="T45" fmla="*/ 2147483647 h 249"/>
                <a:gd name="T46" fmla="*/ 2147483647 w 249"/>
                <a:gd name="T47" fmla="*/ 2147483647 h 249"/>
                <a:gd name="T48" fmla="*/ 2147483647 w 249"/>
                <a:gd name="T49" fmla="*/ 2147483647 h 249"/>
                <a:gd name="T50" fmla="*/ 2147483647 w 249"/>
                <a:gd name="T51" fmla="*/ 2147483647 h 249"/>
                <a:gd name="T52" fmla="*/ 2147483647 w 249"/>
                <a:gd name="T53" fmla="*/ 2147483647 h 249"/>
                <a:gd name="T54" fmla="*/ 2147483647 w 249"/>
                <a:gd name="T55" fmla="*/ 2147483647 h 249"/>
                <a:gd name="T56" fmla="*/ 2147483647 w 249"/>
                <a:gd name="T57" fmla="*/ 2147483647 h 249"/>
                <a:gd name="T58" fmla="*/ 2147483647 w 249"/>
                <a:gd name="T59" fmla="*/ 2147483647 h 249"/>
                <a:gd name="T60" fmla="*/ 2147483647 w 249"/>
                <a:gd name="T61" fmla="*/ 2147483647 h 249"/>
                <a:gd name="T62" fmla="*/ 2147483647 w 249"/>
                <a:gd name="T63" fmla="*/ 2147483647 h 249"/>
                <a:gd name="T64" fmla="*/ 2147483647 w 249"/>
                <a:gd name="T65" fmla="*/ 2147483647 h 249"/>
                <a:gd name="T66" fmla="*/ 2147483647 w 249"/>
                <a:gd name="T67" fmla="*/ 0 h 249"/>
                <a:gd name="T68" fmla="*/ 2147483647 w 249"/>
                <a:gd name="T69" fmla="*/ 0 h 2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9"/>
                <a:gd name="T106" fmla="*/ 0 h 249"/>
                <a:gd name="T107" fmla="*/ 249 w 249"/>
                <a:gd name="T108" fmla="*/ 249 h 24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9" h="249">
                  <a:moveTo>
                    <a:pt x="105" y="0"/>
                  </a:moveTo>
                  <a:lnTo>
                    <a:pt x="84" y="3"/>
                  </a:lnTo>
                  <a:lnTo>
                    <a:pt x="64" y="11"/>
                  </a:lnTo>
                  <a:lnTo>
                    <a:pt x="46" y="22"/>
                  </a:lnTo>
                  <a:lnTo>
                    <a:pt x="31" y="37"/>
                  </a:lnTo>
                  <a:lnTo>
                    <a:pt x="18" y="56"/>
                  </a:lnTo>
                  <a:lnTo>
                    <a:pt x="8" y="76"/>
                  </a:lnTo>
                  <a:lnTo>
                    <a:pt x="2" y="100"/>
                  </a:lnTo>
                  <a:lnTo>
                    <a:pt x="0" y="125"/>
                  </a:lnTo>
                  <a:lnTo>
                    <a:pt x="2" y="150"/>
                  </a:lnTo>
                  <a:lnTo>
                    <a:pt x="8" y="173"/>
                  </a:lnTo>
                  <a:lnTo>
                    <a:pt x="18" y="195"/>
                  </a:lnTo>
                  <a:lnTo>
                    <a:pt x="31" y="212"/>
                  </a:lnTo>
                  <a:lnTo>
                    <a:pt x="46" y="229"/>
                  </a:lnTo>
                  <a:lnTo>
                    <a:pt x="64" y="240"/>
                  </a:lnTo>
                  <a:lnTo>
                    <a:pt x="84" y="247"/>
                  </a:lnTo>
                  <a:lnTo>
                    <a:pt x="105" y="249"/>
                  </a:lnTo>
                  <a:lnTo>
                    <a:pt x="144" y="249"/>
                  </a:lnTo>
                  <a:lnTo>
                    <a:pt x="165" y="247"/>
                  </a:lnTo>
                  <a:lnTo>
                    <a:pt x="184" y="240"/>
                  </a:lnTo>
                  <a:lnTo>
                    <a:pt x="203" y="229"/>
                  </a:lnTo>
                  <a:lnTo>
                    <a:pt x="218" y="212"/>
                  </a:lnTo>
                  <a:lnTo>
                    <a:pt x="230" y="195"/>
                  </a:lnTo>
                  <a:lnTo>
                    <a:pt x="241" y="173"/>
                  </a:lnTo>
                  <a:lnTo>
                    <a:pt x="246" y="150"/>
                  </a:lnTo>
                  <a:lnTo>
                    <a:pt x="249" y="125"/>
                  </a:lnTo>
                  <a:lnTo>
                    <a:pt x="246" y="100"/>
                  </a:lnTo>
                  <a:lnTo>
                    <a:pt x="241" y="76"/>
                  </a:lnTo>
                  <a:lnTo>
                    <a:pt x="230" y="56"/>
                  </a:lnTo>
                  <a:lnTo>
                    <a:pt x="218" y="37"/>
                  </a:lnTo>
                  <a:lnTo>
                    <a:pt x="203" y="22"/>
                  </a:lnTo>
                  <a:lnTo>
                    <a:pt x="184" y="11"/>
                  </a:lnTo>
                  <a:lnTo>
                    <a:pt x="165" y="3"/>
                  </a:lnTo>
                  <a:lnTo>
                    <a:pt x="144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0" name="Freeform 39"/>
            <p:cNvSpPr>
              <a:spLocks/>
            </p:cNvSpPr>
            <p:nvPr/>
          </p:nvSpPr>
          <p:spPr bwMode="auto">
            <a:xfrm>
              <a:off x="-1309731" y="100013"/>
              <a:ext cx="150812" cy="125413"/>
            </a:xfrm>
            <a:custGeom>
              <a:avLst/>
              <a:gdLst>
                <a:gd name="T0" fmla="*/ 2147483647 w 190"/>
                <a:gd name="T1" fmla="*/ 2147483647 h 159"/>
                <a:gd name="T2" fmla="*/ 2147483647 w 190"/>
                <a:gd name="T3" fmla="*/ 2147483647 h 159"/>
                <a:gd name="T4" fmla="*/ 2147483647 w 190"/>
                <a:gd name="T5" fmla="*/ 2147483647 h 159"/>
                <a:gd name="T6" fmla="*/ 2147483647 w 190"/>
                <a:gd name="T7" fmla="*/ 2147483647 h 159"/>
                <a:gd name="T8" fmla="*/ 2147483647 w 190"/>
                <a:gd name="T9" fmla="*/ 2147483647 h 159"/>
                <a:gd name="T10" fmla="*/ 2147483647 w 190"/>
                <a:gd name="T11" fmla="*/ 2147483647 h 159"/>
                <a:gd name="T12" fmla="*/ 2147483647 w 190"/>
                <a:gd name="T13" fmla="*/ 2147483647 h 159"/>
                <a:gd name="T14" fmla="*/ 2147483647 w 190"/>
                <a:gd name="T15" fmla="*/ 2147483647 h 159"/>
                <a:gd name="T16" fmla="*/ 2147483647 w 190"/>
                <a:gd name="T17" fmla="*/ 2147483647 h 159"/>
                <a:gd name="T18" fmla="*/ 2147483647 w 190"/>
                <a:gd name="T19" fmla="*/ 2147483647 h 159"/>
                <a:gd name="T20" fmla="*/ 2147483647 w 190"/>
                <a:gd name="T21" fmla="*/ 2147483647 h 159"/>
                <a:gd name="T22" fmla="*/ 2147483647 w 190"/>
                <a:gd name="T23" fmla="*/ 2147483647 h 159"/>
                <a:gd name="T24" fmla="*/ 2147483647 w 190"/>
                <a:gd name="T25" fmla="*/ 2147483647 h 159"/>
                <a:gd name="T26" fmla="*/ 2147483647 w 190"/>
                <a:gd name="T27" fmla="*/ 2147483647 h 159"/>
                <a:gd name="T28" fmla="*/ 2147483647 w 190"/>
                <a:gd name="T29" fmla="*/ 2147483647 h 159"/>
                <a:gd name="T30" fmla="*/ 2147483647 w 190"/>
                <a:gd name="T31" fmla="*/ 2147483647 h 159"/>
                <a:gd name="T32" fmla="*/ 2147483647 w 190"/>
                <a:gd name="T33" fmla="*/ 2147483647 h 159"/>
                <a:gd name="T34" fmla="*/ 2147483647 w 190"/>
                <a:gd name="T35" fmla="*/ 2147483647 h 159"/>
                <a:gd name="T36" fmla="*/ 2147483647 w 190"/>
                <a:gd name="T37" fmla="*/ 2147483647 h 159"/>
                <a:gd name="T38" fmla="*/ 2147483647 w 190"/>
                <a:gd name="T39" fmla="*/ 0 h 159"/>
                <a:gd name="T40" fmla="*/ 2147483647 w 190"/>
                <a:gd name="T41" fmla="*/ 0 h 159"/>
                <a:gd name="T42" fmla="*/ 2147483647 w 190"/>
                <a:gd name="T43" fmla="*/ 2147483647 h 159"/>
                <a:gd name="T44" fmla="*/ 2147483647 w 190"/>
                <a:gd name="T45" fmla="*/ 2147483647 h 159"/>
                <a:gd name="T46" fmla="*/ 2147483647 w 190"/>
                <a:gd name="T47" fmla="*/ 2147483647 h 159"/>
                <a:gd name="T48" fmla="*/ 2147483647 w 190"/>
                <a:gd name="T49" fmla="*/ 2147483647 h 159"/>
                <a:gd name="T50" fmla="*/ 2147483647 w 190"/>
                <a:gd name="T51" fmla="*/ 2147483647 h 159"/>
                <a:gd name="T52" fmla="*/ 2147483647 w 190"/>
                <a:gd name="T53" fmla="*/ 2147483647 h 159"/>
                <a:gd name="T54" fmla="*/ 2147483647 w 190"/>
                <a:gd name="T55" fmla="*/ 2147483647 h 159"/>
                <a:gd name="T56" fmla="*/ 2147483647 w 190"/>
                <a:gd name="T57" fmla="*/ 2147483647 h 159"/>
                <a:gd name="T58" fmla="*/ 2147483647 w 190"/>
                <a:gd name="T59" fmla="*/ 2147483647 h 159"/>
                <a:gd name="T60" fmla="*/ 2147483647 w 190"/>
                <a:gd name="T61" fmla="*/ 2147483647 h 159"/>
                <a:gd name="T62" fmla="*/ 2147483647 w 190"/>
                <a:gd name="T63" fmla="*/ 2147483647 h 159"/>
                <a:gd name="T64" fmla="*/ 2147483647 w 190"/>
                <a:gd name="T65" fmla="*/ 2147483647 h 159"/>
                <a:gd name="T66" fmla="*/ 2147483647 w 190"/>
                <a:gd name="T67" fmla="*/ 2147483647 h 159"/>
                <a:gd name="T68" fmla="*/ 2147483647 w 190"/>
                <a:gd name="T69" fmla="*/ 2147483647 h 159"/>
                <a:gd name="T70" fmla="*/ 2147483647 w 190"/>
                <a:gd name="T71" fmla="*/ 2147483647 h 159"/>
                <a:gd name="T72" fmla="*/ 2147483647 w 190"/>
                <a:gd name="T73" fmla="*/ 2147483647 h 159"/>
                <a:gd name="T74" fmla="*/ 0 w 190"/>
                <a:gd name="T75" fmla="*/ 2147483647 h 159"/>
                <a:gd name="T76" fmla="*/ 2147483647 w 190"/>
                <a:gd name="T77" fmla="*/ 2147483647 h 159"/>
                <a:gd name="T78" fmla="*/ 2147483647 w 190"/>
                <a:gd name="T79" fmla="*/ 2147483647 h 159"/>
                <a:gd name="T80" fmla="*/ 2147483647 w 190"/>
                <a:gd name="T81" fmla="*/ 2147483647 h 159"/>
                <a:gd name="T82" fmla="*/ 2147483647 w 190"/>
                <a:gd name="T83" fmla="*/ 2147483647 h 1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0"/>
                <a:gd name="T127" fmla="*/ 0 h 159"/>
                <a:gd name="T128" fmla="*/ 190 w 190"/>
                <a:gd name="T129" fmla="*/ 159 h 1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0" h="159">
                  <a:moveTo>
                    <a:pt x="15" y="154"/>
                  </a:moveTo>
                  <a:lnTo>
                    <a:pt x="54" y="154"/>
                  </a:lnTo>
                  <a:lnTo>
                    <a:pt x="61" y="154"/>
                  </a:lnTo>
                  <a:lnTo>
                    <a:pt x="69" y="155"/>
                  </a:lnTo>
                  <a:lnTo>
                    <a:pt x="76" y="158"/>
                  </a:lnTo>
                  <a:lnTo>
                    <a:pt x="83" y="159"/>
                  </a:lnTo>
                  <a:lnTo>
                    <a:pt x="86" y="148"/>
                  </a:lnTo>
                  <a:lnTo>
                    <a:pt x="92" y="135"/>
                  </a:lnTo>
                  <a:lnTo>
                    <a:pt x="99" y="118"/>
                  </a:lnTo>
                  <a:lnTo>
                    <a:pt x="108" y="100"/>
                  </a:lnTo>
                  <a:lnTo>
                    <a:pt x="118" y="82"/>
                  </a:lnTo>
                  <a:lnTo>
                    <a:pt x="131" y="62"/>
                  </a:lnTo>
                  <a:lnTo>
                    <a:pt x="146" y="43"/>
                  </a:lnTo>
                  <a:lnTo>
                    <a:pt x="162" y="26"/>
                  </a:lnTo>
                  <a:lnTo>
                    <a:pt x="169" y="20"/>
                  </a:lnTo>
                  <a:lnTo>
                    <a:pt x="176" y="15"/>
                  </a:lnTo>
                  <a:lnTo>
                    <a:pt x="183" y="10"/>
                  </a:lnTo>
                  <a:lnTo>
                    <a:pt x="190" y="5"/>
                  </a:lnTo>
                  <a:lnTo>
                    <a:pt x="165" y="1"/>
                  </a:lnTo>
                  <a:lnTo>
                    <a:pt x="143" y="0"/>
                  </a:lnTo>
                  <a:lnTo>
                    <a:pt x="122" y="0"/>
                  </a:lnTo>
                  <a:lnTo>
                    <a:pt x="105" y="2"/>
                  </a:lnTo>
                  <a:lnTo>
                    <a:pt x="90" y="4"/>
                  </a:lnTo>
                  <a:lnTo>
                    <a:pt x="78" y="8"/>
                  </a:lnTo>
                  <a:lnTo>
                    <a:pt x="70" y="10"/>
                  </a:lnTo>
                  <a:lnTo>
                    <a:pt x="64" y="12"/>
                  </a:lnTo>
                  <a:lnTo>
                    <a:pt x="59" y="19"/>
                  </a:lnTo>
                  <a:lnTo>
                    <a:pt x="53" y="26"/>
                  </a:lnTo>
                  <a:lnTo>
                    <a:pt x="48" y="33"/>
                  </a:lnTo>
                  <a:lnTo>
                    <a:pt x="42" y="40"/>
                  </a:lnTo>
                  <a:lnTo>
                    <a:pt x="32" y="57"/>
                  </a:lnTo>
                  <a:lnTo>
                    <a:pt x="23" y="76"/>
                  </a:lnTo>
                  <a:lnTo>
                    <a:pt x="16" y="92"/>
                  </a:lnTo>
                  <a:lnTo>
                    <a:pt x="10" y="108"/>
                  </a:lnTo>
                  <a:lnTo>
                    <a:pt x="5" y="123"/>
                  </a:lnTo>
                  <a:lnTo>
                    <a:pt x="3" y="136"/>
                  </a:lnTo>
                  <a:lnTo>
                    <a:pt x="1" y="147"/>
                  </a:lnTo>
                  <a:lnTo>
                    <a:pt x="0" y="155"/>
                  </a:lnTo>
                  <a:lnTo>
                    <a:pt x="3" y="155"/>
                  </a:lnTo>
                  <a:lnTo>
                    <a:pt x="7" y="154"/>
                  </a:lnTo>
                  <a:lnTo>
                    <a:pt x="10" y="154"/>
                  </a:lnTo>
                  <a:lnTo>
                    <a:pt x="15" y="154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1" name="Freeform 40"/>
            <p:cNvSpPr>
              <a:spLocks/>
            </p:cNvSpPr>
            <p:nvPr/>
          </p:nvSpPr>
          <p:spPr bwMode="auto">
            <a:xfrm>
              <a:off x="-1422444" y="125413"/>
              <a:ext cx="439737" cy="433388"/>
            </a:xfrm>
            <a:custGeom>
              <a:avLst/>
              <a:gdLst>
                <a:gd name="T0" fmla="*/ 2147483647 w 553"/>
                <a:gd name="T1" fmla="*/ 2147483647 h 545"/>
                <a:gd name="T2" fmla="*/ 2147483647 w 553"/>
                <a:gd name="T3" fmla="*/ 2147483647 h 545"/>
                <a:gd name="T4" fmla="*/ 2147483647 w 553"/>
                <a:gd name="T5" fmla="*/ 2147483647 h 545"/>
                <a:gd name="T6" fmla="*/ 2147483647 w 553"/>
                <a:gd name="T7" fmla="*/ 2147483647 h 545"/>
                <a:gd name="T8" fmla="*/ 2147483647 w 553"/>
                <a:gd name="T9" fmla="*/ 2147483647 h 545"/>
                <a:gd name="T10" fmla="*/ 2147483647 w 553"/>
                <a:gd name="T11" fmla="*/ 2147483647 h 545"/>
                <a:gd name="T12" fmla="*/ 2147483647 w 553"/>
                <a:gd name="T13" fmla="*/ 2147483647 h 545"/>
                <a:gd name="T14" fmla="*/ 2147483647 w 553"/>
                <a:gd name="T15" fmla="*/ 2147483647 h 545"/>
                <a:gd name="T16" fmla="*/ 2147483647 w 553"/>
                <a:gd name="T17" fmla="*/ 2147483647 h 545"/>
                <a:gd name="T18" fmla="*/ 2147483647 w 553"/>
                <a:gd name="T19" fmla="*/ 2147483647 h 545"/>
                <a:gd name="T20" fmla="*/ 2147483647 w 553"/>
                <a:gd name="T21" fmla="*/ 2147483647 h 545"/>
                <a:gd name="T22" fmla="*/ 2147483647 w 553"/>
                <a:gd name="T23" fmla="*/ 2147483647 h 545"/>
                <a:gd name="T24" fmla="*/ 2147483647 w 553"/>
                <a:gd name="T25" fmla="*/ 2147483647 h 545"/>
                <a:gd name="T26" fmla="*/ 2147483647 w 553"/>
                <a:gd name="T27" fmla="*/ 2147483647 h 545"/>
                <a:gd name="T28" fmla="*/ 2147483647 w 553"/>
                <a:gd name="T29" fmla="*/ 2147483647 h 545"/>
                <a:gd name="T30" fmla="*/ 2147483647 w 553"/>
                <a:gd name="T31" fmla="*/ 2147483647 h 545"/>
                <a:gd name="T32" fmla="*/ 2147483647 w 553"/>
                <a:gd name="T33" fmla="*/ 2147483647 h 545"/>
                <a:gd name="T34" fmla="*/ 2147483647 w 553"/>
                <a:gd name="T35" fmla="*/ 2147483647 h 545"/>
                <a:gd name="T36" fmla="*/ 2147483647 w 553"/>
                <a:gd name="T37" fmla="*/ 2147483647 h 545"/>
                <a:gd name="T38" fmla="*/ 2147483647 w 553"/>
                <a:gd name="T39" fmla="*/ 2147483647 h 545"/>
                <a:gd name="T40" fmla="*/ 2147483647 w 553"/>
                <a:gd name="T41" fmla="*/ 2147483647 h 545"/>
                <a:gd name="T42" fmla="*/ 2147483647 w 553"/>
                <a:gd name="T43" fmla="*/ 2147483647 h 545"/>
                <a:gd name="T44" fmla="*/ 2147483647 w 553"/>
                <a:gd name="T45" fmla="*/ 2147483647 h 545"/>
                <a:gd name="T46" fmla="*/ 2147483647 w 553"/>
                <a:gd name="T47" fmla="*/ 2147483647 h 545"/>
                <a:gd name="T48" fmla="*/ 2147483647 w 553"/>
                <a:gd name="T49" fmla="*/ 2147483647 h 545"/>
                <a:gd name="T50" fmla="*/ 2147483647 w 553"/>
                <a:gd name="T51" fmla="*/ 2147483647 h 545"/>
                <a:gd name="T52" fmla="*/ 2147483647 w 553"/>
                <a:gd name="T53" fmla="*/ 2147483647 h 545"/>
                <a:gd name="T54" fmla="*/ 2147483647 w 553"/>
                <a:gd name="T55" fmla="*/ 2147483647 h 545"/>
                <a:gd name="T56" fmla="*/ 2147483647 w 553"/>
                <a:gd name="T57" fmla="*/ 2147483647 h 545"/>
                <a:gd name="T58" fmla="*/ 2147483647 w 553"/>
                <a:gd name="T59" fmla="*/ 2147483647 h 545"/>
                <a:gd name="T60" fmla="*/ 2147483647 w 553"/>
                <a:gd name="T61" fmla="*/ 2147483647 h 545"/>
                <a:gd name="T62" fmla="*/ 2147483647 w 553"/>
                <a:gd name="T63" fmla="*/ 2147483647 h 545"/>
                <a:gd name="T64" fmla="*/ 2147483647 w 553"/>
                <a:gd name="T65" fmla="*/ 2147483647 h 545"/>
                <a:gd name="T66" fmla="*/ 2147483647 w 553"/>
                <a:gd name="T67" fmla="*/ 2147483647 h 545"/>
                <a:gd name="T68" fmla="*/ 2147483647 w 553"/>
                <a:gd name="T69" fmla="*/ 2147483647 h 545"/>
                <a:gd name="T70" fmla="*/ 2147483647 w 553"/>
                <a:gd name="T71" fmla="*/ 2147483647 h 545"/>
                <a:gd name="T72" fmla="*/ 2147483647 w 553"/>
                <a:gd name="T73" fmla="*/ 2147483647 h 545"/>
                <a:gd name="T74" fmla="*/ 2147483647 w 553"/>
                <a:gd name="T75" fmla="*/ 2147483647 h 545"/>
                <a:gd name="T76" fmla="*/ 2147483647 w 553"/>
                <a:gd name="T77" fmla="*/ 2147483647 h 545"/>
                <a:gd name="T78" fmla="*/ 2147483647 w 553"/>
                <a:gd name="T79" fmla="*/ 2147483647 h 545"/>
                <a:gd name="T80" fmla="*/ 2147483647 w 553"/>
                <a:gd name="T81" fmla="*/ 2147483647 h 545"/>
                <a:gd name="T82" fmla="*/ 2147483647 w 553"/>
                <a:gd name="T83" fmla="*/ 2147483647 h 545"/>
                <a:gd name="T84" fmla="*/ 2147483647 w 553"/>
                <a:gd name="T85" fmla="*/ 2147483647 h 545"/>
                <a:gd name="T86" fmla="*/ 2147483647 w 553"/>
                <a:gd name="T87" fmla="*/ 2147483647 h 545"/>
                <a:gd name="T88" fmla="*/ 2147483647 w 553"/>
                <a:gd name="T89" fmla="*/ 2147483647 h 545"/>
                <a:gd name="T90" fmla="*/ 2147483647 w 553"/>
                <a:gd name="T91" fmla="*/ 2147483647 h 545"/>
                <a:gd name="T92" fmla="*/ 2147483647 w 553"/>
                <a:gd name="T93" fmla="*/ 2147483647 h 545"/>
                <a:gd name="T94" fmla="*/ 2147483647 w 553"/>
                <a:gd name="T95" fmla="*/ 2147483647 h 545"/>
                <a:gd name="T96" fmla="*/ 2147483647 w 553"/>
                <a:gd name="T97" fmla="*/ 2147483647 h 545"/>
                <a:gd name="T98" fmla="*/ 2147483647 w 553"/>
                <a:gd name="T99" fmla="*/ 2147483647 h 545"/>
                <a:gd name="T100" fmla="*/ 2147483647 w 553"/>
                <a:gd name="T101" fmla="*/ 2147483647 h 545"/>
                <a:gd name="T102" fmla="*/ 2147483647 w 553"/>
                <a:gd name="T103" fmla="*/ 2147483647 h 545"/>
                <a:gd name="T104" fmla="*/ 2147483647 w 553"/>
                <a:gd name="T105" fmla="*/ 2147483647 h 545"/>
                <a:gd name="T106" fmla="*/ 2147483647 w 553"/>
                <a:gd name="T107" fmla="*/ 2147483647 h 545"/>
                <a:gd name="T108" fmla="*/ 2147483647 w 553"/>
                <a:gd name="T109" fmla="*/ 2147483647 h 545"/>
                <a:gd name="T110" fmla="*/ 2147483647 w 553"/>
                <a:gd name="T111" fmla="*/ 2147483647 h 545"/>
                <a:gd name="T112" fmla="*/ 2147483647 w 553"/>
                <a:gd name="T113" fmla="*/ 2147483647 h 545"/>
                <a:gd name="T114" fmla="*/ 2147483647 w 553"/>
                <a:gd name="T115" fmla="*/ 2147483647 h 545"/>
                <a:gd name="T116" fmla="*/ 2147483647 w 553"/>
                <a:gd name="T117" fmla="*/ 2147483647 h 545"/>
                <a:gd name="T118" fmla="*/ 2147483647 w 553"/>
                <a:gd name="T119" fmla="*/ 2147483647 h 545"/>
                <a:gd name="T120" fmla="*/ 2147483647 w 553"/>
                <a:gd name="T121" fmla="*/ 2147483647 h 545"/>
                <a:gd name="T122" fmla="*/ 2147483647 w 553"/>
                <a:gd name="T123" fmla="*/ 2147483647 h 545"/>
                <a:gd name="T124" fmla="*/ 2147483647 w 553"/>
                <a:gd name="T125" fmla="*/ 2147483647 h 5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3"/>
                <a:gd name="T190" fmla="*/ 0 h 545"/>
                <a:gd name="T191" fmla="*/ 553 w 553"/>
                <a:gd name="T192" fmla="*/ 545 h 5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3" h="545">
                  <a:moveTo>
                    <a:pt x="213" y="538"/>
                  </a:moveTo>
                  <a:lnTo>
                    <a:pt x="220" y="539"/>
                  </a:lnTo>
                  <a:lnTo>
                    <a:pt x="228" y="542"/>
                  </a:lnTo>
                  <a:lnTo>
                    <a:pt x="236" y="543"/>
                  </a:lnTo>
                  <a:lnTo>
                    <a:pt x="244" y="543"/>
                  </a:lnTo>
                  <a:lnTo>
                    <a:pt x="252" y="544"/>
                  </a:lnTo>
                  <a:lnTo>
                    <a:pt x="260" y="545"/>
                  </a:lnTo>
                  <a:lnTo>
                    <a:pt x="268" y="545"/>
                  </a:lnTo>
                  <a:lnTo>
                    <a:pt x="276" y="545"/>
                  </a:lnTo>
                  <a:lnTo>
                    <a:pt x="284" y="545"/>
                  </a:lnTo>
                  <a:lnTo>
                    <a:pt x="294" y="544"/>
                  </a:lnTo>
                  <a:lnTo>
                    <a:pt x="302" y="544"/>
                  </a:lnTo>
                  <a:lnTo>
                    <a:pt x="311" y="543"/>
                  </a:lnTo>
                  <a:lnTo>
                    <a:pt x="319" y="542"/>
                  </a:lnTo>
                  <a:lnTo>
                    <a:pt x="328" y="541"/>
                  </a:lnTo>
                  <a:lnTo>
                    <a:pt x="336" y="538"/>
                  </a:lnTo>
                  <a:lnTo>
                    <a:pt x="344" y="537"/>
                  </a:lnTo>
                  <a:lnTo>
                    <a:pt x="350" y="535"/>
                  </a:lnTo>
                  <a:lnTo>
                    <a:pt x="357" y="534"/>
                  </a:lnTo>
                  <a:lnTo>
                    <a:pt x="363" y="531"/>
                  </a:lnTo>
                  <a:lnTo>
                    <a:pt x="369" y="529"/>
                  </a:lnTo>
                  <a:lnTo>
                    <a:pt x="388" y="521"/>
                  </a:lnTo>
                  <a:lnTo>
                    <a:pt x="408" y="512"/>
                  </a:lnTo>
                  <a:lnTo>
                    <a:pt x="425" y="501"/>
                  </a:lnTo>
                  <a:lnTo>
                    <a:pt x="442" y="490"/>
                  </a:lnTo>
                  <a:lnTo>
                    <a:pt x="459" y="476"/>
                  </a:lnTo>
                  <a:lnTo>
                    <a:pt x="474" y="462"/>
                  </a:lnTo>
                  <a:lnTo>
                    <a:pt x="489" y="446"/>
                  </a:lnTo>
                  <a:lnTo>
                    <a:pt x="501" y="430"/>
                  </a:lnTo>
                  <a:lnTo>
                    <a:pt x="513" y="413"/>
                  </a:lnTo>
                  <a:lnTo>
                    <a:pt x="523" y="394"/>
                  </a:lnTo>
                  <a:lnTo>
                    <a:pt x="532" y="375"/>
                  </a:lnTo>
                  <a:lnTo>
                    <a:pt x="539" y="355"/>
                  </a:lnTo>
                  <a:lnTo>
                    <a:pt x="545" y="334"/>
                  </a:lnTo>
                  <a:lnTo>
                    <a:pt x="550" y="314"/>
                  </a:lnTo>
                  <a:lnTo>
                    <a:pt x="552" y="290"/>
                  </a:lnTo>
                  <a:lnTo>
                    <a:pt x="553" y="269"/>
                  </a:lnTo>
                  <a:lnTo>
                    <a:pt x="552" y="244"/>
                  </a:lnTo>
                  <a:lnTo>
                    <a:pt x="548" y="220"/>
                  </a:lnTo>
                  <a:lnTo>
                    <a:pt x="544" y="197"/>
                  </a:lnTo>
                  <a:lnTo>
                    <a:pt x="537" y="175"/>
                  </a:lnTo>
                  <a:lnTo>
                    <a:pt x="528" y="153"/>
                  </a:lnTo>
                  <a:lnTo>
                    <a:pt x="517" y="133"/>
                  </a:lnTo>
                  <a:lnTo>
                    <a:pt x="505" y="113"/>
                  </a:lnTo>
                  <a:lnTo>
                    <a:pt x="492" y="94"/>
                  </a:lnTo>
                  <a:lnTo>
                    <a:pt x="476" y="77"/>
                  </a:lnTo>
                  <a:lnTo>
                    <a:pt x="460" y="62"/>
                  </a:lnTo>
                  <a:lnTo>
                    <a:pt x="441" y="47"/>
                  </a:lnTo>
                  <a:lnTo>
                    <a:pt x="423" y="35"/>
                  </a:lnTo>
                  <a:lnTo>
                    <a:pt x="402" y="23"/>
                  </a:lnTo>
                  <a:lnTo>
                    <a:pt x="381" y="14"/>
                  </a:lnTo>
                  <a:lnTo>
                    <a:pt x="359" y="6"/>
                  </a:lnTo>
                  <a:lnTo>
                    <a:pt x="336" y="0"/>
                  </a:lnTo>
                  <a:lnTo>
                    <a:pt x="318" y="16"/>
                  </a:lnTo>
                  <a:lnTo>
                    <a:pt x="302" y="35"/>
                  </a:lnTo>
                  <a:lnTo>
                    <a:pt x="287" y="54"/>
                  </a:lnTo>
                  <a:lnTo>
                    <a:pt x="275" y="74"/>
                  </a:lnTo>
                  <a:lnTo>
                    <a:pt x="266" y="92"/>
                  </a:lnTo>
                  <a:lnTo>
                    <a:pt x="258" y="109"/>
                  </a:lnTo>
                  <a:lnTo>
                    <a:pt x="252" y="124"/>
                  </a:lnTo>
                  <a:lnTo>
                    <a:pt x="249" y="135"/>
                  </a:lnTo>
                  <a:lnTo>
                    <a:pt x="265" y="145"/>
                  </a:lnTo>
                  <a:lnTo>
                    <a:pt x="280" y="158"/>
                  </a:lnTo>
                  <a:lnTo>
                    <a:pt x="293" y="172"/>
                  </a:lnTo>
                  <a:lnTo>
                    <a:pt x="304" y="189"/>
                  </a:lnTo>
                  <a:lnTo>
                    <a:pt x="313" y="207"/>
                  </a:lnTo>
                  <a:lnTo>
                    <a:pt x="320" y="227"/>
                  </a:lnTo>
                  <a:lnTo>
                    <a:pt x="325" y="249"/>
                  </a:lnTo>
                  <a:lnTo>
                    <a:pt x="326" y="271"/>
                  </a:lnTo>
                  <a:lnTo>
                    <a:pt x="324" y="301"/>
                  </a:lnTo>
                  <a:lnTo>
                    <a:pt x="316" y="329"/>
                  </a:lnTo>
                  <a:lnTo>
                    <a:pt x="304" y="354"/>
                  </a:lnTo>
                  <a:lnTo>
                    <a:pt x="288" y="376"/>
                  </a:lnTo>
                  <a:lnTo>
                    <a:pt x="268" y="394"/>
                  </a:lnTo>
                  <a:lnTo>
                    <a:pt x="246" y="408"/>
                  </a:lnTo>
                  <a:lnTo>
                    <a:pt x="222" y="416"/>
                  </a:lnTo>
                  <a:lnTo>
                    <a:pt x="197" y="420"/>
                  </a:lnTo>
                  <a:lnTo>
                    <a:pt x="158" y="420"/>
                  </a:lnTo>
                  <a:lnTo>
                    <a:pt x="131" y="416"/>
                  </a:lnTo>
                  <a:lnTo>
                    <a:pt x="107" y="408"/>
                  </a:lnTo>
                  <a:lnTo>
                    <a:pt x="85" y="394"/>
                  </a:lnTo>
                  <a:lnTo>
                    <a:pt x="67" y="376"/>
                  </a:lnTo>
                  <a:lnTo>
                    <a:pt x="51" y="354"/>
                  </a:lnTo>
                  <a:lnTo>
                    <a:pt x="39" y="329"/>
                  </a:lnTo>
                  <a:lnTo>
                    <a:pt x="31" y="301"/>
                  </a:lnTo>
                  <a:lnTo>
                    <a:pt x="29" y="271"/>
                  </a:lnTo>
                  <a:lnTo>
                    <a:pt x="31" y="247"/>
                  </a:lnTo>
                  <a:lnTo>
                    <a:pt x="36" y="224"/>
                  </a:lnTo>
                  <a:lnTo>
                    <a:pt x="44" y="203"/>
                  </a:lnTo>
                  <a:lnTo>
                    <a:pt x="54" y="183"/>
                  </a:lnTo>
                  <a:lnTo>
                    <a:pt x="68" y="166"/>
                  </a:lnTo>
                  <a:lnTo>
                    <a:pt x="83" y="151"/>
                  </a:lnTo>
                  <a:lnTo>
                    <a:pt x="100" y="138"/>
                  </a:lnTo>
                  <a:lnTo>
                    <a:pt x="119" y="130"/>
                  </a:lnTo>
                  <a:lnTo>
                    <a:pt x="117" y="130"/>
                  </a:lnTo>
                  <a:lnTo>
                    <a:pt x="119" y="120"/>
                  </a:lnTo>
                  <a:lnTo>
                    <a:pt x="122" y="96"/>
                  </a:lnTo>
                  <a:lnTo>
                    <a:pt x="131" y="62"/>
                  </a:lnTo>
                  <a:lnTo>
                    <a:pt x="147" y="24"/>
                  </a:lnTo>
                  <a:lnTo>
                    <a:pt x="116" y="44"/>
                  </a:lnTo>
                  <a:lnTo>
                    <a:pt x="87" y="68"/>
                  </a:lnTo>
                  <a:lnTo>
                    <a:pt x="62" y="94"/>
                  </a:lnTo>
                  <a:lnTo>
                    <a:pt x="41" y="124"/>
                  </a:lnTo>
                  <a:lnTo>
                    <a:pt x="23" y="158"/>
                  </a:lnTo>
                  <a:lnTo>
                    <a:pt x="10" y="192"/>
                  </a:lnTo>
                  <a:lnTo>
                    <a:pt x="2" y="229"/>
                  </a:lnTo>
                  <a:lnTo>
                    <a:pt x="0" y="269"/>
                  </a:lnTo>
                  <a:lnTo>
                    <a:pt x="1" y="292"/>
                  </a:lnTo>
                  <a:lnTo>
                    <a:pt x="3" y="314"/>
                  </a:lnTo>
                  <a:lnTo>
                    <a:pt x="8" y="335"/>
                  </a:lnTo>
                  <a:lnTo>
                    <a:pt x="14" y="356"/>
                  </a:lnTo>
                  <a:lnTo>
                    <a:pt x="22" y="376"/>
                  </a:lnTo>
                  <a:lnTo>
                    <a:pt x="31" y="395"/>
                  </a:lnTo>
                  <a:lnTo>
                    <a:pt x="41" y="414"/>
                  </a:lnTo>
                  <a:lnTo>
                    <a:pt x="53" y="432"/>
                  </a:lnTo>
                  <a:lnTo>
                    <a:pt x="67" y="448"/>
                  </a:lnTo>
                  <a:lnTo>
                    <a:pt x="80" y="465"/>
                  </a:lnTo>
                  <a:lnTo>
                    <a:pt x="97" y="478"/>
                  </a:lnTo>
                  <a:lnTo>
                    <a:pt x="113" y="492"/>
                  </a:lnTo>
                  <a:lnTo>
                    <a:pt x="131" y="504"/>
                  </a:lnTo>
                  <a:lnTo>
                    <a:pt x="150" y="514"/>
                  </a:lnTo>
                  <a:lnTo>
                    <a:pt x="169" y="523"/>
                  </a:lnTo>
                  <a:lnTo>
                    <a:pt x="189" y="531"/>
                  </a:lnTo>
                  <a:lnTo>
                    <a:pt x="195" y="533"/>
                  </a:lnTo>
                  <a:lnTo>
                    <a:pt x="202" y="535"/>
                  </a:lnTo>
                  <a:lnTo>
                    <a:pt x="207" y="536"/>
                  </a:lnTo>
                  <a:lnTo>
                    <a:pt x="213" y="538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2" name="Freeform 41"/>
            <p:cNvSpPr>
              <a:spLocks/>
            </p:cNvSpPr>
            <p:nvPr/>
          </p:nvSpPr>
          <p:spPr bwMode="auto">
            <a:xfrm>
              <a:off x="-1400219" y="588963"/>
              <a:ext cx="395287" cy="138113"/>
            </a:xfrm>
            <a:custGeom>
              <a:avLst/>
              <a:gdLst>
                <a:gd name="T0" fmla="*/ 2147483647 w 498"/>
                <a:gd name="T1" fmla="*/ 2147483647 h 174"/>
                <a:gd name="T2" fmla="*/ 2147483647 w 498"/>
                <a:gd name="T3" fmla="*/ 2147483647 h 174"/>
                <a:gd name="T4" fmla="*/ 2147483647 w 498"/>
                <a:gd name="T5" fmla="*/ 2147483647 h 174"/>
                <a:gd name="T6" fmla="*/ 2147483647 w 498"/>
                <a:gd name="T7" fmla="*/ 2147483647 h 174"/>
                <a:gd name="T8" fmla="*/ 2147483647 w 498"/>
                <a:gd name="T9" fmla="*/ 2147483647 h 174"/>
                <a:gd name="T10" fmla="*/ 2147483647 w 498"/>
                <a:gd name="T11" fmla="*/ 2147483647 h 174"/>
                <a:gd name="T12" fmla="*/ 2147483647 w 498"/>
                <a:gd name="T13" fmla="*/ 2147483647 h 174"/>
                <a:gd name="T14" fmla="*/ 2147483647 w 498"/>
                <a:gd name="T15" fmla="*/ 2147483647 h 174"/>
                <a:gd name="T16" fmla="*/ 2147483647 w 498"/>
                <a:gd name="T17" fmla="*/ 2147483647 h 174"/>
                <a:gd name="T18" fmla="*/ 2147483647 w 498"/>
                <a:gd name="T19" fmla="*/ 2147483647 h 174"/>
                <a:gd name="T20" fmla="*/ 2147483647 w 498"/>
                <a:gd name="T21" fmla="*/ 2147483647 h 174"/>
                <a:gd name="T22" fmla="*/ 2147483647 w 498"/>
                <a:gd name="T23" fmla="*/ 2147483647 h 174"/>
                <a:gd name="T24" fmla="*/ 2147483647 w 498"/>
                <a:gd name="T25" fmla="*/ 2147483647 h 174"/>
                <a:gd name="T26" fmla="*/ 2147483647 w 498"/>
                <a:gd name="T27" fmla="*/ 2147483647 h 174"/>
                <a:gd name="T28" fmla="*/ 2147483647 w 498"/>
                <a:gd name="T29" fmla="*/ 2147483647 h 174"/>
                <a:gd name="T30" fmla="*/ 2147483647 w 498"/>
                <a:gd name="T31" fmla="*/ 2147483647 h 174"/>
                <a:gd name="T32" fmla="*/ 2147483647 w 498"/>
                <a:gd name="T33" fmla="*/ 2147483647 h 174"/>
                <a:gd name="T34" fmla="*/ 2147483647 w 498"/>
                <a:gd name="T35" fmla="*/ 2147483647 h 174"/>
                <a:gd name="T36" fmla="*/ 2147483647 w 498"/>
                <a:gd name="T37" fmla="*/ 2147483647 h 174"/>
                <a:gd name="T38" fmla="*/ 2147483647 w 498"/>
                <a:gd name="T39" fmla="*/ 2147483647 h 174"/>
                <a:gd name="T40" fmla="*/ 2147483647 w 498"/>
                <a:gd name="T41" fmla="*/ 2147483647 h 174"/>
                <a:gd name="T42" fmla="*/ 2147483647 w 498"/>
                <a:gd name="T43" fmla="*/ 2147483647 h 174"/>
                <a:gd name="T44" fmla="*/ 2147483647 w 498"/>
                <a:gd name="T45" fmla="*/ 2147483647 h 174"/>
                <a:gd name="T46" fmla="*/ 2147483647 w 498"/>
                <a:gd name="T47" fmla="*/ 2147483647 h 174"/>
                <a:gd name="T48" fmla="*/ 2147483647 w 498"/>
                <a:gd name="T49" fmla="*/ 2147483647 h 174"/>
                <a:gd name="T50" fmla="*/ 2147483647 w 498"/>
                <a:gd name="T51" fmla="*/ 2147483647 h 174"/>
                <a:gd name="T52" fmla="*/ 2147483647 w 498"/>
                <a:gd name="T53" fmla="*/ 2147483647 h 174"/>
                <a:gd name="T54" fmla="*/ 2147483647 w 498"/>
                <a:gd name="T55" fmla="*/ 2147483647 h 174"/>
                <a:gd name="T56" fmla="*/ 2147483647 w 498"/>
                <a:gd name="T57" fmla="*/ 2147483647 h 174"/>
                <a:gd name="T58" fmla="*/ 2147483647 w 498"/>
                <a:gd name="T59" fmla="*/ 2147483647 h 174"/>
                <a:gd name="T60" fmla="*/ 2147483647 w 498"/>
                <a:gd name="T61" fmla="*/ 2147483647 h 174"/>
                <a:gd name="T62" fmla="*/ 2147483647 w 498"/>
                <a:gd name="T63" fmla="*/ 2147483647 h 174"/>
                <a:gd name="T64" fmla="*/ 2147483647 w 498"/>
                <a:gd name="T65" fmla="*/ 2147483647 h 1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8"/>
                <a:gd name="T100" fmla="*/ 0 h 174"/>
                <a:gd name="T101" fmla="*/ 498 w 498"/>
                <a:gd name="T102" fmla="*/ 174 h 1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8" h="174">
                  <a:moveTo>
                    <a:pt x="342" y="1"/>
                  </a:moveTo>
                  <a:lnTo>
                    <a:pt x="342" y="38"/>
                  </a:lnTo>
                  <a:lnTo>
                    <a:pt x="338" y="54"/>
                  </a:lnTo>
                  <a:lnTo>
                    <a:pt x="329" y="67"/>
                  </a:lnTo>
                  <a:lnTo>
                    <a:pt x="315" y="76"/>
                  </a:lnTo>
                  <a:lnTo>
                    <a:pt x="300" y="83"/>
                  </a:lnTo>
                  <a:lnTo>
                    <a:pt x="284" y="87"/>
                  </a:lnTo>
                  <a:lnTo>
                    <a:pt x="270" y="89"/>
                  </a:lnTo>
                  <a:lnTo>
                    <a:pt x="259" y="90"/>
                  </a:lnTo>
                  <a:lnTo>
                    <a:pt x="252" y="90"/>
                  </a:lnTo>
                  <a:lnTo>
                    <a:pt x="223" y="88"/>
                  </a:lnTo>
                  <a:lnTo>
                    <a:pt x="200" y="82"/>
                  </a:lnTo>
                  <a:lnTo>
                    <a:pt x="184" y="74"/>
                  </a:lnTo>
                  <a:lnTo>
                    <a:pt x="173" y="65"/>
                  </a:lnTo>
                  <a:lnTo>
                    <a:pt x="166" y="56"/>
                  </a:lnTo>
                  <a:lnTo>
                    <a:pt x="163" y="48"/>
                  </a:lnTo>
                  <a:lnTo>
                    <a:pt x="162" y="42"/>
                  </a:lnTo>
                  <a:lnTo>
                    <a:pt x="162" y="38"/>
                  </a:lnTo>
                  <a:lnTo>
                    <a:pt x="162" y="0"/>
                  </a:lnTo>
                  <a:lnTo>
                    <a:pt x="127" y="6"/>
                  </a:lnTo>
                  <a:lnTo>
                    <a:pt x="95" y="14"/>
                  </a:lnTo>
                  <a:lnTo>
                    <a:pt x="67" y="25"/>
                  </a:lnTo>
                  <a:lnTo>
                    <a:pt x="44" y="35"/>
                  </a:lnTo>
                  <a:lnTo>
                    <a:pt x="26" y="46"/>
                  </a:lnTo>
                  <a:lnTo>
                    <a:pt x="12" y="59"/>
                  </a:lnTo>
                  <a:lnTo>
                    <a:pt x="4" y="72"/>
                  </a:lnTo>
                  <a:lnTo>
                    <a:pt x="0" y="84"/>
                  </a:lnTo>
                  <a:lnTo>
                    <a:pt x="2" y="93"/>
                  </a:lnTo>
                  <a:lnTo>
                    <a:pt x="5" y="101"/>
                  </a:lnTo>
                  <a:lnTo>
                    <a:pt x="11" y="109"/>
                  </a:lnTo>
                  <a:lnTo>
                    <a:pt x="19" y="117"/>
                  </a:lnTo>
                  <a:lnTo>
                    <a:pt x="29" y="124"/>
                  </a:lnTo>
                  <a:lnTo>
                    <a:pt x="41" y="132"/>
                  </a:lnTo>
                  <a:lnTo>
                    <a:pt x="55" y="139"/>
                  </a:lnTo>
                  <a:lnTo>
                    <a:pt x="70" y="146"/>
                  </a:lnTo>
                  <a:lnTo>
                    <a:pt x="87" y="151"/>
                  </a:lnTo>
                  <a:lnTo>
                    <a:pt x="106" y="157"/>
                  </a:lnTo>
                  <a:lnTo>
                    <a:pt x="127" y="162"/>
                  </a:lnTo>
                  <a:lnTo>
                    <a:pt x="149" y="166"/>
                  </a:lnTo>
                  <a:lnTo>
                    <a:pt x="172" y="170"/>
                  </a:lnTo>
                  <a:lnTo>
                    <a:pt x="196" y="172"/>
                  </a:lnTo>
                  <a:lnTo>
                    <a:pt x="223" y="174"/>
                  </a:lnTo>
                  <a:lnTo>
                    <a:pt x="249" y="174"/>
                  </a:lnTo>
                  <a:lnTo>
                    <a:pt x="276" y="174"/>
                  </a:lnTo>
                  <a:lnTo>
                    <a:pt x="302" y="172"/>
                  </a:lnTo>
                  <a:lnTo>
                    <a:pt x="327" y="170"/>
                  </a:lnTo>
                  <a:lnTo>
                    <a:pt x="350" y="166"/>
                  </a:lnTo>
                  <a:lnTo>
                    <a:pt x="372" y="162"/>
                  </a:lnTo>
                  <a:lnTo>
                    <a:pt x="392" y="157"/>
                  </a:lnTo>
                  <a:lnTo>
                    <a:pt x="412" y="151"/>
                  </a:lnTo>
                  <a:lnTo>
                    <a:pt x="429" y="146"/>
                  </a:lnTo>
                  <a:lnTo>
                    <a:pt x="444" y="139"/>
                  </a:lnTo>
                  <a:lnTo>
                    <a:pt x="458" y="132"/>
                  </a:lnTo>
                  <a:lnTo>
                    <a:pt x="470" y="124"/>
                  </a:lnTo>
                  <a:lnTo>
                    <a:pt x="480" y="117"/>
                  </a:lnTo>
                  <a:lnTo>
                    <a:pt x="488" y="109"/>
                  </a:lnTo>
                  <a:lnTo>
                    <a:pt x="494" y="101"/>
                  </a:lnTo>
                  <a:lnTo>
                    <a:pt x="497" y="93"/>
                  </a:lnTo>
                  <a:lnTo>
                    <a:pt x="498" y="84"/>
                  </a:lnTo>
                  <a:lnTo>
                    <a:pt x="496" y="72"/>
                  </a:lnTo>
                  <a:lnTo>
                    <a:pt x="487" y="59"/>
                  </a:lnTo>
                  <a:lnTo>
                    <a:pt x="474" y="48"/>
                  </a:lnTo>
                  <a:lnTo>
                    <a:pt x="456" y="36"/>
                  </a:lnTo>
                  <a:lnTo>
                    <a:pt x="434" y="25"/>
                  </a:lnTo>
                  <a:lnTo>
                    <a:pt x="406" y="15"/>
                  </a:lnTo>
                  <a:lnTo>
                    <a:pt x="376" y="7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3" name="Freeform 42"/>
            <p:cNvSpPr>
              <a:spLocks/>
            </p:cNvSpPr>
            <p:nvPr/>
          </p:nvSpPr>
          <p:spPr bwMode="auto">
            <a:xfrm>
              <a:off x="-1252581" y="577850"/>
              <a:ext cx="103187" cy="63500"/>
            </a:xfrm>
            <a:custGeom>
              <a:avLst/>
              <a:gdLst>
                <a:gd name="T0" fmla="*/ 0 w 131"/>
                <a:gd name="T1" fmla="*/ 2147483647 h 80"/>
                <a:gd name="T2" fmla="*/ 0 w 131"/>
                <a:gd name="T3" fmla="*/ 2147483647 h 80"/>
                <a:gd name="T4" fmla="*/ 0 w 131"/>
                <a:gd name="T5" fmla="*/ 2147483647 h 80"/>
                <a:gd name="T6" fmla="*/ 0 w 131"/>
                <a:gd name="T7" fmla="*/ 2147483647 h 80"/>
                <a:gd name="T8" fmla="*/ 0 w 131"/>
                <a:gd name="T9" fmla="*/ 2147483647 h 80"/>
                <a:gd name="T10" fmla="*/ 0 w 131"/>
                <a:gd name="T11" fmla="*/ 2147483647 h 80"/>
                <a:gd name="T12" fmla="*/ 0 w 131"/>
                <a:gd name="T13" fmla="*/ 2147483647 h 80"/>
                <a:gd name="T14" fmla="*/ 0 w 131"/>
                <a:gd name="T15" fmla="*/ 2147483647 h 80"/>
                <a:gd name="T16" fmla="*/ 0 w 131"/>
                <a:gd name="T17" fmla="*/ 2147483647 h 80"/>
                <a:gd name="T18" fmla="*/ 2147483647 w 131"/>
                <a:gd name="T19" fmla="*/ 2147483647 h 80"/>
                <a:gd name="T20" fmla="*/ 2147483647 w 131"/>
                <a:gd name="T21" fmla="*/ 2147483647 h 80"/>
                <a:gd name="T22" fmla="*/ 2147483647 w 131"/>
                <a:gd name="T23" fmla="*/ 2147483647 h 80"/>
                <a:gd name="T24" fmla="*/ 2147483647 w 131"/>
                <a:gd name="T25" fmla="*/ 2147483647 h 80"/>
                <a:gd name="T26" fmla="*/ 2147483647 w 131"/>
                <a:gd name="T27" fmla="*/ 2147483647 h 80"/>
                <a:gd name="T28" fmla="*/ 2147483647 w 131"/>
                <a:gd name="T29" fmla="*/ 2147483647 h 80"/>
                <a:gd name="T30" fmla="*/ 2147483647 w 131"/>
                <a:gd name="T31" fmla="*/ 2147483647 h 80"/>
                <a:gd name="T32" fmla="*/ 2147483647 w 131"/>
                <a:gd name="T33" fmla="*/ 2147483647 h 80"/>
                <a:gd name="T34" fmla="*/ 2147483647 w 131"/>
                <a:gd name="T35" fmla="*/ 2147483647 h 80"/>
                <a:gd name="T36" fmla="*/ 2147483647 w 131"/>
                <a:gd name="T37" fmla="*/ 2147483647 h 80"/>
                <a:gd name="T38" fmla="*/ 2147483647 w 131"/>
                <a:gd name="T39" fmla="*/ 2147483647 h 80"/>
                <a:gd name="T40" fmla="*/ 2147483647 w 131"/>
                <a:gd name="T41" fmla="*/ 2147483647 h 80"/>
                <a:gd name="T42" fmla="*/ 2147483647 w 131"/>
                <a:gd name="T43" fmla="*/ 2147483647 h 80"/>
                <a:gd name="T44" fmla="*/ 2147483647 w 131"/>
                <a:gd name="T45" fmla="*/ 2147483647 h 80"/>
                <a:gd name="T46" fmla="*/ 2147483647 w 131"/>
                <a:gd name="T47" fmla="*/ 2147483647 h 80"/>
                <a:gd name="T48" fmla="*/ 2147483647 w 131"/>
                <a:gd name="T49" fmla="*/ 2147483647 h 80"/>
                <a:gd name="T50" fmla="*/ 2147483647 w 131"/>
                <a:gd name="T51" fmla="*/ 2147483647 h 80"/>
                <a:gd name="T52" fmla="*/ 2147483647 w 131"/>
                <a:gd name="T53" fmla="*/ 2147483647 h 80"/>
                <a:gd name="T54" fmla="*/ 2147483647 w 131"/>
                <a:gd name="T55" fmla="*/ 2147483647 h 80"/>
                <a:gd name="T56" fmla="*/ 2147483647 w 131"/>
                <a:gd name="T57" fmla="*/ 2147483647 h 80"/>
                <a:gd name="T58" fmla="*/ 2147483647 w 131"/>
                <a:gd name="T59" fmla="*/ 2147483647 h 80"/>
                <a:gd name="T60" fmla="*/ 2147483647 w 131"/>
                <a:gd name="T61" fmla="*/ 2147483647 h 80"/>
                <a:gd name="T62" fmla="*/ 2147483647 w 131"/>
                <a:gd name="T63" fmla="*/ 2147483647 h 80"/>
                <a:gd name="T64" fmla="*/ 2147483647 w 131"/>
                <a:gd name="T65" fmla="*/ 0 h 80"/>
                <a:gd name="T66" fmla="*/ 2147483647 w 131"/>
                <a:gd name="T67" fmla="*/ 2147483647 h 80"/>
                <a:gd name="T68" fmla="*/ 2147483647 w 131"/>
                <a:gd name="T69" fmla="*/ 2147483647 h 80"/>
                <a:gd name="T70" fmla="*/ 2147483647 w 131"/>
                <a:gd name="T71" fmla="*/ 2147483647 h 80"/>
                <a:gd name="T72" fmla="*/ 2147483647 w 131"/>
                <a:gd name="T73" fmla="*/ 2147483647 h 80"/>
                <a:gd name="T74" fmla="*/ 2147483647 w 131"/>
                <a:gd name="T75" fmla="*/ 2147483647 h 80"/>
                <a:gd name="T76" fmla="*/ 2147483647 w 131"/>
                <a:gd name="T77" fmla="*/ 2147483647 h 80"/>
                <a:gd name="T78" fmla="*/ 2147483647 w 131"/>
                <a:gd name="T79" fmla="*/ 2147483647 h 80"/>
                <a:gd name="T80" fmla="*/ 2147483647 w 131"/>
                <a:gd name="T81" fmla="*/ 2147483647 h 80"/>
                <a:gd name="T82" fmla="*/ 2147483647 w 131"/>
                <a:gd name="T83" fmla="*/ 2147483647 h 80"/>
                <a:gd name="T84" fmla="*/ 2147483647 w 131"/>
                <a:gd name="T85" fmla="*/ 2147483647 h 80"/>
                <a:gd name="T86" fmla="*/ 2147483647 w 131"/>
                <a:gd name="T87" fmla="*/ 2147483647 h 80"/>
                <a:gd name="T88" fmla="*/ 2147483647 w 131"/>
                <a:gd name="T89" fmla="*/ 2147483647 h 80"/>
                <a:gd name="T90" fmla="*/ 2147483647 w 131"/>
                <a:gd name="T91" fmla="*/ 2147483647 h 80"/>
                <a:gd name="T92" fmla="*/ 2147483647 w 131"/>
                <a:gd name="T93" fmla="*/ 2147483647 h 80"/>
                <a:gd name="T94" fmla="*/ 2147483647 w 131"/>
                <a:gd name="T95" fmla="*/ 2147483647 h 80"/>
                <a:gd name="T96" fmla="*/ 0 w 131"/>
                <a:gd name="T97" fmla="*/ 2147483647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1"/>
                <a:gd name="T148" fmla="*/ 0 h 80"/>
                <a:gd name="T149" fmla="*/ 131 w 131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1" h="80">
                  <a:moveTo>
                    <a:pt x="0" y="2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27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6"/>
                  </a:lnTo>
                  <a:lnTo>
                    <a:pt x="3" y="60"/>
                  </a:lnTo>
                  <a:lnTo>
                    <a:pt x="7" y="65"/>
                  </a:lnTo>
                  <a:lnTo>
                    <a:pt x="14" y="70"/>
                  </a:lnTo>
                  <a:lnTo>
                    <a:pt x="23" y="74"/>
                  </a:lnTo>
                  <a:lnTo>
                    <a:pt x="35" y="77"/>
                  </a:lnTo>
                  <a:lnTo>
                    <a:pt x="48" y="79"/>
                  </a:lnTo>
                  <a:lnTo>
                    <a:pt x="66" y="80"/>
                  </a:lnTo>
                  <a:lnTo>
                    <a:pt x="73" y="80"/>
                  </a:lnTo>
                  <a:lnTo>
                    <a:pt x="82" y="79"/>
                  </a:lnTo>
                  <a:lnTo>
                    <a:pt x="92" y="78"/>
                  </a:lnTo>
                  <a:lnTo>
                    <a:pt x="104" y="74"/>
                  </a:lnTo>
                  <a:lnTo>
                    <a:pt x="114" y="71"/>
                  </a:lnTo>
                  <a:lnTo>
                    <a:pt x="123" y="66"/>
                  </a:lnTo>
                  <a:lnTo>
                    <a:pt x="129" y="60"/>
                  </a:lnTo>
                  <a:lnTo>
                    <a:pt x="131" y="52"/>
                  </a:lnTo>
                  <a:lnTo>
                    <a:pt x="131" y="49"/>
                  </a:lnTo>
                  <a:lnTo>
                    <a:pt x="131" y="41"/>
                  </a:lnTo>
                  <a:lnTo>
                    <a:pt x="131" y="27"/>
                  </a:lnTo>
                  <a:lnTo>
                    <a:pt x="131" y="12"/>
                  </a:lnTo>
                  <a:lnTo>
                    <a:pt x="131" y="10"/>
                  </a:lnTo>
                  <a:lnTo>
                    <a:pt x="131" y="6"/>
                  </a:lnTo>
                  <a:lnTo>
                    <a:pt x="131" y="3"/>
                  </a:lnTo>
                  <a:lnTo>
                    <a:pt x="131" y="0"/>
                  </a:lnTo>
                  <a:lnTo>
                    <a:pt x="123" y="3"/>
                  </a:lnTo>
                  <a:lnTo>
                    <a:pt x="115" y="4"/>
                  </a:lnTo>
                  <a:lnTo>
                    <a:pt x="106" y="5"/>
                  </a:lnTo>
                  <a:lnTo>
                    <a:pt x="98" y="6"/>
                  </a:lnTo>
                  <a:lnTo>
                    <a:pt x="89" y="7"/>
                  </a:lnTo>
                  <a:lnTo>
                    <a:pt x="81" y="9"/>
                  </a:lnTo>
                  <a:lnTo>
                    <a:pt x="71" y="9"/>
                  </a:lnTo>
                  <a:lnTo>
                    <a:pt x="63" y="9"/>
                  </a:lnTo>
                  <a:lnTo>
                    <a:pt x="55" y="9"/>
                  </a:lnTo>
                  <a:lnTo>
                    <a:pt x="47" y="9"/>
                  </a:lnTo>
                  <a:lnTo>
                    <a:pt x="39" y="7"/>
                  </a:lnTo>
                  <a:lnTo>
                    <a:pt x="31" y="6"/>
                  </a:lnTo>
                  <a:lnTo>
                    <a:pt x="23" y="6"/>
                  </a:lnTo>
                  <a:lnTo>
                    <a:pt x="16" y="5"/>
                  </a:lnTo>
                  <a:lnTo>
                    <a:pt x="8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4" name="Freeform 43"/>
            <p:cNvSpPr>
              <a:spLocks noEditPoints="1"/>
            </p:cNvSpPr>
            <p:nvPr/>
          </p:nvSpPr>
          <p:spPr bwMode="auto">
            <a:xfrm>
              <a:off x="-1366881" y="261938"/>
              <a:ext cx="136525" cy="157163"/>
            </a:xfrm>
            <a:custGeom>
              <a:avLst/>
              <a:gdLst>
                <a:gd name="T0" fmla="*/ 2147483647 w 173"/>
                <a:gd name="T1" fmla="*/ 2147483647 h 198"/>
                <a:gd name="T2" fmla="*/ 2147483647 w 173"/>
                <a:gd name="T3" fmla="*/ 2147483647 h 198"/>
                <a:gd name="T4" fmla="*/ 2147483647 w 173"/>
                <a:gd name="T5" fmla="*/ 2147483647 h 198"/>
                <a:gd name="T6" fmla="*/ 2147483647 w 173"/>
                <a:gd name="T7" fmla="*/ 2147483647 h 198"/>
                <a:gd name="T8" fmla="*/ 2147483647 w 173"/>
                <a:gd name="T9" fmla="*/ 2147483647 h 198"/>
                <a:gd name="T10" fmla="*/ 2147483647 w 173"/>
                <a:gd name="T11" fmla="*/ 2147483647 h 198"/>
                <a:gd name="T12" fmla="*/ 2147483647 w 173"/>
                <a:gd name="T13" fmla="*/ 2147483647 h 198"/>
                <a:gd name="T14" fmla="*/ 2147483647 w 173"/>
                <a:gd name="T15" fmla="*/ 2147483647 h 198"/>
                <a:gd name="T16" fmla="*/ 2147483647 w 173"/>
                <a:gd name="T17" fmla="*/ 2147483647 h 198"/>
                <a:gd name="T18" fmla="*/ 2147483647 w 173"/>
                <a:gd name="T19" fmla="*/ 2147483647 h 198"/>
                <a:gd name="T20" fmla="*/ 2147483647 w 173"/>
                <a:gd name="T21" fmla="*/ 2147483647 h 198"/>
                <a:gd name="T22" fmla="*/ 2147483647 w 173"/>
                <a:gd name="T23" fmla="*/ 2147483647 h 198"/>
                <a:gd name="T24" fmla="*/ 2147483647 w 173"/>
                <a:gd name="T25" fmla="*/ 2147483647 h 198"/>
                <a:gd name="T26" fmla="*/ 2147483647 w 173"/>
                <a:gd name="T27" fmla="*/ 2147483647 h 198"/>
                <a:gd name="T28" fmla="*/ 2147483647 w 173"/>
                <a:gd name="T29" fmla="*/ 2147483647 h 198"/>
                <a:gd name="T30" fmla="*/ 2147483647 w 173"/>
                <a:gd name="T31" fmla="*/ 2147483647 h 198"/>
                <a:gd name="T32" fmla="*/ 2147483647 w 173"/>
                <a:gd name="T33" fmla="*/ 2147483647 h 198"/>
                <a:gd name="T34" fmla="*/ 2147483647 w 173"/>
                <a:gd name="T35" fmla="*/ 2147483647 h 198"/>
                <a:gd name="T36" fmla="*/ 2147483647 w 173"/>
                <a:gd name="T37" fmla="*/ 2147483647 h 198"/>
                <a:gd name="T38" fmla="*/ 2147483647 w 173"/>
                <a:gd name="T39" fmla="*/ 2147483647 h 198"/>
                <a:gd name="T40" fmla="*/ 2147483647 w 173"/>
                <a:gd name="T41" fmla="*/ 2147483647 h 198"/>
                <a:gd name="T42" fmla="*/ 2147483647 w 173"/>
                <a:gd name="T43" fmla="*/ 2147483647 h 198"/>
                <a:gd name="T44" fmla="*/ 2147483647 w 173"/>
                <a:gd name="T45" fmla="*/ 2147483647 h 198"/>
                <a:gd name="T46" fmla="*/ 2147483647 w 173"/>
                <a:gd name="T47" fmla="*/ 2147483647 h 198"/>
                <a:gd name="T48" fmla="*/ 2147483647 w 173"/>
                <a:gd name="T49" fmla="*/ 2147483647 h 198"/>
                <a:gd name="T50" fmla="*/ 2147483647 w 173"/>
                <a:gd name="T51" fmla="*/ 2147483647 h 198"/>
                <a:gd name="T52" fmla="*/ 2147483647 w 173"/>
                <a:gd name="T53" fmla="*/ 2147483647 h 198"/>
                <a:gd name="T54" fmla="*/ 2147483647 w 173"/>
                <a:gd name="T55" fmla="*/ 2147483647 h 198"/>
                <a:gd name="T56" fmla="*/ 2147483647 w 173"/>
                <a:gd name="T57" fmla="*/ 2147483647 h 198"/>
                <a:gd name="T58" fmla="*/ 2147483647 w 173"/>
                <a:gd name="T59" fmla="*/ 2147483647 h 198"/>
                <a:gd name="T60" fmla="*/ 2147483647 w 173"/>
                <a:gd name="T61" fmla="*/ 2147483647 h 198"/>
                <a:gd name="T62" fmla="*/ 2147483647 w 173"/>
                <a:gd name="T63" fmla="*/ 2147483647 h 198"/>
                <a:gd name="T64" fmla="*/ 2147483647 w 173"/>
                <a:gd name="T65" fmla="*/ 2147483647 h 1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198"/>
                <a:gd name="T101" fmla="*/ 173 w 173"/>
                <a:gd name="T102" fmla="*/ 198 h 1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198">
                  <a:moveTo>
                    <a:pt x="0" y="99"/>
                  </a:moveTo>
                  <a:lnTo>
                    <a:pt x="2" y="118"/>
                  </a:lnTo>
                  <a:lnTo>
                    <a:pt x="7" y="138"/>
                  </a:lnTo>
                  <a:lnTo>
                    <a:pt x="15" y="154"/>
                  </a:lnTo>
                  <a:lnTo>
                    <a:pt x="25" y="169"/>
                  </a:lnTo>
                  <a:lnTo>
                    <a:pt x="38" y="181"/>
                  </a:lnTo>
                  <a:lnTo>
                    <a:pt x="53" y="190"/>
                  </a:lnTo>
                  <a:lnTo>
                    <a:pt x="69" y="196"/>
                  </a:lnTo>
                  <a:lnTo>
                    <a:pt x="87" y="198"/>
                  </a:lnTo>
                  <a:lnTo>
                    <a:pt x="104" y="196"/>
                  </a:lnTo>
                  <a:lnTo>
                    <a:pt x="120" y="190"/>
                  </a:lnTo>
                  <a:lnTo>
                    <a:pt x="135" y="181"/>
                  </a:lnTo>
                  <a:lnTo>
                    <a:pt x="148" y="169"/>
                  </a:lnTo>
                  <a:lnTo>
                    <a:pt x="158" y="154"/>
                  </a:lnTo>
                  <a:lnTo>
                    <a:pt x="166" y="138"/>
                  </a:lnTo>
                  <a:lnTo>
                    <a:pt x="171" y="118"/>
                  </a:lnTo>
                  <a:lnTo>
                    <a:pt x="173" y="99"/>
                  </a:lnTo>
                  <a:lnTo>
                    <a:pt x="171" y="79"/>
                  </a:lnTo>
                  <a:lnTo>
                    <a:pt x="166" y="61"/>
                  </a:lnTo>
                  <a:lnTo>
                    <a:pt x="158" y="44"/>
                  </a:lnTo>
                  <a:lnTo>
                    <a:pt x="148" y="29"/>
                  </a:lnTo>
                  <a:lnTo>
                    <a:pt x="135" y="17"/>
                  </a:lnTo>
                  <a:lnTo>
                    <a:pt x="120" y="8"/>
                  </a:lnTo>
                  <a:lnTo>
                    <a:pt x="104" y="2"/>
                  </a:lnTo>
                  <a:lnTo>
                    <a:pt x="87" y="0"/>
                  </a:lnTo>
                  <a:lnTo>
                    <a:pt x="69" y="2"/>
                  </a:lnTo>
                  <a:lnTo>
                    <a:pt x="53" y="8"/>
                  </a:lnTo>
                  <a:lnTo>
                    <a:pt x="38" y="17"/>
                  </a:lnTo>
                  <a:lnTo>
                    <a:pt x="25" y="29"/>
                  </a:lnTo>
                  <a:lnTo>
                    <a:pt x="15" y="44"/>
                  </a:lnTo>
                  <a:lnTo>
                    <a:pt x="7" y="61"/>
                  </a:lnTo>
                  <a:lnTo>
                    <a:pt x="2" y="79"/>
                  </a:lnTo>
                  <a:lnTo>
                    <a:pt x="0" y="99"/>
                  </a:lnTo>
                  <a:close/>
                  <a:moveTo>
                    <a:pt x="16" y="99"/>
                  </a:moveTo>
                  <a:lnTo>
                    <a:pt x="17" y="82"/>
                  </a:lnTo>
                  <a:lnTo>
                    <a:pt x="22" y="67"/>
                  </a:lnTo>
                  <a:lnTo>
                    <a:pt x="28" y="53"/>
                  </a:lnTo>
                  <a:lnTo>
                    <a:pt x="37" y="40"/>
                  </a:lnTo>
                  <a:lnTo>
                    <a:pt x="47" y="30"/>
                  </a:lnTo>
                  <a:lnTo>
                    <a:pt x="59" y="23"/>
                  </a:lnTo>
                  <a:lnTo>
                    <a:pt x="73" y="17"/>
                  </a:lnTo>
                  <a:lnTo>
                    <a:pt x="87" y="16"/>
                  </a:lnTo>
                  <a:lnTo>
                    <a:pt x="100" y="17"/>
                  </a:lnTo>
                  <a:lnTo>
                    <a:pt x="114" y="23"/>
                  </a:lnTo>
                  <a:lnTo>
                    <a:pt x="126" y="30"/>
                  </a:lnTo>
                  <a:lnTo>
                    <a:pt x="136" y="40"/>
                  </a:lnTo>
                  <a:lnTo>
                    <a:pt x="145" y="53"/>
                  </a:lnTo>
                  <a:lnTo>
                    <a:pt x="151" y="67"/>
                  </a:lnTo>
                  <a:lnTo>
                    <a:pt x="156" y="82"/>
                  </a:lnTo>
                  <a:lnTo>
                    <a:pt x="157" y="99"/>
                  </a:lnTo>
                  <a:lnTo>
                    <a:pt x="156" y="116"/>
                  </a:lnTo>
                  <a:lnTo>
                    <a:pt x="151" y="131"/>
                  </a:lnTo>
                  <a:lnTo>
                    <a:pt x="145" y="145"/>
                  </a:lnTo>
                  <a:lnTo>
                    <a:pt x="136" y="158"/>
                  </a:lnTo>
                  <a:lnTo>
                    <a:pt x="126" y="168"/>
                  </a:lnTo>
                  <a:lnTo>
                    <a:pt x="114" y="175"/>
                  </a:lnTo>
                  <a:lnTo>
                    <a:pt x="100" y="181"/>
                  </a:lnTo>
                  <a:lnTo>
                    <a:pt x="87" y="182"/>
                  </a:lnTo>
                  <a:lnTo>
                    <a:pt x="73" y="181"/>
                  </a:lnTo>
                  <a:lnTo>
                    <a:pt x="59" y="175"/>
                  </a:lnTo>
                  <a:lnTo>
                    <a:pt x="47" y="168"/>
                  </a:lnTo>
                  <a:lnTo>
                    <a:pt x="37" y="158"/>
                  </a:lnTo>
                  <a:lnTo>
                    <a:pt x="28" y="145"/>
                  </a:lnTo>
                  <a:lnTo>
                    <a:pt x="22" y="131"/>
                  </a:lnTo>
                  <a:lnTo>
                    <a:pt x="17" y="116"/>
                  </a:lnTo>
                  <a:lnTo>
                    <a:pt x="16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5" name="Freeform 44"/>
            <p:cNvSpPr>
              <a:spLocks/>
            </p:cNvSpPr>
            <p:nvPr/>
          </p:nvSpPr>
          <p:spPr bwMode="auto">
            <a:xfrm>
              <a:off x="-1354181" y="274638"/>
              <a:ext cx="111125" cy="131763"/>
            </a:xfrm>
            <a:custGeom>
              <a:avLst/>
              <a:gdLst>
                <a:gd name="T0" fmla="*/ 0 w 141"/>
                <a:gd name="T1" fmla="*/ 2147483647 h 166"/>
                <a:gd name="T2" fmla="*/ 2147483647 w 141"/>
                <a:gd name="T3" fmla="*/ 2147483647 h 166"/>
                <a:gd name="T4" fmla="*/ 2147483647 w 141"/>
                <a:gd name="T5" fmla="*/ 2147483647 h 166"/>
                <a:gd name="T6" fmla="*/ 2147483647 w 141"/>
                <a:gd name="T7" fmla="*/ 2147483647 h 166"/>
                <a:gd name="T8" fmla="*/ 2147483647 w 141"/>
                <a:gd name="T9" fmla="*/ 2147483647 h 166"/>
                <a:gd name="T10" fmla="*/ 2147483647 w 141"/>
                <a:gd name="T11" fmla="*/ 2147483647 h 166"/>
                <a:gd name="T12" fmla="*/ 2147483647 w 141"/>
                <a:gd name="T13" fmla="*/ 2147483647 h 166"/>
                <a:gd name="T14" fmla="*/ 2147483647 w 141"/>
                <a:gd name="T15" fmla="*/ 2147483647 h 166"/>
                <a:gd name="T16" fmla="*/ 2147483647 w 141"/>
                <a:gd name="T17" fmla="*/ 0 h 166"/>
                <a:gd name="T18" fmla="*/ 2147483647 w 141"/>
                <a:gd name="T19" fmla="*/ 2147483647 h 166"/>
                <a:gd name="T20" fmla="*/ 2147483647 w 141"/>
                <a:gd name="T21" fmla="*/ 2147483647 h 166"/>
                <a:gd name="T22" fmla="*/ 2147483647 w 141"/>
                <a:gd name="T23" fmla="*/ 2147483647 h 166"/>
                <a:gd name="T24" fmla="*/ 2147483647 w 141"/>
                <a:gd name="T25" fmla="*/ 2147483647 h 166"/>
                <a:gd name="T26" fmla="*/ 2147483647 w 141"/>
                <a:gd name="T27" fmla="*/ 2147483647 h 166"/>
                <a:gd name="T28" fmla="*/ 2147483647 w 141"/>
                <a:gd name="T29" fmla="*/ 2147483647 h 166"/>
                <a:gd name="T30" fmla="*/ 2147483647 w 141"/>
                <a:gd name="T31" fmla="*/ 2147483647 h 166"/>
                <a:gd name="T32" fmla="*/ 2147483647 w 141"/>
                <a:gd name="T33" fmla="*/ 2147483647 h 166"/>
                <a:gd name="T34" fmla="*/ 2147483647 w 141"/>
                <a:gd name="T35" fmla="*/ 2147483647 h 166"/>
                <a:gd name="T36" fmla="*/ 2147483647 w 141"/>
                <a:gd name="T37" fmla="*/ 2147483647 h 166"/>
                <a:gd name="T38" fmla="*/ 2147483647 w 141"/>
                <a:gd name="T39" fmla="*/ 2147483647 h 166"/>
                <a:gd name="T40" fmla="*/ 2147483647 w 141"/>
                <a:gd name="T41" fmla="*/ 2147483647 h 166"/>
                <a:gd name="T42" fmla="*/ 2147483647 w 141"/>
                <a:gd name="T43" fmla="*/ 2147483647 h 166"/>
                <a:gd name="T44" fmla="*/ 2147483647 w 141"/>
                <a:gd name="T45" fmla="*/ 2147483647 h 166"/>
                <a:gd name="T46" fmla="*/ 2147483647 w 141"/>
                <a:gd name="T47" fmla="*/ 2147483647 h 166"/>
                <a:gd name="T48" fmla="*/ 2147483647 w 141"/>
                <a:gd name="T49" fmla="*/ 2147483647 h 166"/>
                <a:gd name="T50" fmla="*/ 2147483647 w 141"/>
                <a:gd name="T51" fmla="*/ 2147483647 h 166"/>
                <a:gd name="T52" fmla="*/ 2147483647 w 141"/>
                <a:gd name="T53" fmla="*/ 2147483647 h 166"/>
                <a:gd name="T54" fmla="*/ 2147483647 w 141"/>
                <a:gd name="T55" fmla="*/ 2147483647 h 166"/>
                <a:gd name="T56" fmla="*/ 2147483647 w 141"/>
                <a:gd name="T57" fmla="*/ 2147483647 h 166"/>
                <a:gd name="T58" fmla="*/ 2147483647 w 141"/>
                <a:gd name="T59" fmla="*/ 2147483647 h 166"/>
                <a:gd name="T60" fmla="*/ 2147483647 w 141"/>
                <a:gd name="T61" fmla="*/ 2147483647 h 166"/>
                <a:gd name="T62" fmla="*/ 2147483647 w 141"/>
                <a:gd name="T63" fmla="*/ 2147483647 h 166"/>
                <a:gd name="T64" fmla="*/ 0 w 141"/>
                <a:gd name="T65" fmla="*/ 2147483647 h 1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1"/>
                <a:gd name="T100" fmla="*/ 0 h 166"/>
                <a:gd name="T101" fmla="*/ 141 w 141"/>
                <a:gd name="T102" fmla="*/ 166 h 1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1" h="166">
                  <a:moveTo>
                    <a:pt x="0" y="83"/>
                  </a:moveTo>
                  <a:lnTo>
                    <a:pt x="1" y="66"/>
                  </a:lnTo>
                  <a:lnTo>
                    <a:pt x="6" y="51"/>
                  </a:lnTo>
                  <a:lnTo>
                    <a:pt x="12" y="37"/>
                  </a:lnTo>
                  <a:lnTo>
                    <a:pt x="21" y="24"/>
                  </a:lnTo>
                  <a:lnTo>
                    <a:pt x="31" y="14"/>
                  </a:lnTo>
                  <a:lnTo>
                    <a:pt x="43" y="7"/>
                  </a:lnTo>
                  <a:lnTo>
                    <a:pt x="57" y="1"/>
                  </a:lnTo>
                  <a:lnTo>
                    <a:pt x="71" y="0"/>
                  </a:lnTo>
                  <a:lnTo>
                    <a:pt x="84" y="1"/>
                  </a:lnTo>
                  <a:lnTo>
                    <a:pt x="98" y="7"/>
                  </a:lnTo>
                  <a:lnTo>
                    <a:pt x="110" y="14"/>
                  </a:lnTo>
                  <a:lnTo>
                    <a:pt x="120" y="24"/>
                  </a:lnTo>
                  <a:lnTo>
                    <a:pt x="129" y="37"/>
                  </a:lnTo>
                  <a:lnTo>
                    <a:pt x="135" y="51"/>
                  </a:lnTo>
                  <a:lnTo>
                    <a:pt x="140" y="66"/>
                  </a:lnTo>
                  <a:lnTo>
                    <a:pt x="141" y="83"/>
                  </a:lnTo>
                  <a:lnTo>
                    <a:pt x="140" y="100"/>
                  </a:lnTo>
                  <a:lnTo>
                    <a:pt x="135" y="115"/>
                  </a:lnTo>
                  <a:lnTo>
                    <a:pt x="129" y="129"/>
                  </a:lnTo>
                  <a:lnTo>
                    <a:pt x="120" y="142"/>
                  </a:lnTo>
                  <a:lnTo>
                    <a:pt x="110" y="152"/>
                  </a:lnTo>
                  <a:lnTo>
                    <a:pt x="98" y="159"/>
                  </a:lnTo>
                  <a:lnTo>
                    <a:pt x="84" y="165"/>
                  </a:lnTo>
                  <a:lnTo>
                    <a:pt x="71" y="166"/>
                  </a:lnTo>
                  <a:lnTo>
                    <a:pt x="57" y="165"/>
                  </a:lnTo>
                  <a:lnTo>
                    <a:pt x="43" y="159"/>
                  </a:lnTo>
                  <a:lnTo>
                    <a:pt x="31" y="152"/>
                  </a:lnTo>
                  <a:lnTo>
                    <a:pt x="21" y="142"/>
                  </a:lnTo>
                  <a:lnTo>
                    <a:pt x="12" y="129"/>
                  </a:lnTo>
                  <a:lnTo>
                    <a:pt x="6" y="115"/>
                  </a:lnTo>
                  <a:lnTo>
                    <a:pt x="1" y="10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6" name="Freeform 45"/>
            <p:cNvSpPr>
              <a:spLocks/>
            </p:cNvSpPr>
            <p:nvPr/>
          </p:nvSpPr>
          <p:spPr bwMode="auto">
            <a:xfrm>
              <a:off x="-1327194" y="288925"/>
              <a:ext cx="71437" cy="96838"/>
            </a:xfrm>
            <a:custGeom>
              <a:avLst/>
              <a:gdLst>
                <a:gd name="T0" fmla="*/ 2147483647 w 90"/>
                <a:gd name="T1" fmla="*/ 2147483647 h 124"/>
                <a:gd name="T2" fmla="*/ 2147483647 w 90"/>
                <a:gd name="T3" fmla="*/ 2147483647 h 124"/>
                <a:gd name="T4" fmla="*/ 2147483647 w 90"/>
                <a:gd name="T5" fmla="*/ 2147483647 h 124"/>
                <a:gd name="T6" fmla="*/ 2147483647 w 90"/>
                <a:gd name="T7" fmla="*/ 2147483647 h 124"/>
                <a:gd name="T8" fmla="*/ 2147483647 w 90"/>
                <a:gd name="T9" fmla="*/ 2147483647 h 124"/>
                <a:gd name="T10" fmla="*/ 2147483647 w 90"/>
                <a:gd name="T11" fmla="*/ 2147483647 h 124"/>
                <a:gd name="T12" fmla="*/ 2147483647 w 90"/>
                <a:gd name="T13" fmla="*/ 2147483647 h 124"/>
                <a:gd name="T14" fmla="*/ 2147483647 w 90"/>
                <a:gd name="T15" fmla="*/ 2147483647 h 124"/>
                <a:gd name="T16" fmla="*/ 2147483647 w 90"/>
                <a:gd name="T17" fmla="*/ 0 h 124"/>
                <a:gd name="T18" fmla="*/ 2147483647 w 90"/>
                <a:gd name="T19" fmla="*/ 0 h 124"/>
                <a:gd name="T20" fmla="*/ 2147483647 w 90"/>
                <a:gd name="T21" fmla="*/ 2147483647 h 124"/>
                <a:gd name="T22" fmla="*/ 2147483647 w 90"/>
                <a:gd name="T23" fmla="*/ 2147483647 h 124"/>
                <a:gd name="T24" fmla="*/ 2147483647 w 90"/>
                <a:gd name="T25" fmla="*/ 2147483647 h 124"/>
                <a:gd name="T26" fmla="*/ 2147483647 w 90"/>
                <a:gd name="T27" fmla="*/ 2147483647 h 124"/>
                <a:gd name="T28" fmla="*/ 2147483647 w 90"/>
                <a:gd name="T29" fmla="*/ 2147483647 h 124"/>
                <a:gd name="T30" fmla="*/ 2147483647 w 90"/>
                <a:gd name="T31" fmla="*/ 2147483647 h 124"/>
                <a:gd name="T32" fmla="*/ 0 w 90"/>
                <a:gd name="T33" fmla="*/ 2147483647 h 124"/>
                <a:gd name="T34" fmla="*/ 2147483647 w 90"/>
                <a:gd name="T35" fmla="*/ 2147483647 h 124"/>
                <a:gd name="T36" fmla="*/ 2147483647 w 90"/>
                <a:gd name="T37" fmla="*/ 2147483647 h 124"/>
                <a:gd name="T38" fmla="*/ 2147483647 w 90"/>
                <a:gd name="T39" fmla="*/ 2147483647 h 124"/>
                <a:gd name="T40" fmla="*/ 2147483647 w 90"/>
                <a:gd name="T41" fmla="*/ 2147483647 h 124"/>
                <a:gd name="T42" fmla="*/ 2147483647 w 90"/>
                <a:gd name="T43" fmla="*/ 2147483647 h 124"/>
                <a:gd name="T44" fmla="*/ 2147483647 w 90"/>
                <a:gd name="T45" fmla="*/ 2147483647 h 124"/>
                <a:gd name="T46" fmla="*/ 2147483647 w 90"/>
                <a:gd name="T47" fmla="*/ 2147483647 h 124"/>
                <a:gd name="T48" fmla="*/ 2147483647 w 90"/>
                <a:gd name="T49" fmla="*/ 2147483647 h 124"/>
                <a:gd name="T50" fmla="*/ 2147483647 w 90"/>
                <a:gd name="T51" fmla="*/ 2147483647 h 124"/>
                <a:gd name="T52" fmla="*/ 2147483647 w 90"/>
                <a:gd name="T53" fmla="*/ 2147483647 h 124"/>
                <a:gd name="T54" fmla="*/ 2147483647 w 90"/>
                <a:gd name="T55" fmla="*/ 2147483647 h 124"/>
                <a:gd name="T56" fmla="*/ 2147483647 w 90"/>
                <a:gd name="T57" fmla="*/ 2147483647 h 124"/>
                <a:gd name="T58" fmla="*/ 2147483647 w 90"/>
                <a:gd name="T59" fmla="*/ 2147483647 h 124"/>
                <a:gd name="T60" fmla="*/ 2147483647 w 90"/>
                <a:gd name="T61" fmla="*/ 2147483647 h 124"/>
                <a:gd name="T62" fmla="*/ 2147483647 w 90"/>
                <a:gd name="T63" fmla="*/ 2147483647 h 124"/>
                <a:gd name="T64" fmla="*/ 2147483647 w 90"/>
                <a:gd name="T65" fmla="*/ 2147483647 h 124"/>
                <a:gd name="T66" fmla="*/ 2147483647 w 90"/>
                <a:gd name="T67" fmla="*/ 2147483647 h 124"/>
                <a:gd name="T68" fmla="*/ 2147483647 w 90"/>
                <a:gd name="T69" fmla="*/ 2147483647 h 124"/>
                <a:gd name="T70" fmla="*/ 2147483647 w 90"/>
                <a:gd name="T71" fmla="*/ 2147483647 h 124"/>
                <a:gd name="T72" fmla="*/ 2147483647 w 90"/>
                <a:gd name="T73" fmla="*/ 2147483647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0"/>
                <a:gd name="T112" fmla="*/ 0 h 124"/>
                <a:gd name="T113" fmla="*/ 90 w 90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0" h="124">
                  <a:moveTo>
                    <a:pt x="90" y="65"/>
                  </a:moveTo>
                  <a:lnTo>
                    <a:pt x="88" y="52"/>
                  </a:lnTo>
                  <a:lnTo>
                    <a:pt x="85" y="39"/>
                  </a:lnTo>
                  <a:lnTo>
                    <a:pt x="80" y="29"/>
                  </a:lnTo>
                  <a:lnTo>
                    <a:pt x="73" y="19"/>
                  </a:lnTo>
                  <a:lnTo>
                    <a:pt x="65" y="12"/>
                  </a:lnTo>
                  <a:lnTo>
                    <a:pt x="55" y="5"/>
                  </a:lnTo>
                  <a:lnTo>
                    <a:pt x="46" y="1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1" y="6"/>
                  </a:lnTo>
                  <a:lnTo>
                    <a:pt x="8" y="9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5" y="13"/>
                  </a:lnTo>
                  <a:lnTo>
                    <a:pt x="11" y="11"/>
                  </a:lnTo>
                  <a:lnTo>
                    <a:pt x="17" y="9"/>
                  </a:lnTo>
                  <a:lnTo>
                    <a:pt x="23" y="9"/>
                  </a:lnTo>
                  <a:lnTo>
                    <a:pt x="34" y="11"/>
                  </a:lnTo>
                  <a:lnTo>
                    <a:pt x="43" y="14"/>
                  </a:lnTo>
                  <a:lnTo>
                    <a:pt x="54" y="20"/>
                  </a:lnTo>
                  <a:lnTo>
                    <a:pt x="62" y="28"/>
                  </a:lnTo>
                  <a:lnTo>
                    <a:pt x="69" y="37"/>
                  </a:lnTo>
                  <a:lnTo>
                    <a:pt x="73" y="49"/>
                  </a:lnTo>
                  <a:lnTo>
                    <a:pt x="77" y="60"/>
                  </a:lnTo>
                  <a:lnTo>
                    <a:pt x="78" y="73"/>
                  </a:lnTo>
                  <a:lnTo>
                    <a:pt x="77" y="88"/>
                  </a:lnTo>
                  <a:lnTo>
                    <a:pt x="72" y="102"/>
                  </a:lnTo>
                  <a:lnTo>
                    <a:pt x="65" y="113"/>
                  </a:lnTo>
                  <a:lnTo>
                    <a:pt x="57" y="124"/>
                  </a:lnTo>
                  <a:lnTo>
                    <a:pt x="70" y="113"/>
                  </a:lnTo>
                  <a:lnTo>
                    <a:pt x="80" y="100"/>
                  </a:lnTo>
                  <a:lnTo>
                    <a:pt x="87" y="83"/>
                  </a:lnTo>
                  <a:lnTo>
                    <a:pt x="90" y="6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7" name="Freeform 46"/>
            <p:cNvSpPr>
              <a:spLocks/>
            </p:cNvSpPr>
            <p:nvPr/>
          </p:nvSpPr>
          <p:spPr bwMode="auto">
            <a:xfrm>
              <a:off x="-1385931" y="646113"/>
              <a:ext cx="365125" cy="65088"/>
            </a:xfrm>
            <a:custGeom>
              <a:avLst/>
              <a:gdLst>
                <a:gd name="T0" fmla="*/ 2147483647 w 460"/>
                <a:gd name="T1" fmla="*/ 2147483647 h 82"/>
                <a:gd name="T2" fmla="*/ 2147483647 w 460"/>
                <a:gd name="T3" fmla="*/ 2147483647 h 82"/>
                <a:gd name="T4" fmla="*/ 2147483647 w 460"/>
                <a:gd name="T5" fmla="*/ 2147483647 h 82"/>
                <a:gd name="T6" fmla="*/ 2147483647 w 460"/>
                <a:gd name="T7" fmla="*/ 2147483647 h 82"/>
                <a:gd name="T8" fmla="*/ 2147483647 w 460"/>
                <a:gd name="T9" fmla="*/ 2147483647 h 82"/>
                <a:gd name="T10" fmla="*/ 2147483647 w 460"/>
                <a:gd name="T11" fmla="*/ 2147483647 h 82"/>
                <a:gd name="T12" fmla="*/ 2147483647 w 460"/>
                <a:gd name="T13" fmla="*/ 2147483647 h 82"/>
                <a:gd name="T14" fmla="*/ 2147483647 w 460"/>
                <a:gd name="T15" fmla="*/ 2147483647 h 82"/>
                <a:gd name="T16" fmla="*/ 2147483647 w 460"/>
                <a:gd name="T17" fmla="*/ 2147483647 h 82"/>
                <a:gd name="T18" fmla="*/ 0 w 460"/>
                <a:gd name="T19" fmla="*/ 2147483647 h 82"/>
                <a:gd name="T20" fmla="*/ 2147483647 w 460"/>
                <a:gd name="T21" fmla="*/ 2147483647 h 82"/>
                <a:gd name="T22" fmla="*/ 2147483647 w 460"/>
                <a:gd name="T23" fmla="*/ 2147483647 h 82"/>
                <a:gd name="T24" fmla="*/ 2147483647 w 460"/>
                <a:gd name="T25" fmla="*/ 2147483647 h 82"/>
                <a:gd name="T26" fmla="*/ 2147483647 w 460"/>
                <a:gd name="T27" fmla="*/ 2147483647 h 82"/>
                <a:gd name="T28" fmla="*/ 2147483647 w 460"/>
                <a:gd name="T29" fmla="*/ 2147483647 h 82"/>
                <a:gd name="T30" fmla="*/ 2147483647 w 460"/>
                <a:gd name="T31" fmla="*/ 2147483647 h 82"/>
                <a:gd name="T32" fmla="*/ 2147483647 w 460"/>
                <a:gd name="T33" fmla="*/ 2147483647 h 82"/>
                <a:gd name="T34" fmla="*/ 2147483647 w 460"/>
                <a:gd name="T35" fmla="*/ 2147483647 h 82"/>
                <a:gd name="T36" fmla="*/ 2147483647 w 460"/>
                <a:gd name="T37" fmla="*/ 2147483647 h 82"/>
                <a:gd name="T38" fmla="*/ 2147483647 w 460"/>
                <a:gd name="T39" fmla="*/ 2147483647 h 82"/>
                <a:gd name="T40" fmla="*/ 2147483647 w 460"/>
                <a:gd name="T41" fmla="*/ 2147483647 h 82"/>
                <a:gd name="T42" fmla="*/ 2147483647 w 460"/>
                <a:gd name="T43" fmla="*/ 2147483647 h 82"/>
                <a:gd name="T44" fmla="*/ 2147483647 w 460"/>
                <a:gd name="T45" fmla="*/ 2147483647 h 82"/>
                <a:gd name="T46" fmla="*/ 2147483647 w 460"/>
                <a:gd name="T47" fmla="*/ 2147483647 h 82"/>
                <a:gd name="T48" fmla="*/ 2147483647 w 460"/>
                <a:gd name="T49" fmla="*/ 2147483647 h 82"/>
                <a:gd name="T50" fmla="*/ 2147483647 w 460"/>
                <a:gd name="T51" fmla="*/ 2147483647 h 82"/>
                <a:gd name="T52" fmla="*/ 2147483647 w 460"/>
                <a:gd name="T53" fmla="*/ 2147483647 h 82"/>
                <a:gd name="T54" fmla="*/ 2147483647 w 460"/>
                <a:gd name="T55" fmla="*/ 2147483647 h 82"/>
                <a:gd name="T56" fmla="*/ 2147483647 w 460"/>
                <a:gd name="T57" fmla="*/ 2147483647 h 82"/>
                <a:gd name="T58" fmla="*/ 2147483647 w 460"/>
                <a:gd name="T59" fmla="*/ 2147483647 h 82"/>
                <a:gd name="T60" fmla="*/ 2147483647 w 460"/>
                <a:gd name="T61" fmla="*/ 2147483647 h 82"/>
                <a:gd name="T62" fmla="*/ 2147483647 w 460"/>
                <a:gd name="T63" fmla="*/ 2147483647 h 82"/>
                <a:gd name="T64" fmla="*/ 2147483647 w 460"/>
                <a:gd name="T65" fmla="*/ 2147483647 h 82"/>
                <a:gd name="T66" fmla="*/ 2147483647 w 460"/>
                <a:gd name="T67" fmla="*/ 2147483647 h 82"/>
                <a:gd name="T68" fmla="*/ 2147483647 w 460"/>
                <a:gd name="T69" fmla="*/ 2147483647 h 82"/>
                <a:gd name="T70" fmla="*/ 2147483647 w 460"/>
                <a:gd name="T71" fmla="*/ 2147483647 h 8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0"/>
                <a:gd name="T109" fmla="*/ 0 h 82"/>
                <a:gd name="T110" fmla="*/ 460 w 460"/>
                <a:gd name="T111" fmla="*/ 82 h 8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0" h="82">
                  <a:moveTo>
                    <a:pt x="229" y="64"/>
                  </a:moveTo>
                  <a:lnTo>
                    <a:pt x="207" y="64"/>
                  </a:lnTo>
                  <a:lnTo>
                    <a:pt x="187" y="63"/>
                  </a:lnTo>
                  <a:lnTo>
                    <a:pt x="166" y="62"/>
                  </a:lnTo>
                  <a:lnTo>
                    <a:pt x="146" y="60"/>
                  </a:lnTo>
                  <a:lnTo>
                    <a:pt x="127" y="56"/>
                  </a:lnTo>
                  <a:lnTo>
                    <a:pt x="109" y="54"/>
                  </a:lnTo>
                  <a:lnTo>
                    <a:pt x="92" y="51"/>
                  </a:lnTo>
                  <a:lnTo>
                    <a:pt x="76" y="46"/>
                  </a:lnTo>
                  <a:lnTo>
                    <a:pt x="62" y="41"/>
                  </a:lnTo>
                  <a:lnTo>
                    <a:pt x="48" y="37"/>
                  </a:lnTo>
                  <a:lnTo>
                    <a:pt x="37" y="31"/>
                  </a:lnTo>
                  <a:lnTo>
                    <a:pt x="26" y="25"/>
                  </a:lnTo>
                  <a:lnTo>
                    <a:pt x="18" y="20"/>
                  </a:lnTo>
                  <a:lnTo>
                    <a:pt x="10" y="14"/>
                  </a:lnTo>
                  <a:lnTo>
                    <a:pt x="6" y="7"/>
                  </a:lnTo>
                  <a:lnTo>
                    <a:pt x="2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6"/>
                  </a:lnTo>
                  <a:lnTo>
                    <a:pt x="5" y="23"/>
                  </a:lnTo>
                  <a:lnTo>
                    <a:pt x="10" y="30"/>
                  </a:lnTo>
                  <a:lnTo>
                    <a:pt x="18" y="37"/>
                  </a:lnTo>
                  <a:lnTo>
                    <a:pt x="28" y="44"/>
                  </a:lnTo>
                  <a:lnTo>
                    <a:pt x="39" y="49"/>
                  </a:lnTo>
                  <a:lnTo>
                    <a:pt x="52" y="55"/>
                  </a:lnTo>
                  <a:lnTo>
                    <a:pt x="67" y="60"/>
                  </a:lnTo>
                  <a:lnTo>
                    <a:pt x="83" y="66"/>
                  </a:lnTo>
                  <a:lnTo>
                    <a:pt x="101" y="69"/>
                  </a:lnTo>
                  <a:lnTo>
                    <a:pt x="120" y="73"/>
                  </a:lnTo>
                  <a:lnTo>
                    <a:pt x="141" y="76"/>
                  </a:lnTo>
                  <a:lnTo>
                    <a:pt x="161" y="78"/>
                  </a:lnTo>
                  <a:lnTo>
                    <a:pt x="183" y="81"/>
                  </a:lnTo>
                  <a:lnTo>
                    <a:pt x="206" y="82"/>
                  </a:lnTo>
                  <a:lnTo>
                    <a:pt x="229" y="82"/>
                  </a:lnTo>
                  <a:lnTo>
                    <a:pt x="252" y="82"/>
                  </a:lnTo>
                  <a:lnTo>
                    <a:pt x="275" y="81"/>
                  </a:lnTo>
                  <a:lnTo>
                    <a:pt x="297" y="78"/>
                  </a:lnTo>
                  <a:lnTo>
                    <a:pt x="319" y="76"/>
                  </a:lnTo>
                  <a:lnTo>
                    <a:pt x="339" y="73"/>
                  </a:lnTo>
                  <a:lnTo>
                    <a:pt x="358" y="69"/>
                  </a:lnTo>
                  <a:lnTo>
                    <a:pt x="376" y="66"/>
                  </a:lnTo>
                  <a:lnTo>
                    <a:pt x="392" y="60"/>
                  </a:lnTo>
                  <a:lnTo>
                    <a:pt x="407" y="55"/>
                  </a:lnTo>
                  <a:lnTo>
                    <a:pt x="421" y="49"/>
                  </a:lnTo>
                  <a:lnTo>
                    <a:pt x="432" y="44"/>
                  </a:lnTo>
                  <a:lnTo>
                    <a:pt x="441" y="37"/>
                  </a:lnTo>
                  <a:lnTo>
                    <a:pt x="449" y="30"/>
                  </a:lnTo>
                  <a:lnTo>
                    <a:pt x="455" y="23"/>
                  </a:lnTo>
                  <a:lnTo>
                    <a:pt x="459" y="16"/>
                  </a:lnTo>
                  <a:lnTo>
                    <a:pt x="460" y="8"/>
                  </a:lnTo>
                  <a:lnTo>
                    <a:pt x="460" y="6"/>
                  </a:lnTo>
                  <a:lnTo>
                    <a:pt x="459" y="3"/>
                  </a:lnTo>
                  <a:lnTo>
                    <a:pt x="459" y="2"/>
                  </a:lnTo>
                  <a:lnTo>
                    <a:pt x="457" y="0"/>
                  </a:lnTo>
                  <a:lnTo>
                    <a:pt x="454" y="7"/>
                  </a:lnTo>
                  <a:lnTo>
                    <a:pt x="449" y="14"/>
                  </a:lnTo>
                  <a:lnTo>
                    <a:pt x="441" y="20"/>
                  </a:lnTo>
                  <a:lnTo>
                    <a:pt x="433" y="25"/>
                  </a:lnTo>
                  <a:lnTo>
                    <a:pt x="423" y="31"/>
                  </a:lnTo>
                  <a:lnTo>
                    <a:pt x="411" y="37"/>
                  </a:lnTo>
                  <a:lnTo>
                    <a:pt x="398" y="41"/>
                  </a:lnTo>
                  <a:lnTo>
                    <a:pt x="384" y="46"/>
                  </a:lnTo>
                  <a:lnTo>
                    <a:pt x="368" y="51"/>
                  </a:lnTo>
                  <a:lnTo>
                    <a:pt x="350" y="54"/>
                  </a:lnTo>
                  <a:lnTo>
                    <a:pt x="332" y="56"/>
                  </a:lnTo>
                  <a:lnTo>
                    <a:pt x="313" y="60"/>
                  </a:lnTo>
                  <a:lnTo>
                    <a:pt x="294" y="62"/>
                  </a:lnTo>
                  <a:lnTo>
                    <a:pt x="273" y="63"/>
                  </a:lnTo>
                  <a:lnTo>
                    <a:pt x="251" y="64"/>
                  </a:lnTo>
                  <a:lnTo>
                    <a:pt x="229" y="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8" name="Freeform 47"/>
            <p:cNvSpPr>
              <a:spLocks/>
            </p:cNvSpPr>
            <p:nvPr/>
          </p:nvSpPr>
          <p:spPr bwMode="auto">
            <a:xfrm>
              <a:off x="-1254169" y="101600"/>
              <a:ext cx="95250" cy="123825"/>
            </a:xfrm>
            <a:custGeom>
              <a:avLst/>
              <a:gdLst>
                <a:gd name="T0" fmla="*/ 0 w 121"/>
                <a:gd name="T1" fmla="*/ 2147483647 h 157"/>
                <a:gd name="T2" fmla="*/ 2147483647 w 121"/>
                <a:gd name="T3" fmla="*/ 2147483647 h 157"/>
                <a:gd name="T4" fmla="*/ 2147483647 w 121"/>
                <a:gd name="T5" fmla="*/ 2147483647 h 157"/>
                <a:gd name="T6" fmla="*/ 2147483647 w 121"/>
                <a:gd name="T7" fmla="*/ 2147483647 h 157"/>
                <a:gd name="T8" fmla="*/ 2147483647 w 121"/>
                <a:gd name="T9" fmla="*/ 2147483647 h 157"/>
                <a:gd name="T10" fmla="*/ 2147483647 w 121"/>
                <a:gd name="T11" fmla="*/ 2147483647 h 157"/>
                <a:gd name="T12" fmla="*/ 2147483647 w 121"/>
                <a:gd name="T13" fmla="*/ 2147483647 h 157"/>
                <a:gd name="T14" fmla="*/ 2147483647 w 121"/>
                <a:gd name="T15" fmla="*/ 2147483647 h 157"/>
                <a:gd name="T16" fmla="*/ 2147483647 w 121"/>
                <a:gd name="T17" fmla="*/ 2147483647 h 157"/>
                <a:gd name="T18" fmla="*/ 2147483647 w 121"/>
                <a:gd name="T19" fmla="*/ 2147483647 h 157"/>
                <a:gd name="T20" fmla="*/ 2147483647 w 121"/>
                <a:gd name="T21" fmla="*/ 2147483647 h 157"/>
                <a:gd name="T22" fmla="*/ 2147483647 w 121"/>
                <a:gd name="T23" fmla="*/ 2147483647 h 157"/>
                <a:gd name="T24" fmla="*/ 2147483647 w 121"/>
                <a:gd name="T25" fmla="*/ 2147483647 h 157"/>
                <a:gd name="T26" fmla="*/ 2147483647 w 121"/>
                <a:gd name="T27" fmla="*/ 2147483647 h 157"/>
                <a:gd name="T28" fmla="*/ 2147483647 w 121"/>
                <a:gd name="T29" fmla="*/ 2147483647 h 157"/>
                <a:gd name="T30" fmla="*/ 2147483647 w 121"/>
                <a:gd name="T31" fmla="*/ 2147483647 h 157"/>
                <a:gd name="T32" fmla="*/ 2147483647 w 121"/>
                <a:gd name="T33" fmla="*/ 2147483647 h 157"/>
                <a:gd name="T34" fmla="*/ 2147483647 w 121"/>
                <a:gd name="T35" fmla="*/ 2147483647 h 157"/>
                <a:gd name="T36" fmla="*/ 2147483647 w 121"/>
                <a:gd name="T37" fmla="*/ 2147483647 h 157"/>
                <a:gd name="T38" fmla="*/ 2147483647 w 121"/>
                <a:gd name="T39" fmla="*/ 2147483647 h 157"/>
                <a:gd name="T40" fmla="*/ 2147483647 w 121"/>
                <a:gd name="T41" fmla="*/ 0 h 157"/>
                <a:gd name="T42" fmla="*/ 2147483647 w 121"/>
                <a:gd name="T43" fmla="*/ 2147483647 h 157"/>
                <a:gd name="T44" fmla="*/ 2147483647 w 121"/>
                <a:gd name="T45" fmla="*/ 2147483647 h 157"/>
                <a:gd name="T46" fmla="*/ 2147483647 w 121"/>
                <a:gd name="T47" fmla="*/ 2147483647 h 157"/>
                <a:gd name="T48" fmla="*/ 2147483647 w 121"/>
                <a:gd name="T49" fmla="*/ 2147483647 h 157"/>
                <a:gd name="T50" fmla="*/ 2147483647 w 121"/>
                <a:gd name="T51" fmla="*/ 2147483647 h 157"/>
                <a:gd name="T52" fmla="*/ 2147483647 w 121"/>
                <a:gd name="T53" fmla="*/ 2147483647 h 157"/>
                <a:gd name="T54" fmla="*/ 2147483647 w 121"/>
                <a:gd name="T55" fmla="*/ 2147483647 h 157"/>
                <a:gd name="T56" fmla="*/ 0 w 121"/>
                <a:gd name="T57" fmla="*/ 2147483647 h 1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1"/>
                <a:gd name="T88" fmla="*/ 0 h 157"/>
                <a:gd name="T89" fmla="*/ 121 w 121"/>
                <a:gd name="T90" fmla="*/ 157 h 1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1" h="157">
                  <a:moveTo>
                    <a:pt x="0" y="153"/>
                  </a:moveTo>
                  <a:lnTo>
                    <a:pt x="3" y="154"/>
                  </a:lnTo>
                  <a:lnTo>
                    <a:pt x="7" y="154"/>
                  </a:lnTo>
                  <a:lnTo>
                    <a:pt x="10" y="156"/>
                  </a:lnTo>
                  <a:lnTo>
                    <a:pt x="14" y="157"/>
                  </a:lnTo>
                  <a:lnTo>
                    <a:pt x="17" y="146"/>
                  </a:lnTo>
                  <a:lnTo>
                    <a:pt x="23" y="133"/>
                  </a:lnTo>
                  <a:lnTo>
                    <a:pt x="30" y="116"/>
                  </a:lnTo>
                  <a:lnTo>
                    <a:pt x="39" y="98"/>
                  </a:lnTo>
                  <a:lnTo>
                    <a:pt x="49" y="80"/>
                  </a:lnTo>
                  <a:lnTo>
                    <a:pt x="62" y="60"/>
                  </a:lnTo>
                  <a:lnTo>
                    <a:pt x="77" y="41"/>
                  </a:lnTo>
                  <a:lnTo>
                    <a:pt x="93" y="24"/>
                  </a:lnTo>
                  <a:lnTo>
                    <a:pt x="100" y="18"/>
                  </a:lnTo>
                  <a:lnTo>
                    <a:pt x="107" y="13"/>
                  </a:lnTo>
                  <a:lnTo>
                    <a:pt x="114" y="8"/>
                  </a:lnTo>
                  <a:lnTo>
                    <a:pt x="121" y="3"/>
                  </a:lnTo>
                  <a:lnTo>
                    <a:pt x="116" y="2"/>
                  </a:lnTo>
                  <a:lnTo>
                    <a:pt x="112" y="1"/>
                  </a:lnTo>
                  <a:lnTo>
                    <a:pt x="107" y="1"/>
                  </a:lnTo>
                  <a:lnTo>
                    <a:pt x="102" y="0"/>
                  </a:lnTo>
                  <a:lnTo>
                    <a:pt x="77" y="20"/>
                  </a:lnTo>
                  <a:lnTo>
                    <a:pt x="56" y="43"/>
                  </a:lnTo>
                  <a:lnTo>
                    <a:pt x="39" y="67"/>
                  </a:lnTo>
                  <a:lnTo>
                    <a:pt x="25" y="90"/>
                  </a:lnTo>
                  <a:lnTo>
                    <a:pt x="15" y="113"/>
                  </a:lnTo>
                  <a:lnTo>
                    <a:pt x="7" y="131"/>
                  </a:lnTo>
                  <a:lnTo>
                    <a:pt x="2" y="145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8199" name="角丸四角形吹き出し 244"/>
          <p:cNvSpPr>
            <a:spLocks noChangeArrowheads="1"/>
          </p:cNvSpPr>
          <p:nvPr/>
        </p:nvSpPr>
        <p:spPr bwMode="auto">
          <a:xfrm>
            <a:off x="5496742" y="2241322"/>
            <a:ext cx="2840434" cy="708868"/>
          </a:xfrm>
          <a:prstGeom prst="wedgeRoundRectCallout">
            <a:avLst>
              <a:gd name="adj1" fmla="val 26654"/>
              <a:gd name="adj2" fmla="val 101840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4306" tIns="52153" rIns="104306" bIns="52153"/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</a:rPr>
              <a:t>Car-free mall</a:t>
            </a:r>
          </a:p>
        </p:txBody>
      </p:sp>
      <p:pic>
        <p:nvPicPr>
          <p:cNvPr id="8200" name="正方形/長方形 25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44308">
            <a:off x="8209413" y="3866397"/>
            <a:ext cx="2357746" cy="117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円/楕円 195"/>
          <p:cNvSpPr>
            <a:spLocks noChangeArrowheads="1"/>
          </p:cNvSpPr>
          <p:nvPr/>
        </p:nvSpPr>
        <p:spPr bwMode="auto">
          <a:xfrm rot="5400000">
            <a:off x="6819802" y="5295465"/>
            <a:ext cx="239791" cy="1347814"/>
          </a:xfrm>
          <a:prstGeom prst="ellipse">
            <a:avLst/>
          </a:prstGeom>
          <a:solidFill>
            <a:schemeClr val="bg2"/>
          </a:solidFill>
          <a:ln w="9525" algn="ctr">
            <a:noFill/>
            <a:round/>
            <a:headEnd type="none" w="sm" len="sm"/>
            <a:tailEnd type="none" w="sm" len="sm"/>
          </a:ln>
        </p:spPr>
        <p:txBody>
          <a:bodyPr rot="10800000" vert="eaVert" lIns="104306" tIns="52153" rIns="104306" bIns="52153"/>
          <a:lstStyle/>
          <a:p>
            <a:pPr algn="l"/>
            <a:endParaRPr lang="ja-JP" altLang="en-US" sz="4600" dirty="0">
              <a:latin typeface="Times New Roman" pitchFamily="18" charset="0"/>
            </a:endParaRPr>
          </a:p>
        </p:txBody>
      </p:sp>
      <p:pic>
        <p:nvPicPr>
          <p:cNvPr id="8204" name="Picture 27" descr="C:\Documents and Settings\masa\Local Settings\Temporary Internet Files\Content.IE5\SSMAL222\MMAG00222_000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849" y="4438742"/>
            <a:ext cx="1767381" cy="15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Text Box 60"/>
          <p:cNvSpPr txBox="1">
            <a:spLocks noChangeArrowheads="1"/>
          </p:cNvSpPr>
          <p:nvPr/>
        </p:nvSpPr>
        <p:spPr bwMode="auto">
          <a:xfrm>
            <a:off x="347165" y="1410736"/>
            <a:ext cx="4724705" cy="59776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視覚障害者への音声案内</a:t>
            </a:r>
            <a:endParaRPr lang="ja-JP" altLang="en-US" sz="3200" dirty="0" smtClean="0"/>
          </a:p>
        </p:txBody>
      </p:sp>
      <p:sp>
        <p:nvSpPr>
          <p:cNvPr id="8206" name="Text Box 63"/>
          <p:cNvSpPr txBox="1">
            <a:spLocks noChangeArrowheads="1"/>
          </p:cNvSpPr>
          <p:nvPr/>
        </p:nvSpPr>
        <p:spPr bwMode="auto">
          <a:xfrm>
            <a:off x="6627243" y="1398484"/>
            <a:ext cx="2535003" cy="59776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翻訳システム</a:t>
            </a:r>
          </a:p>
        </p:txBody>
      </p:sp>
      <p:sp>
        <p:nvSpPr>
          <p:cNvPr id="47" name="角丸四角形 46"/>
          <p:cNvSpPr/>
          <p:nvPr/>
        </p:nvSpPr>
        <p:spPr>
          <a:xfrm>
            <a:off x="2826327" y="99750"/>
            <a:ext cx="7536871" cy="133003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/>
              <a:t>環境中の全ての文字を認識して、</a:t>
            </a:r>
            <a:endParaRPr lang="en-US" altLang="ja-JP" sz="3200" dirty="0"/>
          </a:p>
          <a:p>
            <a:pPr algn="ctr">
              <a:defRPr/>
            </a:pPr>
            <a:r>
              <a:rPr lang="ja-JP" altLang="en-US" sz="3200" dirty="0"/>
              <a:t>必要な情報のみを提供することができる</a:t>
            </a:r>
          </a:p>
        </p:txBody>
      </p:sp>
      <p:pic>
        <p:nvPicPr>
          <p:cNvPr id="48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288" y="3697288"/>
            <a:ext cx="2463800" cy="27828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sp>
        <p:nvSpPr>
          <p:cNvPr id="49" name="円形吹き出し 25"/>
          <p:cNvSpPr>
            <a:spLocks noChangeArrowheads="1"/>
          </p:cNvSpPr>
          <p:nvPr/>
        </p:nvSpPr>
        <p:spPr bwMode="auto">
          <a:xfrm>
            <a:off x="3165475" y="3867150"/>
            <a:ext cx="919163" cy="787400"/>
          </a:xfrm>
          <a:prstGeom prst="wedgeEllipseCallout">
            <a:avLst>
              <a:gd name="adj1" fmla="val 28991"/>
              <a:gd name="adj2" fmla="val 84889"/>
            </a:avLst>
          </a:prstGeom>
          <a:solidFill>
            <a:schemeClr val="accent1"/>
          </a:solidFill>
          <a:ln w="19050" algn="ctr">
            <a:solidFill>
              <a:srgbClr val="400000"/>
            </a:solidFill>
            <a:round/>
            <a:headEnd type="none" w="sm" len="sm"/>
            <a:tailEnd type="none" w="sm" len="sm"/>
          </a:ln>
        </p:spPr>
        <p:txBody>
          <a:bodyPr lIns="104306" tIns="52153" rIns="104306" bIns="52153"/>
          <a:lstStyle/>
          <a:p>
            <a:endParaRPr lang="ja-JP" altLang="en-US" sz="4600"/>
          </a:p>
        </p:txBody>
      </p:sp>
      <p:grpSp>
        <p:nvGrpSpPr>
          <p:cNvPr id="50" name="グループ化 37"/>
          <p:cNvGrpSpPr>
            <a:grpSpLocks/>
          </p:cNvGrpSpPr>
          <p:nvPr/>
        </p:nvGrpSpPr>
        <p:grpSpPr bwMode="auto">
          <a:xfrm>
            <a:off x="3362325" y="3978275"/>
            <a:ext cx="495300" cy="568325"/>
            <a:chOff x="-1473244" y="55563"/>
            <a:chExt cx="539750" cy="722313"/>
          </a:xfrm>
        </p:grpSpPr>
        <p:sp>
          <p:nvSpPr>
            <p:cNvPr id="51" name="Freeform 35"/>
            <p:cNvSpPr>
              <a:spLocks/>
            </p:cNvSpPr>
            <p:nvPr/>
          </p:nvSpPr>
          <p:spPr bwMode="auto">
            <a:xfrm>
              <a:off x="-1473244" y="55563"/>
              <a:ext cx="539750" cy="722313"/>
            </a:xfrm>
            <a:custGeom>
              <a:avLst/>
              <a:gdLst>
                <a:gd name="T0" fmla="*/ 2147483647 w 680"/>
                <a:gd name="T1" fmla="*/ 2147483647 h 911"/>
                <a:gd name="T2" fmla="*/ 2147483647 w 680"/>
                <a:gd name="T3" fmla="*/ 2147483647 h 911"/>
                <a:gd name="T4" fmla="*/ 2147483647 w 680"/>
                <a:gd name="T5" fmla="*/ 2147483647 h 911"/>
                <a:gd name="T6" fmla="*/ 2147483647 w 680"/>
                <a:gd name="T7" fmla="*/ 2147483647 h 911"/>
                <a:gd name="T8" fmla="*/ 2147483647 w 680"/>
                <a:gd name="T9" fmla="*/ 2147483647 h 911"/>
                <a:gd name="T10" fmla="*/ 2147483647 w 680"/>
                <a:gd name="T11" fmla="*/ 2147483647 h 911"/>
                <a:gd name="T12" fmla="*/ 2147483647 w 680"/>
                <a:gd name="T13" fmla="*/ 2147483647 h 911"/>
                <a:gd name="T14" fmla="*/ 2147483647 w 680"/>
                <a:gd name="T15" fmla="*/ 2147483647 h 911"/>
                <a:gd name="T16" fmla="*/ 2147483647 w 680"/>
                <a:gd name="T17" fmla="*/ 2147483647 h 911"/>
                <a:gd name="T18" fmla="*/ 2147483647 w 680"/>
                <a:gd name="T19" fmla="*/ 2147483647 h 911"/>
                <a:gd name="T20" fmla="*/ 2147483647 w 680"/>
                <a:gd name="T21" fmla="*/ 2147483647 h 911"/>
                <a:gd name="T22" fmla="*/ 2147483647 w 680"/>
                <a:gd name="T23" fmla="*/ 2147483647 h 911"/>
                <a:gd name="T24" fmla="*/ 2147483647 w 680"/>
                <a:gd name="T25" fmla="*/ 0 h 911"/>
                <a:gd name="T26" fmla="*/ 2147483647 w 680"/>
                <a:gd name="T27" fmla="*/ 2147483647 h 911"/>
                <a:gd name="T28" fmla="*/ 2147483647 w 680"/>
                <a:gd name="T29" fmla="*/ 2147483647 h 911"/>
                <a:gd name="T30" fmla="*/ 2147483647 w 680"/>
                <a:gd name="T31" fmla="*/ 2147483647 h 911"/>
                <a:gd name="T32" fmla="*/ 2147483647 w 680"/>
                <a:gd name="T33" fmla="*/ 2147483647 h 911"/>
                <a:gd name="T34" fmla="*/ 2147483647 w 680"/>
                <a:gd name="T35" fmla="*/ 2147483647 h 911"/>
                <a:gd name="T36" fmla="*/ 2147483647 w 680"/>
                <a:gd name="T37" fmla="*/ 2147483647 h 911"/>
                <a:gd name="T38" fmla="*/ 2147483647 w 680"/>
                <a:gd name="T39" fmla="*/ 2147483647 h 911"/>
                <a:gd name="T40" fmla="*/ 2147483647 w 680"/>
                <a:gd name="T41" fmla="*/ 2147483647 h 911"/>
                <a:gd name="T42" fmla="*/ 2147483647 w 680"/>
                <a:gd name="T43" fmla="*/ 2147483647 h 911"/>
                <a:gd name="T44" fmla="*/ 2147483647 w 680"/>
                <a:gd name="T45" fmla="*/ 2147483647 h 911"/>
                <a:gd name="T46" fmla="*/ 2147483647 w 680"/>
                <a:gd name="T47" fmla="*/ 2147483647 h 911"/>
                <a:gd name="T48" fmla="*/ 2147483647 w 680"/>
                <a:gd name="T49" fmla="*/ 2147483647 h 911"/>
                <a:gd name="T50" fmla="*/ 2147483647 w 680"/>
                <a:gd name="T51" fmla="*/ 2147483647 h 911"/>
                <a:gd name="T52" fmla="*/ 2147483647 w 680"/>
                <a:gd name="T53" fmla="*/ 2147483647 h 911"/>
                <a:gd name="T54" fmla="*/ 2147483647 w 680"/>
                <a:gd name="T55" fmla="*/ 2147483647 h 911"/>
                <a:gd name="T56" fmla="*/ 2147483647 w 680"/>
                <a:gd name="T57" fmla="*/ 2147483647 h 911"/>
                <a:gd name="T58" fmla="*/ 2147483647 w 680"/>
                <a:gd name="T59" fmla="*/ 2147483647 h 911"/>
                <a:gd name="T60" fmla="*/ 2147483647 w 680"/>
                <a:gd name="T61" fmla="*/ 2147483647 h 911"/>
                <a:gd name="T62" fmla="*/ 2147483647 w 680"/>
                <a:gd name="T63" fmla="*/ 2147483647 h 911"/>
                <a:gd name="T64" fmla="*/ 2147483647 w 680"/>
                <a:gd name="T65" fmla="*/ 2147483647 h 911"/>
                <a:gd name="T66" fmla="*/ 2147483647 w 680"/>
                <a:gd name="T67" fmla="*/ 2147483647 h 911"/>
                <a:gd name="T68" fmla="*/ 2147483647 w 680"/>
                <a:gd name="T69" fmla="*/ 2147483647 h 911"/>
                <a:gd name="T70" fmla="*/ 2147483647 w 680"/>
                <a:gd name="T71" fmla="*/ 2147483647 h 911"/>
                <a:gd name="T72" fmla="*/ 2147483647 w 680"/>
                <a:gd name="T73" fmla="*/ 2147483647 h 911"/>
                <a:gd name="T74" fmla="*/ 2147483647 w 680"/>
                <a:gd name="T75" fmla="*/ 2147483647 h 911"/>
                <a:gd name="T76" fmla="*/ 2147483647 w 680"/>
                <a:gd name="T77" fmla="*/ 2147483647 h 911"/>
                <a:gd name="T78" fmla="*/ 2147483647 w 680"/>
                <a:gd name="T79" fmla="*/ 2147483647 h 911"/>
                <a:gd name="T80" fmla="*/ 2147483647 w 680"/>
                <a:gd name="T81" fmla="*/ 2147483647 h 911"/>
                <a:gd name="T82" fmla="*/ 2147483647 w 680"/>
                <a:gd name="T83" fmla="*/ 2147483647 h 911"/>
                <a:gd name="T84" fmla="*/ 2147483647 w 680"/>
                <a:gd name="T85" fmla="*/ 2147483647 h 9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0"/>
                <a:gd name="T130" fmla="*/ 0 h 911"/>
                <a:gd name="T131" fmla="*/ 680 w 680"/>
                <a:gd name="T132" fmla="*/ 911 h 9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0" h="911">
                  <a:moveTo>
                    <a:pt x="540" y="634"/>
                  </a:moveTo>
                  <a:lnTo>
                    <a:pt x="571" y="609"/>
                  </a:lnTo>
                  <a:lnTo>
                    <a:pt x="599" y="580"/>
                  </a:lnTo>
                  <a:lnTo>
                    <a:pt x="623" y="548"/>
                  </a:lnTo>
                  <a:lnTo>
                    <a:pt x="644" y="514"/>
                  </a:lnTo>
                  <a:lnTo>
                    <a:pt x="659" y="477"/>
                  </a:lnTo>
                  <a:lnTo>
                    <a:pt x="671" y="439"/>
                  </a:lnTo>
                  <a:lnTo>
                    <a:pt x="678" y="399"/>
                  </a:lnTo>
                  <a:lnTo>
                    <a:pt x="680" y="358"/>
                  </a:lnTo>
                  <a:lnTo>
                    <a:pt x="679" y="332"/>
                  </a:lnTo>
                  <a:lnTo>
                    <a:pt x="677" y="308"/>
                  </a:lnTo>
                  <a:lnTo>
                    <a:pt x="672" y="284"/>
                  </a:lnTo>
                  <a:lnTo>
                    <a:pt x="667" y="260"/>
                  </a:lnTo>
                  <a:lnTo>
                    <a:pt x="659" y="237"/>
                  </a:lnTo>
                  <a:lnTo>
                    <a:pt x="649" y="215"/>
                  </a:lnTo>
                  <a:lnTo>
                    <a:pt x="638" y="193"/>
                  </a:lnTo>
                  <a:lnTo>
                    <a:pt x="625" y="172"/>
                  </a:lnTo>
                  <a:lnTo>
                    <a:pt x="611" y="152"/>
                  </a:lnTo>
                  <a:lnTo>
                    <a:pt x="596" y="134"/>
                  </a:lnTo>
                  <a:lnTo>
                    <a:pt x="580" y="117"/>
                  </a:lnTo>
                  <a:lnTo>
                    <a:pt x="562" y="99"/>
                  </a:lnTo>
                  <a:lnTo>
                    <a:pt x="543" y="84"/>
                  </a:lnTo>
                  <a:lnTo>
                    <a:pt x="524" y="70"/>
                  </a:lnTo>
                  <a:lnTo>
                    <a:pt x="502" y="58"/>
                  </a:lnTo>
                  <a:lnTo>
                    <a:pt x="480" y="47"/>
                  </a:lnTo>
                  <a:lnTo>
                    <a:pt x="478" y="46"/>
                  </a:lnTo>
                  <a:lnTo>
                    <a:pt x="474" y="45"/>
                  </a:lnTo>
                  <a:lnTo>
                    <a:pt x="470" y="43"/>
                  </a:lnTo>
                  <a:lnTo>
                    <a:pt x="466" y="42"/>
                  </a:lnTo>
                  <a:lnTo>
                    <a:pt x="466" y="36"/>
                  </a:lnTo>
                  <a:lnTo>
                    <a:pt x="466" y="30"/>
                  </a:lnTo>
                  <a:lnTo>
                    <a:pt x="466" y="26"/>
                  </a:lnTo>
                  <a:lnTo>
                    <a:pt x="466" y="23"/>
                  </a:lnTo>
                  <a:lnTo>
                    <a:pt x="444" y="16"/>
                  </a:lnTo>
                  <a:lnTo>
                    <a:pt x="423" y="11"/>
                  </a:lnTo>
                  <a:lnTo>
                    <a:pt x="403" y="6"/>
                  </a:lnTo>
                  <a:lnTo>
                    <a:pt x="383" y="2"/>
                  </a:lnTo>
                  <a:lnTo>
                    <a:pt x="366" y="1"/>
                  </a:lnTo>
                  <a:lnTo>
                    <a:pt x="348" y="0"/>
                  </a:lnTo>
                  <a:lnTo>
                    <a:pt x="332" y="0"/>
                  </a:lnTo>
                  <a:lnTo>
                    <a:pt x="317" y="1"/>
                  </a:lnTo>
                  <a:lnTo>
                    <a:pt x="304" y="2"/>
                  </a:lnTo>
                  <a:lnTo>
                    <a:pt x="291" y="5"/>
                  </a:lnTo>
                  <a:lnTo>
                    <a:pt x="280" y="8"/>
                  </a:lnTo>
                  <a:lnTo>
                    <a:pt x="270" y="11"/>
                  </a:lnTo>
                  <a:lnTo>
                    <a:pt x="262" y="13"/>
                  </a:lnTo>
                  <a:lnTo>
                    <a:pt x="255" y="15"/>
                  </a:lnTo>
                  <a:lnTo>
                    <a:pt x="249" y="17"/>
                  </a:lnTo>
                  <a:lnTo>
                    <a:pt x="246" y="20"/>
                  </a:lnTo>
                  <a:lnTo>
                    <a:pt x="244" y="21"/>
                  </a:lnTo>
                  <a:lnTo>
                    <a:pt x="241" y="22"/>
                  </a:lnTo>
                  <a:lnTo>
                    <a:pt x="234" y="28"/>
                  </a:lnTo>
                  <a:lnTo>
                    <a:pt x="232" y="29"/>
                  </a:lnTo>
                  <a:lnTo>
                    <a:pt x="231" y="30"/>
                  </a:lnTo>
                  <a:lnTo>
                    <a:pt x="230" y="31"/>
                  </a:lnTo>
                  <a:lnTo>
                    <a:pt x="227" y="35"/>
                  </a:lnTo>
                  <a:lnTo>
                    <a:pt x="224" y="38"/>
                  </a:lnTo>
                  <a:lnTo>
                    <a:pt x="200" y="49"/>
                  </a:lnTo>
                  <a:lnTo>
                    <a:pt x="176" y="60"/>
                  </a:lnTo>
                  <a:lnTo>
                    <a:pt x="154" y="74"/>
                  </a:lnTo>
                  <a:lnTo>
                    <a:pt x="133" y="89"/>
                  </a:lnTo>
                  <a:lnTo>
                    <a:pt x="113" y="105"/>
                  </a:lnTo>
                  <a:lnTo>
                    <a:pt x="95" y="124"/>
                  </a:lnTo>
                  <a:lnTo>
                    <a:pt x="78" y="142"/>
                  </a:lnTo>
                  <a:lnTo>
                    <a:pt x="63" y="163"/>
                  </a:lnTo>
                  <a:lnTo>
                    <a:pt x="48" y="185"/>
                  </a:lnTo>
                  <a:lnTo>
                    <a:pt x="36" y="207"/>
                  </a:lnTo>
                  <a:lnTo>
                    <a:pt x="26" y="230"/>
                  </a:lnTo>
                  <a:lnTo>
                    <a:pt x="17" y="254"/>
                  </a:lnTo>
                  <a:lnTo>
                    <a:pt x="10" y="279"/>
                  </a:lnTo>
                  <a:lnTo>
                    <a:pt x="5" y="305"/>
                  </a:lnTo>
                  <a:lnTo>
                    <a:pt x="2" y="331"/>
                  </a:lnTo>
                  <a:lnTo>
                    <a:pt x="0" y="358"/>
                  </a:lnTo>
                  <a:lnTo>
                    <a:pt x="3" y="399"/>
                  </a:lnTo>
                  <a:lnTo>
                    <a:pt x="10" y="439"/>
                  </a:lnTo>
                  <a:lnTo>
                    <a:pt x="22" y="477"/>
                  </a:lnTo>
                  <a:lnTo>
                    <a:pt x="38" y="514"/>
                  </a:lnTo>
                  <a:lnTo>
                    <a:pt x="58" y="548"/>
                  </a:lnTo>
                  <a:lnTo>
                    <a:pt x="82" y="580"/>
                  </a:lnTo>
                  <a:lnTo>
                    <a:pt x="111" y="609"/>
                  </a:lnTo>
                  <a:lnTo>
                    <a:pt x="142" y="634"/>
                  </a:lnTo>
                  <a:lnTo>
                    <a:pt x="117" y="646"/>
                  </a:lnTo>
                  <a:lnTo>
                    <a:pt x="94" y="657"/>
                  </a:lnTo>
                  <a:lnTo>
                    <a:pt x="74" y="671"/>
                  </a:lnTo>
                  <a:lnTo>
                    <a:pt x="57" y="686"/>
                  </a:lnTo>
                  <a:lnTo>
                    <a:pt x="44" y="702"/>
                  </a:lnTo>
                  <a:lnTo>
                    <a:pt x="35" y="720"/>
                  </a:lnTo>
                  <a:lnTo>
                    <a:pt x="29" y="738"/>
                  </a:lnTo>
                  <a:lnTo>
                    <a:pt x="27" y="756"/>
                  </a:lnTo>
                  <a:lnTo>
                    <a:pt x="28" y="774"/>
                  </a:lnTo>
                  <a:lnTo>
                    <a:pt x="33" y="789"/>
                  </a:lnTo>
                  <a:lnTo>
                    <a:pt x="40" y="805"/>
                  </a:lnTo>
                  <a:lnTo>
                    <a:pt x="50" y="819"/>
                  </a:lnTo>
                  <a:lnTo>
                    <a:pt x="63" y="833"/>
                  </a:lnTo>
                  <a:lnTo>
                    <a:pt x="78" y="845"/>
                  </a:lnTo>
                  <a:lnTo>
                    <a:pt x="95" y="857"/>
                  </a:lnTo>
                  <a:lnTo>
                    <a:pt x="115" y="868"/>
                  </a:lnTo>
                  <a:lnTo>
                    <a:pt x="136" y="878"/>
                  </a:lnTo>
                  <a:lnTo>
                    <a:pt x="161" y="886"/>
                  </a:lnTo>
                  <a:lnTo>
                    <a:pt x="186" y="894"/>
                  </a:lnTo>
                  <a:lnTo>
                    <a:pt x="214" y="899"/>
                  </a:lnTo>
                  <a:lnTo>
                    <a:pt x="242" y="904"/>
                  </a:lnTo>
                  <a:lnTo>
                    <a:pt x="274" y="907"/>
                  </a:lnTo>
                  <a:lnTo>
                    <a:pt x="307" y="910"/>
                  </a:lnTo>
                  <a:lnTo>
                    <a:pt x="340" y="911"/>
                  </a:lnTo>
                  <a:lnTo>
                    <a:pt x="374" y="910"/>
                  </a:lnTo>
                  <a:lnTo>
                    <a:pt x="407" y="907"/>
                  </a:lnTo>
                  <a:lnTo>
                    <a:pt x="438" y="904"/>
                  </a:lnTo>
                  <a:lnTo>
                    <a:pt x="467" y="899"/>
                  </a:lnTo>
                  <a:lnTo>
                    <a:pt x="495" y="894"/>
                  </a:lnTo>
                  <a:lnTo>
                    <a:pt x="520" y="886"/>
                  </a:lnTo>
                  <a:lnTo>
                    <a:pt x="544" y="878"/>
                  </a:lnTo>
                  <a:lnTo>
                    <a:pt x="566" y="868"/>
                  </a:lnTo>
                  <a:lnTo>
                    <a:pt x="586" y="857"/>
                  </a:lnTo>
                  <a:lnTo>
                    <a:pt x="603" y="845"/>
                  </a:lnTo>
                  <a:lnTo>
                    <a:pt x="618" y="833"/>
                  </a:lnTo>
                  <a:lnTo>
                    <a:pt x="631" y="819"/>
                  </a:lnTo>
                  <a:lnTo>
                    <a:pt x="641" y="805"/>
                  </a:lnTo>
                  <a:lnTo>
                    <a:pt x="648" y="789"/>
                  </a:lnTo>
                  <a:lnTo>
                    <a:pt x="653" y="774"/>
                  </a:lnTo>
                  <a:lnTo>
                    <a:pt x="654" y="756"/>
                  </a:lnTo>
                  <a:lnTo>
                    <a:pt x="652" y="738"/>
                  </a:lnTo>
                  <a:lnTo>
                    <a:pt x="646" y="720"/>
                  </a:lnTo>
                  <a:lnTo>
                    <a:pt x="637" y="702"/>
                  </a:lnTo>
                  <a:lnTo>
                    <a:pt x="624" y="686"/>
                  </a:lnTo>
                  <a:lnTo>
                    <a:pt x="608" y="671"/>
                  </a:lnTo>
                  <a:lnTo>
                    <a:pt x="588" y="657"/>
                  </a:lnTo>
                  <a:lnTo>
                    <a:pt x="565" y="646"/>
                  </a:lnTo>
                  <a:lnTo>
                    <a:pt x="540" y="6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Freeform 37"/>
            <p:cNvSpPr>
              <a:spLocks noEditPoints="1"/>
            </p:cNvSpPr>
            <p:nvPr/>
          </p:nvSpPr>
          <p:spPr bwMode="auto">
            <a:xfrm>
              <a:off x="-1447844" y="80963"/>
              <a:ext cx="490537" cy="671513"/>
            </a:xfrm>
            <a:custGeom>
              <a:avLst/>
              <a:gdLst>
                <a:gd name="T0" fmla="*/ 2147483647 w 616"/>
                <a:gd name="T1" fmla="*/ 2147483647 h 847"/>
                <a:gd name="T2" fmla="*/ 2147483647 w 616"/>
                <a:gd name="T3" fmla="*/ 2147483647 h 847"/>
                <a:gd name="T4" fmla="*/ 2147483647 w 616"/>
                <a:gd name="T5" fmla="*/ 2147483647 h 847"/>
                <a:gd name="T6" fmla="*/ 2147483647 w 616"/>
                <a:gd name="T7" fmla="*/ 2147483647 h 847"/>
                <a:gd name="T8" fmla="*/ 2147483647 w 616"/>
                <a:gd name="T9" fmla="*/ 2147483647 h 847"/>
                <a:gd name="T10" fmla="*/ 2147483647 w 616"/>
                <a:gd name="T11" fmla="*/ 2147483647 h 847"/>
                <a:gd name="T12" fmla="*/ 2147483647 w 616"/>
                <a:gd name="T13" fmla="*/ 2147483647 h 847"/>
                <a:gd name="T14" fmla="*/ 2147483647 w 616"/>
                <a:gd name="T15" fmla="*/ 2147483647 h 847"/>
                <a:gd name="T16" fmla="*/ 0 w 616"/>
                <a:gd name="T17" fmla="*/ 2147483647 h 847"/>
                <a:gd name="T18" fmla="*/ 2147483647 w 616"/>
                <a:gd name="T19" fmla="*/ 2147483647 h 847"/>
                <a:gd name="T20" fmla="*/ 2147483647 w 616"/>
                <a:gd name="T21" fmla="*/ 2147483647 h 847"/>
                <a:gd name="T22" fmla="*/ 2147483647 w 616"/>
                <a:gd name="T23" fmla="*/ 2147483647 h 847"/>
                <a:gd name="T24" fmla="*/ 2147483647 w 616"/>
                <a:gd name="T25" fmla="*/ 2147483647 h 847"/>
                <a:gd name="T26" fmla="*/ 2147483647 w 616"/>
                <a:gd name="T27" fmla="*/ 2147483647 h 847"/>
                <a:gd name="T28" fmla="*/ 2147483647 w 616"/>
                <a:gd name="T29" fmla="*/ 2147483647 h 847"/>
                <a:gd name="T30" fmla="*/ 2147483647 w 616"/>
                <a:gd name="T31" fmla="*/ 2147483647 h 847"/>
                <a:gd name="T32" fmla="*/ 2147483647 w 616"/>
                <a:gd name="T33" fmla="*/ 2147483647 h 847"/>
                <a:gd name="T34" fmla="*/ 2147483647 w 616"/>
                <a:gd name="T35" fmla="*/ 2147483647 h 847"/>
                <a:gd name="T36" fmla="*/ 2147483647 w 616"/>
                <a:gd name="T37" fmla="*/ 2147483647 h 847"/>
                <a:gd name="T38" fmla="*/ 2147483647 w 616"/>
                <a:gd name="T39" fmla="*/ 2147483647 h 847"/>
                <a:gd name="T40" fmla="*/ 2147483647 w 616"/>
                <a:gd name="T41" fmla="*/ 2147483647 h 847"/>
                <a:gd name="T42" fmla="*/ 2147483647 w 616"/>
                <a:gd name="T43" fmla="*/ 2147483647 h 847"/>
                <a:gd name="T44" fmla="*/ 2147483647 w 616"/>
                <a:gd name="T45" fmla="*/ 2147483647 h 847"/>
                <a:gd name="T46" fmla="*/ 2147483647 w 616"/>
                <a:gd name="T47" fmla="*/ 2147483647 h 847"/>
                <a:gd name="T48" fmla="*/ 2147483647 w 616"/>
                <a:gd name="T49" fmla="*/ 2147483647 h 847"/>
                <a:gd name="T50" fmla="*/ 2147483647 w 616"/>
                <a:gd name="T51" fmla="*/ 2147483647 h 847"/>
                <a:gd name="T52" fmla="*/ 2147483647 w 616"/>
                <a:gd name="T53" fmla="*/ 2147483647 h 847"/>
                <a:gd name="T54" fmla="*/ 2147483647 w 616"/>
                <a:gd name="T55" fmla="*/ 2147483647 h 847"/>
                <a:gd name="T56" fmla="*/ 2147483647 w 616"/>
                <a:gd name="T57" fmla="*/ 2147483647 h 847"/>
                <a:gd name="T58" fmla="*/ 2147483647 w 616"/>
                <a:gd name="T59" fmla="*/ 2147483647 h 847"/>
                <a:gd name="T60" fmla="*/ 2147483647 w 616"/>
                <a:gd name="T61" fmla="*/ 2147483647 h 847"/>
                <a:gd name="T62" fmla="*/ 2147483647 w 616"/>
                <a:gd name="T63" fmla="*/ 2147483647 h 847"/>
                <a:gd name="T64" fmla="*/ 2147483647 w 616"/>
                <a:gd name="T65" fmla="*/ 2147483647 h 847"/>
                <a:gd name="T66" fmla="*/ 2147483647 w 616"/>
                <a:gd name="T67" fmla="*/ 2147483647 h 847"/>
                <a:gd name="T68" fmla="*/ 2147483647 w 616"/>
                <a:gd name="T69" fmla="*/ 2147483647 h 847"/>
                <a:gd name="T70" fmla="*/ 2147483647 w 616"/>
                <a:gd name="T71" fmla="*/ 2147483647 h 847"/>
                <a:gd name="T72" fmla="*/ 2147483647 w 616"/>
                <a:gd name="T73" fmla="*/ 2147483647 h 847"/>
                <a:gd name="T74" fmla="*/ 2147483647 w 616"/>
                <a:gd name="T75" fmla="*/ 2147483647 h 847"/>
                <a:gd name="T76" fmla="*/ 2147483647 w 616"/>
                <a:gd name="T77" fmla="*/ 2147483647 h 847"/>
                <a:gd name="T78" fmla="*/ 2147483647 w 616"/>
                <a:gd name="T79" fmla="*/ 2147483647 h 847"/>
                <a:gd name="T80" fmla="*/ 2147483647 w 616"/>
                <a:gd name="T81" fmla="*/ 2147483647 h 847"/>
                <a:gd name="T82" fmla="*/ 2147483647 w 616"/>
                <a:gd name="T83" fmla="*/ 2147483647 h 847"/>
                <a:gd name="T84" fmla="*/ 2147483647 w 616"/>
                <a:gd name="T85" fmla="*/ 2147483647 h 847"/>
                <a:gd name="T86" fmla="*/ 2147483647 w 616"/>
                <a:gd name="T87" fmla="*/ 2147483647 h 847"/>
                <a:gd name="T88" fmla="*/ 2147483647 w 616"/>
                <a:gd name="T89" fmla="*/ 2147483647 h 847"/>
                <a:gd name="T90" fmla="*/ 2147483647 w 616"/>
                <a:gd name="T91" fmla="*/ 2147483647 h 847"/>
                <a:gd name="T92" fmla="*/ 2147483647 w 616"/>
                <a:gd name="T93" fmla="*/ 2147483647 h 847"/>
                <a:gd name="T94" fmla="*/ 2147483647 w 616"/>
                <a:gd name="T95" fmla="*/ 2147483647 h 847"/>
                <a:gd name="T96" fmla="*/ 2147483647 w 616"/>
                <a:gd name="T97" fmla="*/ 2147483647 h 847"/>
                <a:gd name="T98" fmla="*/ 2147483647 w 616"/>
                <a:gd name="T99" fmla="*/ 2147483647 h 847"/>
                <a:gd name="T100" fmla="*/ 2147483647 w 616"/>
                <a:gd name="T101" fmla="*/ 2147483647 h 847"/>
                <a:gd name="T102" fmla="*/ 2147483647 w 616"/>
                <a:gd name="T103" fmla="*/ 2147483647 h 847"/>
                <a:gd name="T104" fmla="*/ 2147483647 w 616"/>
                <a:gd name="T105" fmla="*/ 2147483647 h 847"/>
                <a:gd name="T106" fmla="*/ 2147483647 w 616"/>
                <a:gd name="T107" fmla="*/ 2147483647 h 847"/>
                <a:gd name="T108" fmla="*/ 2147483647 w 616"/>
                <a:gd name="T109" fmla="*/ 2147483647 h 847"/>
                <a:gd name="T110" fmla="*/ 2147483647 w 616"/>
                <a:gd name="T111" fmla="*/ 2147483647 h 847"/>
                <a:gd name="T112" fmla="*/ 2147483647 w 616"/>
                <a:gd name="T113" fmla="*/ 2147483647 h 847"/>
                <a:gd name="T114" fmla="*/ 2147483647 w 616"/>
                <a:gd name="T115" fmla="*/ 2147483647 h 847"/>
                <a:gd name="T116" fmla="*/ 2147483647 w 616"/>
                <a:gd name="T117" fmla="*/ 2147483647 h 847"/>
                <a:gd name="T118" fmla="*/ 2147483647 w 616"/>
                <a:gd name="T119" fmla="*/ 2147483647 h 847"/>
                <a:gd name="T120" fmla="*/ 2147483647 w 616"/>
                <a:gd name="T121" fmla="*/ 2147483647 h 847"/>
                <a:gd name="T122" fmla="*/ 2147483647 w 616"/>
                <a:gd name="T123" fmla="*/ 2147483647 h 847"/>
                <a:gd name="T124" fmla="*/ 2147483647 w 616"/>
                <a:gd name="T125" fmla="*/ 2147483647 h 8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16"/>
                <a:gd name="T190" fmla="*/ 0 h 847"/>
                <a:gd name="T191" fmla="*/ 616 w 616"/>
                <a:gd name="T192" fmla="*/ 847 h 84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16" h="847">
                  <a:moveTo>
                    <a:pt x="422" y="613"/>
                  </a:moveTo>
                  <a:lnTo>
                    <a:pt x="442" y="603"/>
                  </a:lnTo>
                  <a:lnTo>
                    <a:pt x="463" y="592"/>
                  </a:lnTo>
                  <a:lnTo>
                    <a:pt x="481" y="580"/>
                  </a:lnTo>
                  <a:lnTo>
                    <a:pt x="500" y="567"/>
                  </a:lnTo>
                  <a:lnTo>
                    <a:pt x="517" y="552"/>
                  </a:lnTo>
                  <a:lnTo>
                    <a:pt x="533" y="535"/>
                  </a:lnTo>
                  <a:lnTo>
                    <a:pt x="548" y="519"/>
                  </a:lnTo>
                  <a:lnTo>
                    <a:pt x="562" y="501"/>
                  </a:lnTo>
                  <a:lnTo>
                    <a:pt x="574" y="481"/>
                  </a:lnTo>
                  <a:lnTo>
                    <a:pt x="585" y="462"/>
                  </a:lnTo>
                  <a:lnTo>
                    <a:pt x="594" y="441"/>
                  </a:lnTo>
                  <a:lnTo>
                    <a:pt x="603" y="419"/>
                  </a:lnTo>
                  <a:lnTo>
                    <a:pt x="608" y="397"/>
                  </a:lnTo>
                  <a:lnTo>
                    <a:pt x="613" y="374"/>
                  </a:lnTo>
                  <a:lnTo>
                    <a:pt x="615" y="350"/>
                  </a:lnTo>
                  <a:lnTo>
                    <a:pt x="616" y="326"/>
                  </a:lnTo>
                  <a:lnTo>
                    <a:pt x="615" y="300"/>
                  </a:lnTo>
                  <a:lnTo>
                    <a:pt x="612" y="275"/>
                  </a:lnTo>
                  <a:lnTo>
                    <a:pt x="607" y="251"/>
                  </a:lnTo>
                  <a:lnTo>
                    <a:pt x="600" y="228"/>
                  </a:lnTo>
                  <a:lnTo>
                    <a:pt x="591" y="205"/>
                  </a:lnTo>
                  <a:lnTo>
                    <a:pt x="581" y="183"/>
                  </a:lnTo>
                  <a:lnTo>
                    <a:pt x="569" y="162"/>
                  </a:lnTo>
                  <a:lnTo>
                    <a:pt x="555" y="142"/>
                  </a:lnTo>
                  <a:lnTo>
                    <a:pt x="540" y="124"/>
                  </a:lnTo>
                  <a:lnTo>
                    <a:pt x="524" y="107"/>
                  </a:lnTo>
                  <a:lnTo>
                    <a:pt x="507" y="90"/>
                  </a:lnTo>
                  <a:lnTo>
                    <a:pt x="487" y="75"/>
                  </a:lnTo>
                  <a:lnTo>
                    <a:pt x="468" y="63"/>
                  </a:lnTo>
                  <a:lnTo>
                    <a:pt x="447" y="51"/>
                  </a:lnTo>
                  <a:lnTo>
                    <a:pt x="425" y="41"/>
                  </a:lnTo>
                  <a:lnTo>
                    <a:pt x="402" y="33"/>
                  </a:lnTo>
                  <a:lnTo>
                    <a:pt x="402" y="14"/>
                  </a:lnTo>
                  <a:lnTo>
                    <a:pt x="364" y="5"/>
                  </a:lnTo>
                  <a:lnTo>
                    <a:pt x="330" y="0"/>
                  </a:lnTo>
                  <a:lnTo>
                    <a:pt x="301" y="0"/>
                  </a:lnTo>
                  <a:lnTo>
                    <a:pt x="275" y="3"/>
                  </a:lnTo>
                  <a:lnTo>
                    <a:pt x="254" y="7"/>
                  </a:lnTo>
                  <a:lnTo>
                    <a:pt x="239" y="12"/>
                  </a:lnTo>
                  <a:lnTo>
                    <a:pt x="229" y="15"/>
                  </a:lnTo>
                  <a:lnTo>
                    <a:pt x="226" y="18"/>
                  </a:lnTo>
                  <a:lnTo>
                    <a:pt x="222" y="20"/>
                  </a:lnTo>
                  <a:lnTo>
                    <a:pt x="220" y="24"/>
                  </a:lnTo>
                  <a:lnTo>
                    <a:pt x="216" y="27"/>
                  </a:lnTo>
                  <a:lnTo>
                    <a:pt x="213" y="30"/>
                  </a:lnTo>
                  <a:lnTo>
                    <a:pt x="211" y="34"/>
                  </a:lnTo>
                  <a:lnTo>
                    <a:pt x="188" y="42"/>
                  </a:lnTo>
                  <a:lnTo>
                    <a:pt x="166" y="52"/>
                  </a:lnTo>
                  <a:lnTo>
                    <a:pt x="145" y="64"/>
                  </a:lnTo>
                  <a:lnTo>
                    <a:pt x="125" y="78"/>
                  </a:lnTo>
                  <a:lnTo>
                    <a:pt x="107" y="92"/>
                  </a:lnTo>
                  <a:lnTo>
                    <a:pt x="90" y="108"/>
                  </a:lnTo>
                  <a:lnTo>
                    <a:pt x="73" y="125"/>
                  </a:lnTo>
                  <a:lnTo>
                    <a:pt x="58" y="143"/>
                  </a:lnTo>
                  <a:lnTo>
                    <a:pt x="46" y="163"/>
                  </a:lnTo>
                  <a:lnTo>
                    <a:pt x="34" y="184"/>
                  </a:lnTo>
                  <a:lnTo>
                    <a:pt x="24" y="206"/>
                  </a:lnTo>
                  <a:lnTo>
                    <a:pt x="16" y="229"/>
                  </a:lnTo>
                  <a:lnTo>
                    <a:pt x="9" y="252"/>
                  </a:lnTo>
                  <a:lnTo>
                    <a:pt x="3" y="276"/>
                  </a:lnTo>
                  <a:lnTo>
                    <a:pt x="1" y="300"/>
                  </a:lnTo>
                  <a:lnTo>
                    <a:pt x="0" y="326"/>
                  </a:lnTo>
                  <a:lnTo>
                    <a:pt x="1" y="350"/>
                  </a:lnTo>
                  <a:lnTo>
                    <a:pt x="3" y="374"/>
                  </a:lnTo>
                  <a:lnTo>
                    <a:pt x="8" y="397"/>
                  </a:lnTo>
                  <a:lnTo>
                    <a:pt x="13" y="419"/>
                  </a:lnTo>
                  <a:lnTo>
                    <a:pt x="22" y="441"/>
                  </a:lnTo>
                  <a:lnTo>
                    <a:pt x="31" y="462"/>
                  </a:lnTo>
                  <a:lnTo>
                    <a:pt x="41" y="481"/>
                  </a:lnTo>
                  <a:lnTo>
                    <a:pt x="54" y="501"/>
                  </a:lnTo>
                  <a:lnTo>
                    <a:pt x="68" y="519"/>
                  </a:lnTo>
                  <a:lnTo>
                    <a:pt x="82" y="535"/>
                  </a:lnTo>
                  <a:lnTo>
                    <a:pt x="98" y="552"/>
                  </a:lnTo>
                  <a:lnTo>
                    <a:pt x="115" y="567"/>
                  </a:lnTo>
                  <a:lnTo>
                    <a:pt x="133" y="580"/>
                  </a:lnTo>
                  <a:lnTo>
                    <a:pt x="152" y="592"/>
                  </a:lnTo>
                  <a:lnTo>
                    <a:pt x="173" y="603"/>
                  </a:lnTo>
                  <a:lnTo>
                    <a:pt x="193" y="613"/>
                  </a:lnTo>
                  <a:lnTo>
                    <a:pt x="158" y="621"/>
                  </a:lnTo>
                  <a:lnTo>
                    <a:pt x="125" y="631"/>
                  </a:lnTo>
                  <a:lnTo>
                    <a:pt x="96" y="643"/>
                  </a:lnTo>
                  <a:lnTo>
                    <a:pt x="72" y="656"/>
                  </a:lnTo>
                  <a:lnTo>
                    <a:pt x="53" y="671"/>
                  </a:lnTo>
                  <a:lnTo>
                    <a:pt x="38" y="688"/>
                  </a:lnTo>
                  <a:lnTo>
                    <a:pt x="30" y="706"/>
                  </a:lnTo>
                  <a:lnTo>
                    <a:pt x="26" y="724"/>
                  </a:lnTo>
                  <a:lnTo>
                    <a:pt x="27" y="737"/>
                  </a:lnTo>
                  <a:lnTo>
                    <a:pt x="32" y="750"/>
                  </a:lnTo>
                  <a:lnTo>
                    <a:pt x="39" y="761"/>
                  </a:lnTo>
                  <a:lnTo>
                    <a:pt x="48" y="773"/>
                  </a:lnTo>
                  <a:lnTo>
                    <a:pt x="60" y="783"/>
                  </a:lnTo>
                  <a:lnTo>
                    <a:pt x="73" y="794"/>
                  </a:lnTo>
                  <a:lnTo>
                    <a:pt x="88" y="803"/>
                  </a:lnTo>
                  <a:lnTo>
                    <a:pt x="107" y="811"/>
                  </a:lnTo>
                  <a:lnTo>
                    <a:pt x="126" y="819"/>
                  </a:lnTo>
                  <a:lnTo>
                    <a:pt x="148" y="826"/>
                  </a:lnTo>
                  <a:lnTo>
                    <a:pt x="171" y="832"/>
                  </a:lnTo>
                  <a:lnTo>
                    <a:pt x="196" y="837"/>
                  </a:lnTo>
                  <a:lnTo>
                    <a:pt x="222" y="841"/>
                  </a:lnTo>
                  <a:lnTo>
                    <a:pt x="250" y="844"/>
                  </a:lnTo>
                  <a:lnTo>
                    <a:pt x="277" y="846"/>
                  </a:lnTo>
                  <a:lnTo>
                    <a:pt x="307" y="847"/>
                  </a:lnTo>
                  <a:lnTo>
                    <a:pt x="337" y="846"/>
                  </a:lnTo>
                  <a:lnTo>
                    <a:pt x="365" y="844"/>
                  </a:lnTo>
                  <a:lnTo>
                    <a:pt x="393" y="841"/>
                  </a:lnTo>
                  <a:lnTo>
                    <a:pt x="419" y="837"/>
                  </a:lnTo>
                  <a:lnTo>
                    <a:pt x="443" y="832"/>
                  </a:lnTo>
                  <a:lnTo>
                    <a:pt x="466" y="826"/>
                  </a:lnTo>
                  <a:lnTo>
                    <a:pt x="488" y="819"/>
                  </a:lnTo>
                  <a:lnTo>
                    <a:pt x="508" y="811"/>
                  </a:lnTo>
                  <a:lnTo>
                    <a:pt x="526" y="803"/>
                  </a:lnTo>
                  <a:lnTo>
                    <a:pt x="541" y="794"/>
                  </a:lnTo>
                  <a:lnTo>
                    <a:pt x="555" y="783"/>
                  </a:lnTo>
                  <a:lnTo>
                    <a:pt x="567" y="773"/>
                  </a:lnTo>
                  <a:lnTo>
                    <a:pt x="576" y="761"/>
                  </a:lnTo>
                  <a:lnTo>
                    <a:pt x="583" y="750"/>
                  </a:lnTo>
                  <a:lnTo>
                    <a:pt x="588" y="737"/>
                  </a:lnTo>
                  <a:lnTo>
                    <a:pt x="589" y="724"/>
                  </a:lnTo>
                  <a:lnTo>
                    <a:pt x="585" y="706"/>
                  </a:lnTo>
                  <a:lnTo>
                    <a:pt x="577" y="688"/>
                  </a:lnTo>
                  <a:lnTo>
                    <a:pt x="562" y="671"/>
                  </a:lnTo>
                  <a:lnTo>
                    <a:pt x="543" y="656"/>
                  </a:lnTo>
                  <a:lnTo>
                    <a:pt x="518" y="643"/>
                  </a:lnTo>
                  <a:lnTo>
                    <a:pt x="490" y="631"/>
                  </a:lnTo>
                  <a:lnTo>
                    <a:pt x="457" y="621"/>
                  </a:lnTo>
                  <a:lnTo>
                    <a:pt x="422" y="613"/>
                  </a:lnTo>
                  <a:close/>
                  <a:moveTo>
                    <a:pt x="216" y="65"/>
                  </a:moveTo>
                  <a:lnTo>
                    <a:pt x="222" y="58"/>
                  </a:lnTo>
                  <a:lnTo>
                    <a:pt x="227" y="51"/>
                  </a:lnTo>
                  <a:lnTo>
                    <a:pt x="233" y="44"/>
                  </a:lnTo>
                  <a:lnTo>
                    <a:pt x="238" y="37"/>
                  </a:lnTo>
                  <a:lnTo>
                    <a:pt x="244" y="35"/>
                  </a:lnTo>
                  <a:lnTo>
                    <a:pt x="252" y="33"/>
                  </a:lnTo>
                  <a:lnTo>
                    <a:pt x="264" y="29"/>
                  </a:lnTo>
                  <a:lnTo>
                    <a:pt x="279" y="27"/>
                  </a:lnTo>
                  <a:lnTo>
                    <a:pt x="296" y="25"/>
                  </a:lnTo>
                  <a:lnTo>
                    <a:pt x="317" y="25"/>
                  </a:lnTo>
                  <a:lnTo>
                    <a:pt x="339" y="26"/>
                  </a:lnTo>
                  <a:lnTo>
                    <a:pt x="364" y="30"/>
                  </a:lnTo>
                  <a:lnTo>
                    <a:pt x="357" y="35"/>
                  </a:lnTo>
                  <a:lnTo>
                    <a:pt x="350" y="40"/>
                  </a:lnTo>
                  <a:lnTo>
                    <a:pt x="343" y="45"/>
                  </a:lnTo>
                  <a:lnTo>
                    <a:pt x="336" y="51"/>
                  </a:lnTo>
                  <a:lnTo>
                    <a:pt x="320" y="68"/>
                  </a:lnTo>
                  <a:lnTo>
                    <a:pt x="305" y="87"/>
                  </a:lnTo>
                  <a:lnTo>
                    <a:pt x="292" y="107"/>
                  </a:lnTo>
                  <a:lnTo>
                    <a:pt x="282" y="125"/>
                  </a:lnTo>
                  <a:lnTo>
                    <a:pt x="273" y="143"/>
                  </a:lnTo>
                  <a:lnTo>
                    <a:pt x="266" y="160"/>
                  </a:lnTo>
                  <a:lnTo>
                    <a:pt x="260" y="173"/>
                  </a:lnTo>
                  <a:lnTo>
                    <a:pt x="257" y="184"/>
                  </a:lnTo>
                  <a:lnTo>
                    <a:pt x="250" y="183"/>
                  </a:lnTo>
                  <a:lnTo>
                    <a:pt x="243" y="180"/>
                  </a:lnTo>
                  <a:lnTo>
                    <a:pt x="235" y="179"/>
                  </a:lnTo>
                  <a:lnTo>
                    <a:pt x="228" y="179"/>
                  </a:lnTo>
                  <a:lnTo>
                    <a:pt x="189" y="179"/>
                  </a:lnTo>
                  <a:lnTo>
                    <a:pt x="184" y="179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4" y="180"/>
                  </a:lnTo>
                  <a:lnTo>
                    <a:pt x="175" y="172"/>
                  </a:lnTo>
                  <a:lnTo>
                    <a:pt x="177" y="161"/>
                  </a:lnTo>
                  <a:lnTo>
                    <a:pt x="179" y="148"/>
                  </a:lnTo>
                  <a:lnTo>
                    <a:pt x="184" y="133"/>
                  </a:lnTo>
                  <a:lnTo>
                    <a:pt x="190" y="117"/>
                  </a:lnTo>
                  <a:lnTo>
                    <a:pt x="197" y="101"/>
                  </a:lnTo>
                  <a:lnTo>
                    <a:pt x="206" y="82"/>
                  </a:lnTo>
                  <a:lnTo>
                    <a:pt x="216" y="65"/>
                  </a:lnTo>
                  <a:close/>
                  <a:moveTo>
                    <a:pt x="333" y="328"/>
                  </a:moveTo>
                  <a:lnTo>
                    <a:pt x="330" y="353"/>
                  </a:lnTo>
                  <a:lnTo>
                    <a:pt x="325" y="376"/>
                  </a:lnTo>
                  <a:lnTo>
                    <a:pt x="314" y="398"/>
                  </a:lnTo>
                  <a:lnTo>
                    <a:pt x="302" y="415"/>
                  </a:lnTo>
                  <a:lnTo>
                    <a:pt x="287" y="432"/>
                  </a:lnTo>
                  <a:lnTo>
                    <a:pt x="268" y="443"/>
                  </a:lnTo>
                  <a:lnTo>
                    <a:pt x="249" y="450"/>
                  </a:lnTo>
                  <a:lnTo>
                    <a:pt x="228" y="452"/>
                  </a:lnTo>
                  <a:lnTo>
                    <a:pt x="189" y="452"/>
                  </a:lnTo>
                  <a:lnTo>
                    <a:pt x="168" y="450"/>
                  </a:lnTo>
                  <a:lnTo>
                    <a:pt x="148" y="443"/>
                  </a:lnTo>
                  <a:lnTo>
                    <a:pt x="130" y="432"/>
                  </a:lnTo>
                  <a:lnTo>
                    <a:pt x="115" y="415"/>
                  </a:lnTo>
                  <a:lnTo>
                    <a:pt x="102" y="398"/>
                  </a:lnTo>
                  <a:lnTo>
                    <a:pt x="92" y="376"/>
                  </a:lnTo>
                  <a:lnTo>
                    <a:pt x="86" y="353"/>
                  </a:lnTo>
                  <a:lnTo>
                    <a:pt x="84" y="328"/>
                  </a:lnTo>
                  <a:lnTo>
                    <a:pt x="86" y="303"/>
                  </a:lnTo>
                  <a:lnTo>
                    <a:pt x="92" y="279"/>
                  </a:lnTo>
                  <a:lnTo>
                    <a:pt x="102" y="259"/>
                  </a:lnTo>
                  <a:lnTo>
                    <a:pt x="115" y="240"/>
                  </a:lnTo>
                  <a:lnTo>
                    <a:pt x="130" y="225"/>
                  </a:lnTo>
                  <a:lnTo>
                    <a:pt x="148" y="214"/>
                  </a:lnTo>
                  <a:lnTo>
                    <a:pt x="168" y="206"/>
                  </a:lnTo>
                  <a:lnTo>
                    <a:pt x="189" y="203"/>
                  </a:lnTo>
                  <a:lnTo>
                    <a:pt x="228" y="203"/>
                  </a:lnTo>
                  <a:lnTo>
                    <a:pt x="249" y="206"/>
                  </a:lnTo>
                  <a:lnTo>
                    <a:pt x="268" y="214"/>
                  </a:lnTo>
                  <a:lnTo>
                    <a:pt x="287" y="225"/>
                  </a:lnTo>
                  <a:lnTo>
                    <a:pt x="302" y="240"/>
                  </a:lnTo>
                  <a:lnTo>
                    <a:pt x="314" y="259"/>
                  </a:lnTo>
                  <a:lnTo>
                    <a:pt x="325" y="279"/>
                  </a:lnTo>
                  <a:lnTo>
                    <a:pt x="330" y="303"/>
                  </a:lnTo>
                  <a:lnTo>
                    <a:pt x="333" y="328"/>
                  </a:lnTo>
                  <a:close/>
                  <a:moveTo>
                    <a:pt x="31" y="326"/>
                  </a:moveTo>
                  <a:lnTo>
                    <a:pt x="33" y="286"/>
                  </a:lnTo>
                  <a:lnTo>
                    <a:pt x="41" y="249"/>
                  </a:lnTo>
                  <a:lnTo>
                    <a:pt x="54" y="215"/>
                  </a:lnTo>
                  <a:lnTo>
                    <a:pt x="72" y="181"/>
                  </a:lnTo>
                  <a:lnTo>
                    <a:pt x="93" y="151"/>
                  </a:lnTo>
                  <a:lnTo>
                    <a:pt x="118" y="125"/>
                  </a:lnTo>
                  <a:lnTo>
                    <a:pt x="147" y="101"/>
                  </a:lnTo>
                  <a:lnTo>
                    <a:pt x="178" y="81"/>
                  </a:lnTo>
                  <a:lnTo>
                    <a:pt x="162" y="119"/>
                  </a:lnTo>
                  <a:lnTo>
                    <a:pt x="153" y="153"/>
                  </a:lnTo>
                  <a:lnTo>
                    <a:pt x="150" y="177"/>
                  </a:lnTo>
                  <a:lnTo>
                    <a:pt x="148" y="187"/>
                  </a:lnTo>
                  <a:lnTo>
                    <a:pt x="150" y="187"/>
                  </a:lnTo>
                  <a:lnTo>
                    <a:pt x="131" y="195"/>
                  </a:lnTo>
                  <a:lnTo>
                    <a:pt x="114" y="208"/>
                  </a:lnTo>
                  <a:lnTo>
                    <a:pt x="99" y="223"/>
                  </a:lnTo>
                  <a:lnTo>
                    <a:pt x="85" y="240"/>
                  </a:lnTo>
                  <a:lnTo>
                    <a:pt x="75" y="260"/>
                  </a:lnTo>
                  <a:lnTo>
                    <a:pt x="67" y="281"/>
                  </a:lnTo>
                  <a:lnTo>
                    <a:pt x="62" y="304"/>
                  </a:lnTo>
                  <a:lnTo>
                    <a:pt x="60" y="328"/>
                  </a:lnTo>
                  <a:lnTo>
                    <a:pt x="62" y="358"/>
                  </a:lnTo>
                  <a:lnTo>
                    <a:pt x="70" y="386"/>
                  </a:lnTo>
                  <a:lnTo>
                    <a:pt x="82" y="411"/>
                  </a:lnTo>
                  <a:lnTo>
                    <a:pt x="98" y="433"/>
                  </a:lnTo>
                  <a:lnTo>
                    <a:pt x="116" y="451"/>
                  </a:lnTo>
                  <a:lnTo>
                    <a:pt x="138" y="465"/>
                  </a:lnTo>
                  <a:lnTo>
                    <a:pt x="162" y="473"/>
                  </a:lnTo>
                  <a:lnTo>
                    <a:pt x="189" y="477"/>
                  </a:lnTo>
                  <a:lnTo>
                    <a:pt x="228" y="477"/>
                  </a:lnTo>
                  <a:lnTo>
                    <a:pt x="253" y="473"/>
                  </a:lnTo>
                  <a:lnTo>
                    <a:pt x="277" y="465"/>
                  </a:lnTo>
                  <a:lnTo>
                    <a:pt x="299" y="451"/>
                  </a:lnTo>
                  <a:lnTo>
                    <a:pt x="319" y="433"/>
                  </a:lnTo>
                  <a:lnTo>
                    <a:pt x="335" y="411"/>
                  </a:lnTo>
                  <a:lnTo>
                    <a:pt x="347" y="386"/>
                  </a:lnTo>
                  <a:lnTo>
                    <a:pt x="355" y="358"/>
                  </a:lnTo>
                  <a:lnTo>
                    <a:pt x="357" y="328"/>
                  </a:lnTo>
                  <a:lnTo>
                    <a:pt x="356" y="306"/>
                  </a:lnTo>
                  <a:lnTo>
                    <a:pt x="351" y="284"/>
                  </a:lnTo>
                  <a:lnTo>
                    <a:pt x="344" y="264"/>
                  </a:lnTo>
                  <a:lnTo>
                    <a:pt x="335" y="246"/>
                  </a:lnTo>
                  <a:lnTo>
                    <a:pt x="324" y="229"/>
                  </a:lnTo>
                  <a:lnTo>
                    <a:pt x="311" y="215"/>
                  </a:lnTo>
                  <a:lnTo>
                    <a:pt x="296" y="202"/>
                  </a:lnTo>
                  <a:lnTo>
                    <a:pt x="280" y="192"/>
                  </a:lnTo>
                  <a:lnTo>
                    <a:pt x="283" y="181"/>
                  </a:lnTo>
                  <a:lnTo>
                    <a:pt x="289" y="166"/>
                  </a:lnTo>
                  <a:lnTo>
                    <a:pt x="297" y="149"/>
                  </a:lnTo>
                  <a:lnTo>
                    <a:pt x="306" y="131"/>
                  </a:lnTo>
                  <a:lnTo>
                    <a:pt x="318" y="111"/>
                  </a:lnTo>
                  <a:lnTo>
                    <a:pt x="333" y="92"/>
                  </a:lnTo>
                  <a:lnTo>
                    <a:pt x="349" y="73"/>
                  </a:lnTo>
                  <a:lnTo>
                    <a:pt x="367" y="57"/>
                  </a:lnTo>
                  <a:lnTo>
                    <a:pt x="390" y="63"/>
                  </a:lnTo>
                  <a:lnTo>
                    <a:pt x="412" y="71"/>
                  </a:lnTo>
                  <a:lnTo>
                    <a:pt x="433" y="80"/>
                  </a:lnTo>
                  <a:lnTo>
                    <a:pt x="454" y="92"/>
                  </a:lnTo>
                  <a:lnTo>
                    <a:pt x="472" y="104"/>
                  </a:lnTo>
                  <a:lnTo>
                    <a:pt x="491" y="119"/>
                  </a:lnTo>
                  <a:lnTo>
                    <a:pt x="507" y="134"/>
                  </a:lnTo>
                  <a:lnTo>
                    <a:pt x="523" y="151"/>
                  </a:lnTo>
                  <a:lnTo>
                    <a:pt x="536" y="170"/>
                  </a:lnTo>
                  <a:lnTo>
                    <a:pt x="548" y="190"/>
                  </a:lnTo>
                  <a:lnTo>
                    <a:pt x="559" y="210"/>
                  </a:lnTo>
                  <a:lnTo>
                    <a:pt x="568" y="232"/>
                  </a:lnTo>
                  <a:lnTo>
                    <a:pt x="575" y="254"/>
                  </a:lnTo>
                  <a:lnTo>
                    <a:pt x="579" y="277"/>
                  </a:lnTo>
                  <a:lnTo>
                    <a:pt x="583" y="301"/>
                  </a:lnTo>
                  <a:lnTo>
                    <a:pt x="584" y="326"/>
                  </a:lnTo>
                  <a:lnTo>
                    <a:pt x="583" y="347"/>
                  </a:lnTo>
                  <a:lnTo>
                    <a:pt x="581" y="371"/>
                  </a:lnTo>
                  <a:lnTo>
                    <a:pt x="576" y="391"/>
                  </a:lnTo>
                  <a:lnTo>
                    <a:pt x="570" y="412"/>
                  </a:lnTo>
                  <a:lnTo>
                    <a:pt x="563" y="432"/>
                  </a:lnTo>
                  <a:lnTo>
                    <a:pt x="554" y="451"/>
                  </a:lnTo>
                  <a:lnTo>
                    <a:pt x="544" y="470"/>
                  </a:lnTo>
                  <a:lnTo>
                    <a:pt x="532" y="487"/>
                  </a:lnTo>
                  <a:lnTo>
                    <a:pt x="520" y="503"/>
                  </a:lnTo>
                  <a:lnTo>
                    <a:pt x="505" y="519"/>
                  </a:lnTo>
                  <a:lnTo>
                    <a:pt x="490" y="533"/>
                  </a:lnTo>
                  <a:lnTo>
                    <a:pt x="473" y="547"/>
                  </a:lnTo>
                  <a:lnTo>
                    <a:pt x="456" y="558"/>
                  </a:lnTo>
                  <a:lnTo>
                    <a:pt x="439" y="569"/>
                  </a:lnTo>
                  <a:lnTo>
                    <a:pt x="419" y="578"/>
                  </a:lnTo>
                  <a:lnTo>
                    <a:pt x="400" y="586"/>
                  </a:lnTo>
                  <a:lnTo>
                    <a:pt x="394" y="588"/>
                  </a:lnTo>
                  <a:lnTo>
                    <a:pt x="388" y="591"/>
                  </a:lnTo>
                  <a:lnTo>
                    <a:pt x="381" y="592"/>
                  </a:lnTo>
                  <a:lnTo>
                    <a:pt x="375" y="594"/>
                  </a:lnTo>
                  <a:lnTo>
                    <a:pt x="367" y="595"/>
                  </a:lnTo>
                  <a:lnTo>
                    <a:pt x="359" y="598"/>
                  </a:lnTo>
                  <a:lnTo>
                    <a:pt x="350" y="599"/>
                  </a:lnTo>
                  <a:lnTo>
                    <a:pt x="342" y="600"/>
                  </a:lnTo>
                  <a:lnTo>
                    <a:pt x="333" y="601"/>
                  </a:lnTo>
                  <a:lnTo>
                    <a:pt x="325" y="601"/>
                  </a:lnTo>
                  <a:lnTo>
                    <a:pt x="315" y="602"/>
                  </a:lnTo>
                  <a:lnTo>
                    <a:pt x="307" y="602"/>
                  </a:lnTo>
                  <a:lnTo>
                    <a:pt x="299" y="602"/>
                  </a:lnTo>
                  <a:lnTo>
                    <a:pt x="291" y="602"/>
                  </a:lnTo>
                  <a:lnTo>
                    <a:pt x="283" y="601"/>
                  </a:lnTo>
                  <a:lnTo>
                    <a:pt x="275" y="600"/>
                  </a:lnTo>
                  <a:lnTo>
                    <a:pt x="267" y="600"/>
                  </a:lnTo>
                  <a:lnTo>
                    <a:pt x="259" y="599"/>
                  </a:lnTo>
                  <a:lnTo>
                    <a:pt x="251" y="596"/>
                  </a:lnTo>
                  <a:lnTo>
                    <a:pt x="244" y="595"/>
                  </a:lnTo>
                  <a:lnTo>
                    <a:pt x="238" y="593"/>
                  </a:lnTo>
                  <a:lnTo>
                    <a:pt x="233" y="592"/>
                  </a:lnTo>
                  <a:lnTo>
                    <a:pt x="226" y="590"/>
                  </a:lnTo>
                  <a:lnTo>
                    <a:pt x="220" y="588"/>
                  </a:lnTo>
                  <a:lnTo>
                    <a:pt x="200" y="580"/>
                  </a:lnTo>
                  <a:lnTo>
                    <a:pt x="181" y="571"/>
                  </a:lnTo>
                  <a:lnTo>
                    <a:pt x="162" y="561"/>
                  </a:lnTo>
                  <a:lnTo>
                    <a:pt x="144" y="549"/>
                  </a:lnTo>
                  <a:lnTo>
                    <a:pt x="128" y="535"/>
                  </a:lnTo>
                  <a:lnTo>
                    <a:pt x="111" y="522"/>
                  </a:lnTo>
                  <a:lnTo>
                    <a:pt x="98" y="505"/>
                  </a:lnTo>
                  <a:lnTo>
                    <a:pt x="84" y="489"/>
                  </a:lnTo>
                  <a:lnTo>
                    <a:pt x="72" y="471"/>
                  </a:lnTo>
                  <a:lnTo>
                    <a:pt x="62" y="452"/>
                  </a:lnTo>
                  <a:lnTo>
                    <a:pt x="53" y="433"/>
                  </a:lnTo>
                  <a:lnTo>
                    <a:pt x="45" y="413"/>
                  </a:lnTo>
                  <a:lnTo>
                    <a:pt x="39" y="392"/>
                  </a:lnTo>
                  <a:lnTo>
                    <a:pt x="34" y="371"/>
                  </a:lnTo>
                  <a:lnTo>
                    <a:pt x="32" y="349"/>
                  </a:lnTo>
                  <a:lnTo>
                    <a:pt x="31" y="326"/>
                  </a:lnTo>
                  <a:close/>
                  <a:moveTo>
                    <a:pt x="375" y="626"/>
                  </a:moveTo>
                  <a:lnTo>
                    <a:pt x="375" y="629"/>
                  </a:lnTo>
                  <a:lnTo>
                    <a:pt x="375" y="632"/>
                  </a:lnTo>
                  <a:lnTo>
                    <a:pt x="375" y="636"/>
                  </a:lnTo>
                  <a:lnTo>
                    <a:pt x="375" y="638"/>
                  </a:lnTo>
                  <a:lnTo>
                    <a:pt x="375" y="653"/>
                  </a:lnTo>
                  <a:lnTo>
                    <a:pt x="375" y="667"/>
                  </a:lnTo>
                  <a:lnTo>
                    <a:pt x="375" y="675"/>
                  </a:lnTo>
                  <a:lnTo>
                    <a:pt x="375" y="678"/>
                  </a:lnTo>
                  <a:lnTo>
                    <a:pt x="373" y="686"/>
                  </a:lnTo>
                  <a:lnTo>
                    <a:pt x="367" y="692"/>
                  </a:lnTo>
                  <a:lnTo>
                    <a:pt x="358" y="697"/>
                  </a:lnTo>
                  <a:lnTo>
                    <a:pt x="348" y="700"/>
                  </a:lnTo>
                  <a:lnTo>
                    <a:pt x="336" y="704"/>
                  </a:lnTo>
                  <a:lnTo>
                    <a:pt x="326" y="705"/>
                  </a:lnTo>
                  <a:lnTo>
                    <a:pt x="317" y="706"/>
                  </a:lnTo>
                  <a:lnTo>
                    <a:pt x="310" y="706"/>
                  </a:lnTo>
                  <a:lnTo>
                    <a:pt x="292" y="705"/>
                  </a:lnTo>
                  <a:lnTo>
                    <a:pt x="279" y="703"/>
                  </a:lnTo>
                  <a:lnTo>
                    <a:pt x="267" y="700"/>
                  </a:lnTo>
                  <a:lnTo>
                    <a:pt x="258" y="696"/>
                  </a:lnTo>
                  <a:lnTo>
                    <a:pt x="251" y="691"/>
                  </a:lnTo>
                  <a:lnTo>
                    <a:pt x="247" y="686"/>
                  </a:lnTo>
                  <a:lnTo>
                    <a:pt x="245" y="682"/>
                  </a:lnTo>
                  <a:lnTo>
                    <a:pt x="244" y="678"/>
                  </a:lnTo>
                  <a:lnTo>
                    <a:pt x="244" y="675"/>
                  </a:lnTo>
                  <a:lnTo>
                    <a:pt x="244" y="667"/>
                  </a:lnTo>
                  <a:lnTo>
                    <a:pt x="244" y="653"/>
                  </a:lnTo>
                  <a:lnTo>
                    <a:pt x="244" y="638"/>
                  </a:lnTo>
                  <a:lnTo>
                    <a:pt x="244" y="636"/>
                  </a:lnTo>
                  <a:lnTo>
                    <a:pt x="244" y="632"/>
                  </a:lnTo>
                  <a:lnTo>
                    <a:pt x="244" y="630"/>
                  </a:lnTo>
                  <a:lnTo>
                    <a:pt x="244" y="628"/>
                  </a:lnTo>
                  <a:lnTo>
                    <a:pt x="252" y="629"/>
                  </a:lnTo>
                  <a:lnTo>
                    <a:pt x="260" y="631"/>
                  </a:lnTo>
                  <a:lnTo>
                    <a:pt x="267" y="632"/>
                  </a:lnTo>
                  <a:lnTo>
                    <a:pt x="275" y="632"/>
                  </a:lnTo>
                  <a:lnTo>
                    <a:pt x="283" y="633"/>
                  </a:lnTo>
                  <a:lnTo>
                    <a:pt x="291" y="635"/>
                  </a:lnTo>
                  <a:lnTo>
                    <a:pt x="299" y="635"/>
                  </a:lnTo>
                  <a:lnTo>
                    <a:pt x="307" y="635"/>
                  </a:lnTo>
                  <a:lnTo>
                    <a:pt x="315" y="635"/>
                  </a:lnTo>
                  <a:lnTo>
                    <a:pt x="325" y="635"/>
                  </a:lnTo>
                  <a:lnTo>
                    <a:pt x="333" y="633"/>
                  </a:lnTo>
                  <a:lnTo>
                    <a:pt x="342" y="632"/>
                  </a:lnTo>
                  <a:lnTo>
                    <a:pt x="350" y="631"/>
                  </a:lnTo>
                  <a:lnTo>
                    <a:pt x="359" y="630"/>
                  </a:lnTo>
                  <a:lnTo>
                    <a:pt x="367" y="629"/>
                  </a:lnTo>
                  <a:lnTo>
                    <a:pt x="375" y="626"/>
                  </a:lnTo>
                  <a:close/>
                  <a:moveTo>
                    <a:pt x="307" y="814"/>
                  </a:moveTo>
                  <a:lnTo>
                    <a:pt x="281" y="814"/>
                  </a:lnTo>
                  <a:lnTo>
                    <a:pt x="254" y="812"/>
                  </a:lnTo>
                  <a:lnTo>
                    <a:pt x="230" y="810"/>
                  </a:lnTo>
                  <a:lnTo>
                    <a:pt x="207" y="806"/>
                  </a:lnTo>
                  <a:lnTo>
                    <a:pt x="185" y="802"/>
                  </a:lnTo>
                  <a:lnTo>
                    <a:pt x="164" y="797"/>
                  </a:lnTo>
                  <a:lnTo>
                    <a:pt x="145" y="791"/>
                  </a:lnTo>
                  <a:lnTo>
                    <a:pt x="128" y="786"/>
                  </a:lnTo>
                  <a:lnTo>
                    <a:pt x="113" y="779"/>
                  </a:lnTo>
                  <a:lnTo>
                    <a:pt x="99" y="772"/>
                  </a:lnTo>
                  <a:lnTo>
                    <a:pt x="87" y="764"/>
                  </a:lnTo>
                  <a:lnTo>
                    <a:pt x="77" y="757"/>
                  </a:lnTo>
                  <a:lnTo>
                    <a:pt x="69" y="749"/>
                  </a:lnTo>
                  <a:lnTo>
                    <a:pt x="63" y="741"/>
                  </a:lnTo>
                  <a:lnTo>
                    <a:pt x="60" y="733"/>
                  </a:lnTo>
                  <a:lnTo>
                    <a:pt x="58" y="724"/>
                  </a:lnTo>
                  <a:lnTo>
                    <a:pt x="62" y="712"/>
                  </a:lnTo>
                  <a:lnTo>
                    <a:pt x="70" y="699"/>
                  </a:lnTo>
                  <a:lnTo>
                    <a:pt x="84" y="686"/>
                  </a:lnTo>
                  <a:lnTo>
                    <a:pt x="102" y="675"/>
                  </a:lnTo>
                  <a:lnTo>
                    <a:pt x="125" y="665"/>
                  </a:lnTo>
                  <a:lnTo>
                    <a:pt x="153" y="654"/>
                  </a:lnTo>
                  <a:lnTo>
                    <a:pt x="185" y="646"/>
                  </a:lnTo>
                  <a:lnTo>
                    <a:pt x="220" y="640"/>
                  </a:lnTo>
                  <a:lnTo>
                    <a:pt x="220" y="678"/>
                  </a:lnTo>
                  <a:lnTo>
                    <a:pt x="220" y="682"/>
                  </a:lnTo>
                  <a:lnTo>
                    <a:pt x="221" y="688"/>
                  </a:lnTo>
                  <a:lnTo>
                    <a:pt x="224" y="696"/>
                  </a:lnTo>
                  <a:lnTo>
                    <a:pt x="231" y="705"/>
                  </a:lnTo>
                  <a:lnTo>
                    <a:pt x="242" y="714"/>
                  </a:lnTo>
                  <a:lnTo>
                    <a:pt x="258" y="722"/>
                  </a:lnTo>
                  <a:lnTo>
                    <a:pt x="281" y="728"/>
                  </a:lnTo>
                  <a:lnTo>
                    <a:pt x="310" y="730"/>
                  </a:lnTo>
                  <a:lnTo>
                    <a:pt x="317" y="730"/>
                  </a:lnTo>
                  <a:lnTo>
                    <a:pt x="328" y="729"/>
                  </a:lnTo>
                  <a:lnTo>
                    <a:pt x="342" y="727"/>
                  </a:lnTo>
                  <a:lnTo>
                    <a:pt x="358" y="723"/>
                  </a:lnTo>
                  <a:lnTo>
                    <a:pt x="373" y="716"/>
                  </a:lnTo>
                  <a:lnTo>
                    <a:pt x="387" y="707"/>
                  </a:lnTo>
                  <a:lnTo>
                    <a:pt x="396" y="694"/>
                  </a:lnTo>
                  <a:lnTo>
                    <a:pt x="400" y="678"/>
                  </a:lnTo>
                  <a:lnTo>
                    <a:pt x="400" y="641"/>
                  </a:lnTo>
                  <a:lnTo>
                    <a:pt x="434" y="647"/>
                  </a:lnTo>
                  <a:lnTo>
                    <a:pt x="464" y="655"/>
                  </a:lnTo>
                  <a:lnTo>
                    <a:pt x="492" y="665"/>
                  </a:lnTo>
                  <a:lnTo>
                    <a:pt x="514" y="676"/>
                  </a:lnTo>
                  <a:lnTo>
                    <a:pt x="532" y="688"/>
                  </a:lnTo>
                  <a:lnTo>
                    <a:pt x="545" y="699"/>
                  </a:lnTo>
                  <a:lnTo>
                    <a:pt x="554" y="712"/>
                  </a:lnTo>
                  <a:lnTo>
                    <a:pt x="556" y="724"/>
                  </a:lnTo>
                  <a:lnTo>
                    <a:pt x="555" y="733"/>
                  </a:lnTo>
                  <a:lnTo>
                    <a:pt x="552" y="741"/>
                  </a:lnTo>
                  <a:lnTo>
                    <a:pt x="546" y="749"/>
                  </a:lnTo>
                  <a:lnTo>
                    <a:pt x="538" y="757"/>
                  </a:lnTo>
                  <a:lnTo>
                    <a:pt x="528" y="764"/>
                  </a:lnTo>
                  <a:lnTo>
                    <a:pt x="516" y="772"/>
                  </a:lnTo>
                  <a:lnTo>
                    <a:pt x="502" y="779"/>
                  </a:lnTo>
                  <a:lnTo>
                    <a:pt x="487" y="786"/>
                  </a:lnTo>
                  <a:lnTo>
                    <a:pt x="470" y="791"/>
                  </a:lnTo>
                  <a:lnTo>
                    <a:pt x="450" y="797"/>
                  </a:lnTo>
                  <a:lnTo>
                    <a:pt x="430" y="802"/>
                  </a:lnTo>
                  <a:lnTo>
                    <a:pt x="408" y="806"/>
                  </a:lnTo>
                  <a:lnTo>
                    <a:pt x="385" y="810"/>
                  </a:lnTo>
                  <a:lnTo>
                    <a:pt x="360" y="812"/>
                  </a:lnTo>
                  <a:lnTo>
                    <a:pt x="334" y="814"/>
                  </a:lnTo>
                  <a:lnTo>
                    <a:pt x="307" y="8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>
              <a:off x="-1381169" y="241300"/>
              <a:ext cx="198437" cy="198438"/>
            </a:xfrm>
            <a:custGeom>
              <a:avLst/>
              <a:gdLst>
                <a:gd name="T0" fmla="*/ 2147483647 w 249"/>
                <a:gd name="T1" fmla="*/ 0 h 249"/>
                <a:gd name="T2" fmla="*/ 2147483647 w 249"/>
                <a:gd name="T3" fmla="*/ 2147483647 h 249"/>
                <a:gd name="T4" fmla="*/ 2147483647 w 249"/>
                <a:gd name="T5" fmla="*/ 2147483647 h 249"/>
                <a:gd name="T6" fmla="*/ 2147483647 w 249"/>
                <a:gd name="T7" fmla="*/ 2147483647 h 249"/>
                <a:gd name="T8" fmla="*/ 2147483647 w 249"/>
                <a:gd name="T9" fmla="*/ 2147483647 h 249"/>
                <a:gd name="T10" fmla="*/ 2147483647 w 249"/>
                <a:gd name="T11" fmla="*/ 2147483647 h 249"/>
                <a:gd name="T12" fmla="*/ 2147483647 w 249"/>
                <a:gd name="T13" fmla="*/ 2147483647 h 249"/>
                <a:gd name="T14" fmla="*/ 2147483647 w 249"/>
                <a:gd name="T15" fmla="*/ 2147483647 h 249"/>
                <a:gd name="T16" fmla="*/ 0 w 249"/>
                <a:gd name="T17" fmla="*/ 2147483647 h 249"/>
                <a:gd name="T18" fmla="*/ 2147483647 w 249"/>
                <a:gd name="T19" fmla="*/ 2147483647 h 249"/>
                <a:gd name="T20" fmla="*/ 2147483647 w 249"/>
                <a:gd name="T21" fmla="*/ 2147483647 h 249"/>
                <a:gd name="T22" fmla="*/ 2147483647 w 249"/>
                <a:gd name="T23" fmla="*/ 2147483647 h 249"/>
                <a:gd name="T24" fmla="*/ 2147483647 w 249"/>
                <a:gd name="T25" fmla="*/ 2147483647 h 249"/>
                <a:gd name="T26" fmla="*/ 2147483647 w 249"/>
                <a:gd name="T27" fmla="*/ 2147483647 h 249"/>
                <a:gd name="T28" fmla="*/ 2147483647 w 249"/>
                <a:gd name="T29" fmla="*/ 2147483647 h 249"/>
                <a:gd name="T30" fmla="*/ 2147483647 w 249"/>
                <a:gd name="T31" fmla="*/ 2147483647 h 249"/>
                <a:gd name="T32" fmla="*/ 2147483647 w 249"/>
                <a:gd name="T33" fmla="*/ 2147483647 h 249"/>
                <a:gd name="T34" fmla="*/ 2147483647 w 249"/>
                <a:gd name="T35" fmla="*/ 2147483647 h 249"/>
                <a:gd name="T36" fmla="*/ 2147483647 w 249"/>
                <a:gd name="T37" fmla="*/ 2147483647 h 249"/>
                <a:gd name="T38" fmla="*/ 2147483647 w 249"/>
                <a:gd name="T39" fmla="*/ 2147483647 h 249"/>
                <a:gd name="T40" fmla="*/ 2147483647 w 249"/>
                <a:gd name="T41" fmla="*/ 2147483647 h 249"/>
                <a:gd name="T42" fmla="*/ 2147483647 w 249"/>
                <a:gd name="T43" fmla="*/ 2147483647 h 249"/>
                <a:gd name="T44" fmla="*/ 2147483647 w 249"/>
                <a:gd name="T45" fmla="*/ 2147483647 h 249"/>
                <a:gd name="T46" fmla="*/ 2147483647 w 249"/>
                <a:gd name="T47" fmla="*/ 2147483647 h 249"/>
                <a:gd name="T48" fmla="*/ 2147483647 w 249"/>
                <a:gd name="T49" fmla="*/ 2147483647 h 249"/>
                <a:gd name="T50" fmla="*/ 2147483647 w 249"/>
                <a:gd name="T51" fmla="*/ 2147483647 h 249"/>
                <a:gd name="T52" fmla="*/ 2147483647 w 249"/>
                <a:gd name="T53" fmla="*/ 2147483647 h 249"/>
                <a:gd name="T54" fmla="*/ 2147483647 w 249"/>
                <a:gd name="T55" fmla="*/ 2147483647 h 249"/>
                <a:gd name="T56" fmla="*/ 2147483647 w 249"/>
                <a:gd name="T57" fmla="*/ 2147483647 h 249"/>
                <a:gd name="T58" fmla="*/ 2147483647 w 249"/>
                <a:gd name="T59" fmla="*/ 2147483647 h 249"/>
                <a:gd name="T60" fmla="*/ 2147483647 w 249"/>
                <a:gd name="T61" fmla="*/ 2147483647 h 249"/>
                <a:gd name="T62" fmla="*/ 2147483647 w 249"/>
                <a:gd name="T63" fmla="*/ 2147483647 h 249"/>
                <a:gd name="T64" fmla="*/ 2147483647 w 249"/>
                <a:gd name="T65" fmla="*/ 2147483647 h 249"/>
                <a:gd name="T66" fmla="*/ 2147483647 w 249"/>
                <a:gd name="T67" fmla="*/ 0 h 249"/>
                <a:gd name="T68" fmla="*/ 2147483647 w 249"/>
                <a:gd name="T69" fmla="*/ 0 h 2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9"/>
                <a:gd name="T106" fmla="*/ 0 h 249"/>
                <a:gd name="T107" fmla="*/ 249 w 249"/>
                <a:gd name="T108" fmla="*/ 249 h 24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9" h="249">
                  <a:moveTo>
                    <a:pt x="105" y="0"/>
                  </a:moveTo>
                  <a:lnTo>
                    <a:pt x="84" y="3"/>
                  </a:lnTo>
                  <a:lnTo>
                    <a:pt x="64" y="11"/>
                  </a:lnTo>
                  <a:lnTo>
                    <a:pt x="46" y="22"/>
                  </a:lnTo>
                  <a:lnTo>
                    <a:pt x="31" y="37"/>
                  </a:lnTo>
                  <a:lnTo>
                    <a:pt x="18" y="56"/>
                  </a:lnTo>
                  <a:lnTo>
                    <a:pt x="8" y="76"/>
                  </a:lnTo>
                  <a:lnTo>
                    <a:pt x="2" y="100"/>
                  </a:lnTo>
                  <a:lnTo>
                    <a:pt x="0" y="125"/>
                  </a:lnTo>
                  <a:lnTo>
                    <a:pt x="2" y="150"/>
                  </a:lnTo>
                  <a:lnTo>
                    <a:pt x="8" y="173"/>
                  </a:lnTo>
                  <a:lnTo>
                    <a:pt x="18" y="195"/>
                  </a:lnTo>
                  <a:lnTo>
                    <a:pt x="31" y="212"/>
                  </a:lnTo>
                  <a:lnTo>
                    <a:pt x="46" y="229"/>
                  </a:lnTo>
                  <a:lnTo>
                    <a:pt x="64" y="240"/>
                  </a:lnTo>
                  <a:lnTo>
                    <a:pt x="84" y="247"/>
                  </a:lnTo>
                  <a:lnTo>
                    <a:pt x="105" y="249"/>
                  </a:lnTo>
                  <a:lnTo>
                    <a:pt x="144" y="249"/>
                  </a:lnTo>
                  <a:lnTo>
                    <a:pt x="165" y="247"/>
                  </a:lnTo>
                  <a:lnTo>
                    <a:pt x="184" y="240"/>
                  </a:lnTo>
                  <a:lnTo>
                    <a:pt x="203" y="229"/>
                  </a:lnTo>
                  <a:lnTo>
                    <a:pt x="218" y="212"/>
                  </a:lnTo>
                  <a:lnTo>
                    <a:pt x="230" y="195"/>
                  </a:lnTo>
                  <a:lnTo>
                    <a:pt x="241" y="173"/>
                  </a:lnTo>
                  <a:lnTo>
                    <a:pt x="246" y="150"/>
                  </a:lnTo>
                  <a:lnTo>
                    <a:pt x="249" y="125"/>
                  </a:lnTo>
                  <a:lnTo>
                    <a:pt x="246" y="100"/>
                  </a:lnTo>
                  <a:lnTo>
                    <a:pt x="241" y="76"/>
                  </a:lnTo>
                  <a:lnTo>
                    <a:pt x="230" y="56"/>
                  </a:lnTo>
                  <a:lnTo>
                    <a:pt x="218" y="37"/>
                  </a:lnTo>
                  <a:lnTo>
                    <a:pt x="203" y="22"/>
                  </a:lnTo>
                  <a:lnTo>
                    <a:pt x="184" y="11"/>
                  </a:lnTo>
                  <a:lnTo>
                    <a:pt x="165" y="3"/>
                  </a:lnTo>
                  <a:lnTo>
                    <a:pt x="144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>
              <a:off x="-1309731" y="100013"/>
              <a:ext cx="150812" cy="125413"/>
            </a:xfrm>
            <a:custGeom>
              <a:avLst/>
              <a:gdLst>
                <a:gd name="T0" fmla="*/ 2147483647 w 190"/>
                <a:gd name="T1" fmla="*/ 2147483647 h 159"/>
                <a:gd name="T2" fmla="*/ 2147483647 w 190"/>
                <a:gd name="T3" fmla="*/ 2147483647 h 159"/>
                <a:gd name="T4" fmla="*/ 2147483647 w 190"/>
                <a:gd name="T5" fmla="*/ 2147483647 h 159"/>
                <a:gd name="T6" fmla="*/ 2147483647 w 190"/>
                <a:gd name="T7" fmla="*/ 2147483647 h 159"/>
                <a:gd name="T8" fmla="*/ 2147483647 w 190"/>
                <a:gd name="T9" fmla="*/ 2147483647 h 159"/>
                <a:gd name="T10" fmla="*/ 2147483647 w 190"/>
                <a:gd name="T11" fmla="*/ 2147483647 h 159"/>
                <a:gd name="T12" fmla="*/ 2147483647 w 190"/>
                <a:gd name="T13" fmla="*/ 2147483647 h 159"/>
                <a:gd name="T14" fmla="*/ 2147483647 w 190"/>
                <a:gd name="T15" fmla="*/ 2147483647 h 159"/>
                <a:gd name="T16" fmla="*/ 2147483647 w 190"/>
                <a:gd name="T17" fmla="*/ 2147483647 h 159"/>
                <a:gd name="T18" fmla="*/ 2147483647 w 190"/>
                <a:gd name="T19" fmla="*/ 2147483647 h 159"/>
                <a:gd name="T20" fmla="*/ 2147483647 w 190"/>
                <a:gd name="T21" fmla="*/ 2147483647 h 159"/>
                <a:gd name="T22" fmla="*/ 2147483647 w 190"/>
                <a:gd name="T23" fmla="*/ 2147483647 h 159"/>
                <a:gd name="T24" fmla="*/ 2147483647 w 190"/>
                <a:gd name="T25" fmla="*/ 2147483647 h 159"/>
                <a:gd name="T26" fmla="*/ 2147483647 w 190"/>
                <a:gd name="T27" fmla="*/ 2147483647 h 159"/>
                <a:gd name="T28" fmla="*/ 2147483647 w 190"/>
                <a:gd name="T29" fmla="*/ 2147483647 h 159"/>
                <a:gd name="T30" fmla="*/ 2147483647 w 190"/>
                <a:gd name="T31" fmla="*/ 2147483647 h 159"/>
                <a:gd name="T32" fmla="*/ 2147483647 w 190"/>
                <a:gd name="T33" fmla="*/ 2147483647 h 159"/>
                <a:gd name="T34" fmla="*/ 2147483647 w 190"/>
                <a:gd name="T35" fmla="*/ 2147483647 h 159"/>
                <a:gd name="T36" fmla="*/ 2147483647 w 190"/>
                <a:gd name="T37" fmla="*/ 2147483647 h 159"/>
                <a:gd name="T38" fmla="*/ 2147483647 w 190"/>
                <a:gd name="T39" fmla="*/ 0 h 159"/>
                <a:gd name="T40" fmla="*/ 2147483647 w 190"/>
                <a:gd name="T41" fmla="*/ 0 h 159"/>
                <a:gd name="T42" fmla="*/ 2147483647 w 190"/>
                <a:gd name="T43" fmla="*/ 2147483647 h 159"/>
                <a:gd name="T44" fmla="*/ 2147483647 w 190"/>
                <a:gd name="T45" fmla="*/ 2147483647 h 159"/>
                <a:gd name="T46" fmla="*/ 2147483647 w 190"/>
                <a:gd name="T47" fmla="*/ 2147483647 h 159"/>
                <a:gd name="T48" fmla="*/ 2147483647 w 190"/>
                <a:gd name="T49" fmla="*/ 2147483647 h 159"/>
                <a:gd name="T50" fmla="*/ 2147483647 w 190"/>
                <a:gd name="T51" fmla="*/ 2147483647 h 159"/>
                <a:gd name="T52" fmla="*/ 2147483647 w 190"/>
                <a:gd name="T53" fmla="*/ 2147483647 h 159"/>
                <a:gd name="T54" fmla="*/ 2147483647 w 190"/>
                <a:gd name="T55" fmla="*/ 2147483647 h 159"/>
                <a:gd name="T56" fmla="*/ 2147483647 w 190"/>
                <a:gd name="T57" fmla="*/ 2147483647 h 159"/>
                <a:gd name="T58" fmla="*/ 2147483647 w 190"/>
                <a:gd name="T59" fmla="*/ 2147483647 h 159"/>
                <a:gd name="T60" fmla="*/ 2147483647 w 190"/>
                <a:gd name="T61" fmla="*/ 2147483647 h 159"/>
                <a:gd name="T62" fmla="*/ 2147483647 w 190"/>
                <a:gd name="T63" fmla="*/ 2147483647 h 159"/>
                <a:gd name="T64" fmla="*/ 2147483647 w 190"/>
                <a:gd name="T65" fmla="*/ 2147483647 h 159"/>
                <a:gd name="T66" fmla="*/ 2147483647 w 190"/>
                <a:gd name="T67" fmla="*/ 2147483647 h 159"/>
                <a:gd name="T68" fmla="*/ 2147483647 w 190"/>
                <a:gd name="T69" fmla="*/ 2147483647 h 159"/>
                <a:gd name="T70" fmla="*/ 2147483647 w 190"/>
                <a:gd name="T71" fmla="*/ 2147483647 h 159"/>
                <a:gd name="T72" fmla="*/ 2147483647 w 190"/>
                <a:gd name="T73" fmla="*/ 2147483647 h 159"/>
                <a:gd name="T74" fmla="*/ 0 w 190"/>
                <a:gd name="T75" fmla="*/ 2147483647 h 159"/>
                <a:gd name="T76" fmla="*/ 2147483647 w 190"/>
                <a:gd name="T77" fmla="*/ 2147483647 h 159"/>
                <a:gd name="T78" fmla="*/ 2147483647 w 190"/>
                <a:gd name="T79" fmla="*/ 2147483647 h 159"/>
                <a:gd name="T80" fmla="*/ 2147483647 w 190"/>
                <a:gd name="T81" fmla="*/ 2147483647 h 159"/>
                <a:gd name="T82" fmla="*/ 2147483647 w 190"/>
                <a:gd name="T83" fmla="*/ 2147483647 h 1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0"/>
                <a:gd name="T127" fmla="*/ 0 h 159"/>
                <a:gd name="T128" fmla="*/ 190 w 190"/>
                <a:gd name="T129" fmla="*/ 159 h 1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0" h="159">
                  <a:moveTo>
                    <a:pt x="15" y="154"/>
                  </a:moveTo>
                  <a:lnTo>
                    <a:pt x="54" y="154"/>
                  </a:lnTo>
                  <a:lnTo>
                    <a:pt x="61" y="154"/>
                  </a:lnTo>
                  <a:lnTo>
                    <a:pt x="69" y="155"/>
                  </a:lnTo>
                  <a:lnTo>
                    <a:pt x="76" y="158"/>
                  </a:lnTo>
                  <a:lnTo>
                    <a:pt x="83" y="159"/>
                  </a:lnTo>
                  <a:lnTo>
                    <a:pt x="86" y="148"/>
                  </a:lnTo>
                  <a:lnTo>
                    <a:pt x="92" y="135"/>
                  </a:lnTo>
                  <a:lnTo>
                    <a:pt x="99" y="118"/>
                  </a:lnTo>
                  <a:lnTo>
                    <a:pt x="108" y="100"/>
                  </a:lnTo>
                  <a:lnTo>
                    <a:pt x="118" y="82"/>
                  </a:lnTo>
                  <a:lnTo>
                    <a:pt x="131" y="62"/>
                  </a:lnTo>
                  <a:lnTo>
                    <a:pt x="146" y="43"/>
                  </a:lnTo>
                  <a:lnTo>
                    <a:pt x="162" y="26"/>
                  </a:lnTo>
                  <a:lnTo>
                    <a:pt x="169" y="20"/>
                  </a:lnTo>
                  <a:lnTo>
                    <a:pt x="176" y="15"/>
                  </a:lnTo>
                  <a:lnTo>
                    <a:pt x="183" y="10"/>
                  </a:lnTo>
                  <a:lnTo>
                    <a:pt x="190" y="5"/>
                  </a:lnTo>
                  <a:lnTo>
                    <a:pt x="165" y="1"/>
                  </a:lnTo>
                  <a:lnTo>
                    <a:pt x="143" y="0"/>
                  </a:lnTo>
                  <a:lnTo>
                    <a:pt x="122" y="0"/>
                  </a:lnTo>
                  <a:lnTo>
                    <a:pt x="105" y="2"/>
                  </a:lnTo>
                  <a:lnTo>
                    <a:pt x="90" y="4"/>
                  </a:lnTo>
                  <a:lnTo>
                    <a:pt x="78" y="8"/>
                  </a:lnTo>
                  <a:lnTo>
                    <a:pt x="70" y="10"/>
                  </a:lnTo>
                  <a:lnTo>
                    <a:pt x="64" y="12"/>
                  </a:lnTo>
                  <a:lnTo>
                    <a:pt x="59" y="19"/>
                  </a:lnTo>
                  <a:lnTo>
                    <a:pt x="53" y="26"/>
                  </a:lnTo>
                  <a:lnTo>
                    <a:pt x="48" y="33"/>
                  </a:lnTo>
                  <a:lnTo>
                    <a:pt x="42" y="40"/>
                  </a:lnTo>
                  <a:lnTo>
                    <a:pt x="32" y="57"/>
                  </a:lnTo>
                  <a:lnTo>
                    <a:pt x="23" y="76"/>
                  </a:lnTo>
                  <a:lnTo>
                    <a:pt x="16" y="92"/>
                  </a:lnTo>
                  <a:lnTo>
                    <a:pt x="10" y="108"/>
                  </a:lnTo>
                  <a:lnTo>
                    <a:pt x="5" y="123"/>
                  </a:lnTo>
                  <a:lnTo>
                    <a:pt x="3" y="136"/>
                  </a:lnTo>
                  <a:lnTo>
                    <a:pt x="1" y="147"/>
                  </a:lnTo>
                  <a:lnTo>
                    <a:pt x="0" y="155"/>
                  </a:lnTo>
                  <a:lnTo>
                    <a:pt x="3" y="155"/>
                  </a:lnTo>
                  <a:lnTo>
                    <a:pt x="7" y="154"/>
                  </a:lnTo>
                  <a:lnTo>
                    <a:pt x="10" y="154"/>
                  </a:lnTo>
                  <a:lnTo>
                    <a:pt x="15" y="154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>
              <a:off x="-1422444" y="125413"/>
              <a:ext cx="439737" cy="433388"/>
            </a:xfrm>
            <a:custGeom>
              <a:avLst/>
              <a:gdLst>
                <a:gd name="T0" fmla="*/ 2147483647 w 553"/>
                <a:gd name="T1" fmla="*/ 2147483647 h 545"/>
                <a:gd name="T2" fmla="*/ 2147483647 w 553"/>
                <a:gd name="T3" fmla="*/ 2147483647 h 545"/>
                <a:gd name="T4" fmla="*/ 2147483647 w 553"/>
                <a:gd name="T5" fmla="*/ 2147483647 h 545"/>
                <a:gd name="T6" fmla="*/ 2147483647 w 553"/>
                <a:gd name="T7" fmla="*/ 2147483647 h 545"/>
                <a:gd name="T8" fmla="*/ 2147483647 w 553"/>
                <a:gd name="T9" fmla="*/ 2147483647 h 545"/>
                <a:gd name="T10" fmla="*/ 2147483647 w 553"/>
                <a:gd name="T11" fmla="*/ 2147483647 h 545"/>
                <a:gd name="T12" fmla="*/ 2147483647 w 553"/>
                <a:gd name="T13" fmla="*/ 2147483647 h 545"/>
                <a:gd name="T14" fmla="*/ 2147483647 w 553"/>
                <a:gd name="T15" fmla="*/ 2147483647 h 545"/>
                <a:gd name="T16" fmla="*/ 2147483647 w 553"/>
                <a:gd name="T17" fmla="*/ 2147483647 h 545"/>
                <a:gd name="T18" fmla="*/ 2147483647 w 553"/>
                <a:gd name="T19" fmla="*/ 2147483647 h 545"/>
                <a:gd name="T20" fmla="*/ 2147483647 w 553"/>
                <a:gd name="T21" fmla="*/ 2147483647 h 545"/>
                <a:gd name="T22" fmla="*/ 2147483647 w 553"/>
                <a:gd name="T23" fmla="*/ 2147483647 h 545"/>
                <a:gd name="T24" fmla="*/ 2147483647 w 553"/>
                <a:gd name="T25" fmla="*/ 2147483647 h 545"/>
                <a:gd name="T26" fmla="*/ 2147483647 w 553"/>
                <a:gd name="T27" fmla="*/ 2147483647 h 545"/>
                <a:gd name="T28" fmla="*/ 2147483647 w 553"/>
                <a:gd name="T29" fmla="*/ 2147483647 h 545"/>
                <a:gd name="T30" fmla="*/ 2147483647 w 553"/>
                <a:gd name="T31" fmla="*/ 2147483647 h 545"/>
                <a:gd name="T32" fmla="*/ 2147483647 w 553"/>
                <a:gd name="T33" fmla="*/ 2147483647 h 545"/>
                <a:gd name="T34" fmla="*/ 2147483647 w 553"/>
                <a:gd name="T35" fmla="*/ 2147483647 h 545"/>
                <a:gd name="T36" fmla="*/ 2147483647 w 553"/>
                <a:gd name="T37" fmla="*/ 2147483647 h 545"/>
                <a:gd name="T38" fmla="*/ 2147483647 w 553"/>
                <a:gd name="T39" fmla="*/ 2147483647 h 545"/>
                <a:gd name="T40" fmla="*/ 2147483647 w 553"/>
                <a:gd name="T41" fmla="*/ 2147483647 h 545"/>
                <a:gd name="T42" fmla="*/ 2147483647 w 553"/>
                <a:gd name="T43" fmla="*/ 2147483647 h 545"/>
                <a:gd name="T44" fmla="*/ 2147483647 w 553"/>
                <a:gd name="T45" fmla="*/ 2147483647 h 545"/>
                <a:gd name="T46" fmla="*/ 2147483647 w 553"/>
                <a:gd name="T47" fmla="*/ 2147483647 h 545"/>
                <a:gd name="T48" fmla="*/ 2147483647 w 553"/>
                <a:gd name="T49" fmla="*/ 2147483647 h 545"/>
                <a:gd name="T50" fmla="*/ 2147483647 w 553"/>
                <a:gd name="T51" fmla="*/ 2147483647 h 545"/>
                <a:gd name="T52" fmla="*/ 2147483647 w 553"/>
                <a:gd name="T53" fmla="*/ 2147483647 h 545"/>
                <a:gd name="T54" fmla="*/ 2147483647 w 553"/>
                <a:gd name="T55" fmla="*/ 2147483647 h 545"/>
                <a:gd name="T56" fmla="*/ 2147483647 w 553"/>
                <a:gd name="T57" fmla="*/ 2147483647 h 545"/>
                <a:gd name="T58" fmla="*/ 2147483647 w 553"/>
                <a:gd name="T59" fmla="*/ 2147483647 h 545"/>
                <a:gd name="T60" fmla="*/ 2147483647 w 553"/>
                <a:gd name="T61" fmla="*/ 2147483647 h 545"/>
                <a:gd name="T62" fmla="*/ 2147483647 w 553"/>
                <a:gd name="T63" fmla="*/ 2147483647 h 545"/>
                <a:gd name="T64" fmla="*/ 2147483647 w 553"/>
                <a:gd name="T65" fmla="*/ 2147483647 h 545"/>
                <a:gd name="T66" fmla="*/ 2147483647 w 553"/>
                <a:gd name="T67" fmla="*/ 2147483647 h 545"/>
                <a:gd name="T68" fmla="*/ 2147483647 w 553"/>
                <a:gd name="T69" fmla="*/ 2147483647 h 545"/>
                <a:gd name="T70" fmla="*/ 2147483647 w 553"/>
                <a:gd name="T71" fmla="*/ 2147483647 h 545"/>
                <a:gd name="T72" fmla="*/ 2147483647 w 553"/>
                <a:gd name="T73" fmla="*/ 2147483647 h 545"/>
                <a:gd name="T74" fmla="*/ 2147483647 w 553"/>
                <a:gd name="T75" fmla="*/ 2147483647 h 545"/>
                <a:gd name="T76" fmla="*/ 2147483647 w 553"/>
                <a:gd name="T77" fmla="*/ 2147483647 h 545"/>
                <a:gd name="T78" fmla="*/ 2147483647 w 553"/>
                <a:gd name="T79" fmla="*/ 2147483647 h 545"/>
                <a:gd name="T80" fmla="*/ 2147483647 w 553"/>
                <a:gd name="T81" fmla="*/ 2147483647 h 545"/>
                <a:gd name="T82" fmla="*/ 2147483647 w 553"/>
                <a:gd name="T83" fmla="*/ 2147483647 h 545"/>
                <a:gd name="T84" fmla="*/ 2147483647 w 553"/>
                <a:gd name="T85" fmla="*/ 2147483647 h 545"/>
                <a:gd name="T86" fmla="*/ 2147483647 w 553"/>
                <a:gd name="T87" fmla="*/ 2147483647 h 545"/>
                <a:gd name="T88" fmla="*/ 2147483647 w 553"/>
                <a:gd name="T89" fmla="*/ 2147483647 h 545"/>
                <a:gd name="T90" fmla="*/ 2147483647 w 553"/>
                <a:gd name="T91" fmla="*/ 2147483647 h 545"/>
                <a:gd name="T92" fmla="*/ 2147483647 w 553"/>
                <a:gd name="T93" fmla="*/ 2147483647 h 545"/>
                <a:gd name="T94" fmla="*/ 2147483647 w 553"/>
                <a:gd name="T95" fmla="*/ 2147483647 h 545"/>
                <a:gd name="T96" fmla="*/ 2147483647 w 553"/>
                <a:gd name="T97" fmla="*/ 2147483647 h 545"/>
                <a:gd name="T98" fmla="*/ 2147483647 w 553"/>
                <a:gd name="T99" fmla="*/ 2147483647 h 545"/>
                <a:gd name="T100" fmla="*/ 2147483647 w 553"/>
                <a:gd name="T101" fmla="*/ 2147483647 h 545"/>
                <a:gd name="T102" fmla="*/ 2147483647 w 553"/>
                <a:gd name="T103" fmla="*/ 2147483647 h 545"/>
                <a:gd name="T104" fmla="*/ 2147483647 w 553"/>
                <a:gd name="T105" fmla="*/ 2147483647 h 545"/>
                <a:gd name="T106" fmla="*/ 2147483647 w 553"/>
                <a:gd name="T107" fmla="*/ 2147483647 h 545"/>
                <a:gd name="T108" fmla="*/ 2147483647 w 553"/>
                <a:gd name="T109" fmla="*/ 2147483647 h 545"/>
                <a:gd name="T110" fmla="*/ 2147483647 w 553"/>
                <a:gd name="T111" fmla="*/ 2147483647 h 545"/>
                <a:gd name="T112" fmla="*/ 2147483647 w 553"/>
                <a:gd name="T113" fmla="*/ 2147483647 h 545"/>
                <a:gd name="T114" fmla="*/ 2147483647 w 553"/>
                <a:gd name="T115" fmla="*/ 2147483647 h 545"/>
                <a:gd name="T116" fmla="*/ 2147483647 w 553"/>
                <a:gd name="T117" fmla="*/ 2147483647 h 545"/>
                <a:gd name="T118" fmla="*/ 2147483647 w 553"/>
                <a:gd name="T119" fmla="*/ 2147483647 h 545"/>
                <a:gd name="T120" fmla="*/ 2147483647 w 553"/>
                <a:gd name="T121" fmla="*/ 2147483647 h 545"/>
                <a:gd name="T122" fmla="*/ 2147483647 w 553"/>
                <a:gd name="T123" fmla="*/ 2147483647 h 545"/>
                <a:gd name="T124" fmla="*/ 2147483647 w 553"/>
                <a:gd name="T125" fmla="*/ 2147483647 h 5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3"/>
                <a:gd name="T190" fmla="*/ 0 h 545"/>
                <a:gd name="T191" fmla="*/ 553 w 553"/>
                <a:gd name="T192" fmla="*/ 545 h 5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3" h="545">
                  <a:moveTo>
                    <a:pt x="213" y="538"/>
                  </a:moveTo>
                  <a:lnTo>
                    <a:pt x="220" y="539"/>
                  </a:lnTo>
                  <a:lnTo>
                    <a:pt x="228" y="542"/>
                  </a:lnTo>
                  <a:lnTo>
                    <a:pt x="236" y="543"/>
                  </a:lnTo>
                  <a:lnTo>
                    <a:pt x="244" y="543"/>
                  </a:lnTo>
                  <a:lnTo>
                    <a:pt x="252" y="544"/>
                  </a:lnTo>
                  <a:lnTo>
                    <a:pt x="260" y="545"/>
                  </a:lnTo>
                  <a:lnTo>
                    <a:pt x="268" y="545"/>
                  </a:lnTo>
                  <a:lnTo>
                    <a:pt x="276" y="545"/>
                  </a:lnTo>
                  <a:lnTo>
                    <a:pt x="284" y="545"/>
                  </a:lnTo>
                  <a:lnTo>
                    <a:pt x="294" y="544"/>
                  </a:lnTo>
                  <a:lnTo>
                    <a:pt x="302" y="544"/>
                  </a:lnTo>
                  <a:lnTo>
                    <a:pt x="311" y="543"/>
                  </a:lnTo>
                  <a:lnTo>
                    <a:pt x="319" y="542"/>
                  </a:lnTo>
                  <a:lnTo>
                    <a:pt x="328" y="541"/>
                  </a:lnTo>
                  <a:lnTo>
                    <a:pt x="336" y="538"/>
                  </a:lnTo>
                  <a:lnTo>
                    <a:pt x="344" y="537"/>
                  </a:lnTo>
                  <a:lnTo>
                    <a:pt x="350" y="535"/>
                  </a:lnTo>
                  <a:lnTo>
                    <a:pt x="357" y="534"/>
                  </a:lnTo>
                  <a:lnTo>
                    <a:pt x="363" y="531"/>
                  </a:lnTo>
                  <a:lnTo>
                    <a:pt x="369" y="529"/>
                  </a:lnTo>
                  <a:lnTo>
                    <a:pt x="388" y="521"/>
                  </a:lnTo>
                  <a:lnTo>
                    <a:pt x="408" y="512"/>
                  </a:lnTo>
                  <a:lnTo>
                    <a:pt x="425" y="501"/>
                  </a:lnTo>
                  <a:lnTo>
                    <a:pt x="442" y="490"/>
                  </a:lnTo>
                  <a:lnTo>
                    <a:pt x="459" y="476"/>
                  </a:lnTo>
                  <a:lnTo>
                    <a:pt x="474" y="462"/>
                  </a:lnTo>
                  <a:lnTo>
                    <a:pt x="489" y="446"/>
                  </a:lnTo>
                  <a:lnTo>
                    <a:pt x="501" y="430"/>
                  </a:lnTo>
                  <a:lnTo>
                    <a:pt x="513" y="413"/>
                  </a:lnTo>
                  <a:lnTo>
                    <a:pt x="523" y="394"/>
                  </a:lnTo>
                  <a:lnTo>
                    <a:pt x="532" y="375"/>
                  </a:lnTo>
                  <a:lnTo>
                    <a:pt x="539" y="355"/>
                  </a:lnTo>
                  <a:lnTo>
                    <a:pt x="545" y="334"/>
                  </a:lnTo>
                  <a:lnTo>
                    <a:pt x="550" y="314"/>
                  </a:lnTo>
                  <a:lnTo>
                    <a:pt x="552" y="290"/>
                  </a:lnTo>
                  <a:lnTo>
                    <a:pt x="553" y="269"/>
                  </a:lnTo>
                  <a:lnTo>
                    <a:pt x="552" y="244"/>
                  </a:lnTo>
                  <a:lnTo>
                    <a:pt x="548" y="220"/>
                  </a:lnTo>
                  <a:lnTo>
                    <a:pt x="544" y="197"/>
                  </a:lnTo>
                  <a:lnTo>
                    <a:pt x="537" y="175"/>
                  </a:lnTo>
                  <a:lnTo>
                    <a:pt x="528" y="153"/>
                  </a:lnTo>
                  <a:lnTo>
                    <a:pt x="517" y="133"/>
                  </a:lnTo>
                  <a:lnTo>
                    <a:pt x="505" y="113"/>
                  </a:lnTo>
                  <a:lnTo>
                    <a:pt x="492" y="94"/>
                  </a:lnTo>
                  <a:lnTo>
                    <a:pt x="476" y="77"/>
                  </a:lnTo>
                  <a:lnTo>
                    <a:pt x="460" y="62"/>
                  </a:lnTo>
                  <a:lnTo>
                    <a:pt x="441" y="47"/>
                  </a:lnTo>
                  <a:lnTo>
                    <a:pt x="423" y="35"/>
                  </a:lnTo>
                  <a:lnTo>
                    <a:pt x="402" y="23"/>
                  </a:lnTo>
                  <a:lnTo>
                    <a:pt x="381" y="14"/>
                  </a:lnTo>
                  <a:lnTo>
                    <a:pt x="359" y="6"/>
                  </a:lnTo>
                  <a:lnTo>
                    <a:pt x="336" y="0"/>
                  </a:lnTo>
                  <a:lnTo>
                    <a:pt x="318" y="16"/>
                  </a:lnTo>
                  <a:lnTo>
                    <a:pt x="302" y="35"/>
                  </a:lnTo>
                  <a:lnTo>
                    <a:pt x="287" y="54"/>
                  </a:lnTo>
                  <a:lnTo>
                    <a:pt x="275" y="74"/>
                  </a:lnTo>
                  <a:lnTo>
                    <a:pt x="266" y="92"/>
                  </a:lnTo>
                  <a:lnTo>
                    <a:pt x="258" y="109"/>
                  </a:lnTo>
                  <a:lnTo>
                    <a:pt x="252" y="124"/>
                  </a:lnTo>
                  <a:lnTo>
                    <a:pt x="249" y="135"/>
                  </a:lnTo>
                  <a:lnTo>
                    <a:pt x="265" y="145"/>
                  </a:lnTo>
                  <a:lnTo>
                    <a:pt x="280" y="158"/>
                  </a:lnTo>
                  <a:lnTo>
                    <a:pt x="293" y="172"/>
                  </a:lnTo>
                  <a:lnTo>
                    <a:pt x="304" y="189"/>
                  </a:lnTo>
                  <a:lnTo>
                    <a:pt x="313" y="207"/>
                  </a:lnTo>
                  <a:lnTo>
                    <a:pt x="320" y="227"/>
                  </a:lnTo>
                  <a:lnTo>
                    <a:pt x="325" y="249"/>
                  </a:lnTo>
                  <a:lnTo>
                    <a:pt x="326" y="271"/>
                  </a:lnTo>
                  <a:lnTo>
                    <a:pt x="324" y="301"/>
                  </a:lnTo>
                  <a:lnTo>
                    <a:pt x="316" y="329"/>
                  </a:lnTo>
                  <a:lnTo>
                    <a:pt x="304" y="354"/>
                  </a:lnTo>
                  <a:lnTo>
                    <a:pt x="288" y="376"/>
                  </a:lnTo>
                  <a:lnTo>
                    <a:pt x="268" y="394"/>
                  </a:lnTo>
                  <a:lnTo>
                    <a:pt x="246" y="408"/>
                  </a:lnTo>
                  <a:lnTo>
                    <a:pt x="222" y="416"/>
                  </a:lnTo>
                  <a:lnTo>
                    <a:pt x="197" y="420"/>
                  </a:lnTo>
                  <a:lnTo>
                    <a:pt x="158" y="420"/>
                  </a:lnTo>
                  <a:lnTo>
                    <a:pt x="131" y="416"/>
                  </a:lnTo>
                  <a:lnTo>
                    <a:pt x="107" y="408"/>
                  </a:lnTo>
                  <a:lnTo>
                    <a:pt x="85" y="394"/>
                  </a:lnTo>
                  <a:lnTo>
                    <a:pt x="67" y="376"/>
                  </a:lnTo>
                  <a:lnTo>
                    <a:pt x="51" y="354"/>
                  </a:lnTo>
                  <a:lnTo>
                    <a:pt x="39" y="329"/>
                  </a:lnTo>
                  <a:lnTo>
                    <a:pt x="31" y="301"/>
                  </a:lnTo>
                  <a:lnTo>
                    <a:pt x="29" y="271"/>
                  </a:lnTo>
                  <a:lnTo>
                    <a:pt x="31" y="247"/>
                  </a:lnTo>
                  <a:lnTo>
                    <a:pt x="36" y="224"/>
                  </a:lnTo>
                  <a:lnTo>
                    <a:pt x="44" y="203"/>
                  </a:lnTo>
                  <a:lnTo>
                    <a:pt x="54" y="183"/>
                  </a:lnTo>
                  <a:lnTo>
                    <a:pt x="68" y="166"/>
                  </a:lnTo>
                  <a:lnTo>
                    <a:pt x="83" y="151"/>
                  </a:lnTo>
                  <a:lnTo>
                    <a:pt x="100" y="138"/>
                  </a:lnTo>
                  <a:lnTo>
                    <a:pt x="119" y="130"/>
                  </a:lnTo>
                  <a:lnTo>
                    <a:pt x="117" y="130"/>
                  </a:lnTo>
                  <a:lnTo>
                    <a:pt x="119" y="120"/>
                  </a:lnTo>
                  <a:lnTo>
                    <a:pt x="122" y="96"/>
                  </a:lnTo>
                  <a:lnTo>
                    <a:pt x="131" y="62"/>
                  </a:lnTo>
                  <a:lnTo>
                    <a:pt x="147" y="24"/>
                  </a:lnTo>
                  <a:lnTo>
                    <a:pt x="116" y="44"/>
                  </a:lnTo>
                  <a:lnTo>
                    <a:pt x="87" y="68"/>
                  </a:lnTo>
                  <a:lnTo>
                    <a:pt x="62" y="94"/>
                  </a:lnTo>
                  <a:lnTo>
                    <a:pt x="41" y="124"/>
                  </a:lnTo>
                  <a:lnTo>
                    <a:pt x="23" y="158"/>
                  </a:lnTo>
                  <a:lnTo>
                    <a:pt x="10" y="192"/>
                  </a:lnTo>
                  <a:lnTo>
                    <a:pt x="2" y="229"/>
                  </a:lnTo>
                  <a:lnTo>
                    <a:pt x="0" y="269"/>
                  </a:lnTo>
                  <a:lnTo>
                    <a:pt x="1" y="292"/>
                  </a:lnTo>
                  <a:lnTo>
                    <a:pt x="3" y="314"/>
                  </a:lnTo>
                  <a:lnTo>
                    <a:pt x="8" y="335"/>
                  </a:lnTo>
                  <a:lnTo>
                    <a:pt x="14" y="356"/>
                  </a:lnTo>
                  <a:lnTo>
                    <a:pt x="22" y="376"/>
                  </a:lnTo>
                  <a:lnTo>
                    <a:pt x="31" y="395"/>
                  </a:lnTo>
                  <a:lnTo>
                    <a:pt x="41" y="414"/>
                  </a:lnTo>
                  <a:lnTo>
                    <a:pt x="53" y="432"/>
                  </a:lnTo>
                  <a:lnTo>
                    <a:pt x="67" y="448"/>
                  </a:lnTo>
                  <a:lnTo>
                    <a:pt x="80" y="465"/>
                  </a:lnTo>
                  <a:lnTo>
                    <a:pt x="97" y="478"/>
                  </a:lnTo>
                  <a:lnTo>
                    <a:pt x="113" y="492"/>
                  </a:lnTo>
                  <a:lnTo>
                    <a:pt x="131" y="504"/>
                  </a:lnTo>
                  <a:lnTo>
                    <a:pt x="150" y="514"/>
                  </a:lnTo>
                  <a:lnTo>
                    <a:pt x="169" y="523"/>
                  </a:lnTo>
                  <a:lnTo>
                    <a:pt x="189" y="531"/>
                  </a:lnTo>
                  <a:lnTo>
                    <a:pt x="195" y="533"/>
                  </a:lnTo>
                  <a:lnTo>
                    <a:pt x="202" y="535"/>
                  </a:lnTo>
                  <a:lnTo>
                    <a:pt x="207" y="536"/>
                  </a:lnTo>
                  <a:lnTo>
                    <a:pt x="213" y="538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>
              <a:off x="-1400219" y="588963"/>
              <a:ext cx="395287" cy="138113"/>
            </a:xfrm>
            <a:custGeom>
              <a:avLst/>
              <a:gdLst>
                <a:gd name="T0" fmla="*/ 2147483647 w 498"/>
                <a:gd name="T1" fmla="*/ 2147483647 h 174"/>
                <a:gd name="T2" fmla="*/ 2147483647 w 498"/>
                <a:gd name="T3" fmla="*/ 2147483647 h 174"/>
                <a:gd name="T4" fmla="*/ 2147483647 w 498"/>
                <a:gd name="T5" fmla="*/ 2147483647 h 174"/>
                <a:gd name="T6" fmla="*/ 2147483647 w 498"/>
                <a:gd name="T7" fmla="*/ 2147483647 h 174"/>
                <a:gd name="T8" fmla="*/ 2147483647 w 498"/>
                <a:gd name="T9" fmla="*/ 2147483647 h 174"/>
                <a:gd name="T10" fmla="*/ 2147483647 w 498"/>
                <a:gd name="T11" fmla="*/ 2147483647 h 174"/>
                <a:gd name="T12" fmla="*/ 2147483647 w 498"/>
                <a:gd name="T13" fmla="*/ 2147483647 h 174"/>
                <a:gd name="T14" fmla="*/ 2147483647 w 498"/>
                <a:gd name="T15" fmla="*/ 2147483647 h 174"/>
                <a:gd name="T16" fmla="*/ 2147483647 w 498"/>
                <a:gd name="T17" fmla="*/ 2147483647 h 174"/>
                <a:gd name="T18" fmla="*/ 2147483647 w 498"/>
                <a:gd name="T19" fmla="*/ 2147483647 h 174"/>
                <a:gd name="T20" fmla="*/ 2147483647 w 498"/>
                <a:gd name="T21" fmla="*/ 2147483647 h 174"/>
                <a:gd name="T22" fmla="*/ 2147483647 w 498"/>
                <a:gd name="T23" fmla="*/ 2147483647 h 174"/>
                <a:gd name="T24" fmla="*/ 2147483647 w 498"/>
                <a:gd name="T25" fmla="*/ 2147483647 h 174"/>
                <a:gd name="T26" fmla="*/ 2147483647 w 498"/>
                <a:gd name="T27" fmla="*/ 2147483647 h 174"/>
                <a:gd name="T28" fmla="*/ 2147483647 w 498"/>
                <a:gd name="T29" fmla="*/ 2147483647 h 174"/>
                <a:gd name="T30" fmla="*/ 2147483647 w 498"/>
                <a:gd name="T31" fmla="*/ 2147483647 h 174"/>
                <a:gd name="T32" fmla="*/ 2147483647 w 498"/>
                <a:gd name="T33" fmla="*/ 2147483647 h 174"/>
                <a:gd name="T34" fmla="*/ 2147483647 w 498"/>
                <a:gd name="T35" fmla="*/ 2147483647 h 174"/>
                <a:gd name="T36" fmla="*/ 2147483647 w 498"/>
                <a:gd name="T37" fmla="*/ 2147483647 h 174"/>
                <a:gd name="T38" fmla="*/ 2147483647 w 498"/>
                <a:gd name="T39" fmla="*/ 2147483647 h 174"/>
                <a:gd name="T40" fmla="*/ 2147483647 w 498"/>
                <a:gd name="T41" fmla="*/ 2147483647 h 174"/>
                <a:gd name="T42" fmla="*/ 2147483647 w 498"/>
                <a:gd name="T43" fmla="*/ 2147483647 h 174"/>
                <a:gd name="T44" fmla="*/ 2147483647 w 498"/>
                <a:gd name="T45" fmla="*/ 2147483647 h 174"/>
                <a:gd name="T46" fmla="*/ 2147483647 w 498"/>
                <a:gd name="T47" fmla="*/ 2147483647 h 174"/>
                <a:gd name="T48" fmla="*/ 2147483647 w 498"/>
                <a:gd name="T49" fmla="*/ 2147483647 h 174"/>
                <a:gd name="T50" fmla="*/ 2147483647 w 498"/>
                <a:gd name="T51" fmla="*/ 2147483647 h 174"/>
                <a:gd name="T52" fmla="*/ 2147483647 w 498"/>
                <a:gd name="T53" fmla="*/ 2147483647 h 174"/>
                <a:gd name="T54" fmla="*/ 2147483647 w 498"/>
                <a:gd name="T55" fmla="*/ 2147483647 h 174"/>
                <a:gd name="T56" fmla="*/ 2147483647 w 498"/>
                <a:gd name="T57" fmla="*/ 2147483647 h 174"/>
                <a:gd name="T58" fmla="*/ 2147483647 w 498"/>
                <a:gd name="T59" fmla="*/ 2147483647 h 174"/>
                <a:gd name="T60" fmla="*/ 2147483647 w 498"/>
                <a:gd name="T61" fmla="*/ 2147483647 h 174"/>
                <a:gd name="T62" fmla="*/ 2147483647 w 498"/>
                <a:gd name="T63" fmla="*/ 2147483647 h 174"/>
                <a:gd name="T64" fmla="*/ 2147483647 w 498"/>
                <a:gd name="T65" fmla="*/ 2147483647 h 1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8"/>
                <a:gd name="T100" fmla="*/ 0 h 174"/>
                <a:gd name="T101" fmla="*/ 498 w 498"/>
                <a:gd name="T102" fmla="*/ 174 h 1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8" h="174">
                  <a:moveTo>
                    <a:pt x="342" y="1"/>
                  </a:moveTo>
                  <a:lnTo>
                    <a:pt x="342" y="38"/>
                  </a:lnTo>
                  <a:lnTo>
                    <a:pt x="338" y="54"/>
                  </a:lnTo>
                  <a:lnTo>
                    <a:pt x="329" y="67"/>
                  </a:lnTo>
                  <a:lnTo>
                    <a:pt x="315" y="76"/>
                  </a:lnTo>
                  <a:lnTo>
                    <a:pt x="300" y="83"/>
                  </a:lnTo>
                  <a:lnTo>
                    <a:pt x="284" y="87"/>
                  </a:lnTo>
                  <a:lnTo>
                    <a:pt x="270" y="89"/>
                  </a:lnTo>
                  <a:lnTo>
                    <a:pt x="259" y="90"/>
                  </a:lnTo>
                  <a:lnTo>
                    <a:pt x="252" y="90"/>
                  </a:lnTo>
                  <a:lnTo>
                    <a:pt x="223" y="88"/>
                  </a:lnTo>
                  <a:lnTo>
                    <a:pt x="200" y="82"/>
                  </a:lnTo>
                  <a:lnTo>
                    <a:pt x="184" y="74"/>
                  </a:lnTo>
                  <a:lnTo>
                    <a:pt x="173" y="65"/>
                  </a:lnTo>
                  <a:lnTo>
                    <a:pt x="166" y="56"/>
                  </a:lnTo>
                  <a:lnTo>
                    <a:pt x="163" y="48"/>
                  </a:lnTo>
                  <a:lnTo>
                    <a:pt x="162" y="42"/>
                  </a:lnTo>
                  <a:lnTo>
                    <a:pt x="162" y="38"/>
                  </a:lnTo>
                  <a:lnTo>
                    <a:pt x="162" y="0"/>
                  </a:lnTo>
                  <a:lnTo>
                    <a:pt x="127" y="6"/>
                  </a:lnTo>
                  <a:lnTo>
                    <a:pt x="95" y="14"/>
                  </a:lnTo>
                  <a:lnTo>
                    <a:pt x="67" y="25"/>
                  </a:lnTo>
                  <a:lnTo>
                    <a:pt x="44" y="35"/>
                  </a:lnTo>
                  <a:lnTo>
                    <a:pt x="26" y="46"/>
                  </a:lnTo>
                  <a:lnTo>
                    <a:pt x="12" y="59"/>
                  </a:lnTo>
                  <a:lnTo>
                    <a:pt x="4" y="72"/>
                  </a:lnTo>
                  <a:lnTo>
                    <a:pt x="0" y="84"/>
                  </a:lnTo>
                  <a:lnTo>
                    <a:pt x="2" y="93"/>
                  </a:lnTo>
                  <a:lnTo>
                    <a:pt x="5" y="101"/>
                  </a:lnTo>
                  <a:lnTo>
                    <a:pt x="11" y="109"/>
                  </a:lnTo>
                  <a:lnTo>
                    <a:pt x="19" y="117"/>
                  </a:lnTo>
                  <a:lnTo>
                    <a:pt x="29" y="124"/>
                  </a:lnTo>
                  <a:lnTo>
                    <a:pt x="41" y="132"/>
                  </a:lnTo>
                  <a:lnTo>
                    <a:pt x="55" y="139"/>
                  </a:lnTo>
                  <a:lnTo>
                    <a:pt x="70" y="146"/>
                  </a:lnTo>
                  <a:lnTo>
                    <a:pt x="87" y="151"/>
                  </a:lnTo>
                  <a:lnTo>
                    <a:pt x="106" y="157"/>
                  </a:lnTo>
                  <a:lnTo>
                    <a:pt x="127" y="162"/>
                  </a:lnTo>
                  <a:lnTo>
                    <a:pt x="149" y="166"/>
                  </a:lnTo>
                  <a:lnTo>
                    <a:pt x="172" y="170"/>
                  </a:lnTo>
                  <a:lnTo>
                    <a:pt x="196" y="172"/>
                  </a:lnTo>
                  <a:lnTo>
                    <a:pt x="223" y="174"/>
                  </a:lnTo>
                  <a:lnTo>
                    <a:pt x="249" y="174"/>
                  </a:lnTo>
                  <a:lnTo>
                    <a:pt x="276" y="174"/>
                  </a:lnTo>
                  <a:lnTo>
                    <a:pt x="302" y="172"/>
                  </a:lnTo>
                  <a:lnTo>
                    <a:pt x="327" y="170"/>
                  </a:lnTo>
                  <a:lnTo>
                    <a:pt x="350" y="166"/>
                  </a:lnTo>
                  <a:lnTo>
                    <a:pt x="372" y="162"/>
                  </a:lnTo>
                  <a:lnTo>
                    <a:pt x="392" y="157"/>
                  </a:lnTo>
                  <a:lnTo>
                    <a:pt x="412" y="151"/>
                  </a:lnTo>
                  <a:lnTo>
                    <a:pt x="429" y="146"/>
                  </a:lnTo>
                  <a:lnTo>
                    <a:pt x="444" y="139"/>
                  </a:lnTo>
                  <a:lnTo>
                    <a:pt x="458" y="132"/>
                  </a:lnTo>
                  <a:lnTo>
                    <a:pt x="470" y="124"/>
                  </a:lnTo>
                  <a:lnTo>
                    <a:pt x="480" y="117"/>
                  </a:lnTo>
                  <a:lnTo>
                    <a:pt x="488" y="109"/>
                  </a:lnTo>
                  <a:lnTo>
                    <a:pt x="494" y="101"/>
                  </a:lnTo>
                  <a:lnTo>
                    <a:pt x="497" y="93"/>
                  </a:lnTo>
                  <a:lnTo>
                    <a:pt x="498" y="84"/>
                  </a:lnTo>
                  <a:lnTo>
                    <a:pt x="496" y="72"/>
                  </a:lnTo>
                  <a:lnTo>
                    <a:pt x="487" y="59"/>
                  </a:lnTo>
                  <a:lnTo>
                    <a:pt x="474" y="48"/>
                  </a:lnTo>
                  <a:lnTo>
                    <a:pt x="456" y="36"/>
                  </a:lnTo>
                  <a:lnTo>
                    <a:pt x="434" y="25"/>
                  </a:lnTo>
                  <a:lnTo>
                    <a:pt x="406" y="15"/>
                  </a:lnTo>
                  <a:lnTo>
                    <a:pt x="376" y="7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>
              <a:off x="-1252581" y="577850"/>
              <a:ext cx="103187" cy="63500"/>
            </a:xfrm>
            <a:custGeom>
              <a:avLst/>
              <a:gdLst>
                <a:gd name="T0" fmla="*/ 0 w 131"/>
                <a:gd name="T1" fmla="*/ 2147483647 h 80"/>
                <a:gd name="T2" fmla="*/ 0 w 131"/>
                <a:gd name="T3" fmla="*/ 2147483647 h 80"/>
                <a:gd name="T4" fmla="*/ 0 w 131"/>
                <a:gd name="T5" fmla="*/ 2147483647 h 80"/>
                <a:gd name="T6" fmla="*/ 0 w 131"/>
                <a:gd name="T7" fmla="*/ 2147483647 h 80"/>
                <a:gd name="T8" fmla="*/ 0 w 131"/>
                <a:gd name="T9" fmla="*/ 2147483647 h 80"/>
                <a:gd name="T10" fmla="*/ 0 w 131"/>
                <a:gd name="T11" fmla="*/ 2147483647 h 80"/>
                <a:gd name="T12" fmla="*/ 0 w 131"/>
                <a:gd name="T13" fmla="*/ 2147483647 h 80"/>
                <a:gd name="T14" fmla="*/ 0 w 131"/>
                <a:gd name="T15" fmla="*/ 2147483647 h 80"/>
                <a:gd name="T16" fmla="*/ 0 w 131"/>
                <a:gd name="T17" fmla="*/ 2147483647 h 80"/>
                <a:gd name="T18" fmla="*/ 2147483647 w 131"/>
                <a:gd name="T19" fmla="*/ 2147483647 h 80"/>
                <a:gd name="T20" fmla="*/ 2147483647 w 131"/>
                <a:gd name="T21" fmla="*/ 2147483647 h 80"/>
                <a:gd name="T22" fmla="*/ 2147483647 w 131"/>
                <a:gd name="T23" fmla="*/ 2147483647 h 80"/>
                <a:gd name="T24" fmla="*/ 2147483647 w 131"/>
                <a:gd name="T25" fmla="*/ 2147483647 h 80"/>
                <a:gd name="T26" fmla="*/ 2147483647 w 131"/>
                <a:gd name="T27" fmla="*/ 2147483647 h 80"/>
                <a:gd name="T28" fmla="*/ 2147483647 w 131"/>
                <a:gd name="T29" fmla="*/ 2147483647 h 80"/>
                <a:gd name="T30" fmla="*/ 2147483647 w 131"/>
                <a:gd name="T31" fmla="*/ 2147483647 h 80"/>
                <a:gd name="T32" fmla="*/ 2147483647 w 131"/>
                <a:gd name="T33" fmla="*/ 2147483647 h 80"/>
                <a:gd name="T34" fmla="*/ 2147483647 w 131"/>
                <a:gd name="T35" fmla="*/ 2147483647 h 80"/>
                <a:gd name="T36" fmla="*/ 2147483647 w 131"/>
                <a:gd name="T37" fmla="*/ 2147483647 h 80"/>
                <a:gd name="T38" fmla="*/ 2147483647 w 131"/>
                <a:gd name="T39" fmla="*/ 2147483647 h 80"/>
                <a:gd name="T40" fmla="*/ 2147483647 w 131"/>
                <a:gd name="T41" fmla="*/ 2147483647 h 80"/>
                <a:gd name="T42" fmla="*/ 2147483647 w 131"/>
                <a:gd name="T43" fmla="*/ 2147483647 h 80"/>
                <a:gd name="T44" fmla="*/ 2147483647 w 131"/>
                <a:gd name="T45" fmla="*/ 2147483647 h 80"/>
                <a:gd name="T46" fmla="*/ 2147483647 w 131"/>
                <a:gd name="T47" fmla="*/ 2147483647 h 80"/>
                <a:gd name="T48" fmla="*/ 2147483647 w 131"/>
                <a:gd name="T49" fmla="*/ 2147483647 h 80"/>
                <a:gd name="T50" fmla="*/ 2147483647 w 131"/>
                <a:gd name="T51" fmla="*/ 2147483647 h 80"/>
                <a:gd name="T52" fmla="*/ 2147483647 w 131"/>
                <a:gd name="T53" fmla="*/ 2147483647 h 80"/>
                <a:gd name="T54" fmla="*/ 2147483647 w 131"/>
                <a:gd name="T55" fmla="*/ 2147483647 h 80"/>
                <a:gd name="T56" fmla="*/ 2147483647 w 131"/>
                <a:gd name="T57" fmla="*/ 2147483647 h 80"/>
                <a:gd name="T58" fmla="*/ 2147483647 w 131"/>
                <a:gd name="T59" fmla="*/ 2147483647 h 80"/>
                <a:gd name="T60" fmla="*/ 2147483647 w 131"/>
                <a:gd name="T61" fmla="*/ 2147483647 h 80"/>
                <a:gd name="T62" fmla="*/ 2147483647 w 131"/>
                <a:gd name="T63" fmla="*/ 2147483647 h 80"/>
                <a:gd name="T64" fmla="*/ 2147483647 w 131"/>
                <a:gd name="T65" fmla="*/ 0 h 80"/>
                <a:gd name="T66" fmla="*/ 2147483647 w 131"/>
                <a:gd name="T67" fmla="*/ 2147483647 h 80"/>
                <a:gd name="T68" fmla="*/ 2147483647 w 131"/>
                <a:gd name="T69" fmla="*/ 2147483647 h 80"/>
                <a:gd name="T70" fmla="*/ 2147483647 w 131"/>
                <a:gd name="T71" fmla="*/ 2147483647 h 80"/>
                <a:gd name="T72" fmla="*/ 2147483647 w 131"/>
                <a:gd name="T73" fmla="*/ 2147483647 h 80"/>
                <a:gd name="T74" fmla="*/ 2147483647 w 131"/>
                <a:gd name="T75" fmla="*/ 2147483647 h 80"/>
                <a:gd name="T76" fmla="*/ 2147483647 w 131"/>
                <a:gd name="T77" fmla="*/ 2147483647 h 80"/>
                <a:gd name="T78" fmla="*/ 2147483647 w 131"/>
                <a:gd name="T79" fmla="*/ 2147483647 h 80"/>
                <a:gd name="T80" fmla="*/ 2147483647 w 131"/>
                <a:gd name="T81" fmla="*/ 2147483647 h 80"/>
                <a:gd name="T82" fmla="*/ 2147483647 w 131"/>
                <a:gd name="T83" fmla="*/ 2147483647 h 80"/>
                <a:gd name="T84" fmla="*/ 2147483647 w 131"/>
                <a:gd name="T85" fmla="*/ 2147483647 h 80"/>
                <a:gd name="T86" fmla="*/ 2147483647 w 131"/>
                <a:gd name="T87" fmla="*/ 2147483647 h 80"/>
                <a:gd name="T88" fmla="*/ 2147483647 w 131"/>
                <a:gd name="T89" fmla="*/ 2147483647 h 80"/>
                <a:gd name="T90" fmla="*/ 2147483647 w 131"/>
                <a:gd name="T91" fmla="*/ 2147483647 h 80"/>
                <a:gd name="T92" fmla="*/ 2147483647 w 131"/>
                <a:gd name="T93" fmla="*/ 2147483647 h 80"/>
                <a:gd name="T94" fmla="*/ 2147483647 w 131"/>
                <a:gd name="T95" fmla="*/ 2147483647 h 80"/>
                <a:gd name="T96" fmla="*/ 0 w 131"/>
                <a:gd name="T97" fmla="*/ 2147483647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1"/>
                <a:gd name="T148" fmla="*/ 0 h 80"/>
                <a:gd name="T149" fmla="*/ 131 w 131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1" h="80">
                  <a:moveTo>
                    <a:pt x="0" y="2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27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6"/>
                  </a:lnTo>
                  <a:lnTo>
                    <a:pt x="3" y="60"/>
                  </a:lnTo>
                  <a:lnTo>
                    <a:pt x="7" y="65"/>
                  </a:lnTo>
                  <a:lnTo>
                    <a:pt x="14" y="70"/>
                  </a:lnTo>
                  <a:lnTo>
                    <a:pt x="23" y="74"/>
                  </a:lnTo>
                  <a:lnTo>
                    <a:pt x="35" y="77"/>
                  </a:lnTo>
                  <a:lnTo>
                    <a:pt x="48" y="79"/>
                  </a:lnTo>
                  <a:lnTo>
                    <a:pt x="66" y="80"/>
                  </a:lnTo>
                  <a:lnTo>
                    <a:pt x="73" y="80"/>
                  </a:lnTo>
                  <a:lnTo>
                    <a:pt x="82" y="79"/>
                  </a:lnTo>
                  <a:lnTo>
                    <a:pt x="92" y="78"/>
                  </a:lnTo>
                  <a:lnTo>
                    <a:pt x="104" y="74"/>
                  </a:lnTo>
                  <a:lnTo>
                    <a:pt x="114" y="71"/>
                  </a:lnTo>
                  <a:lnTo>
                    <a:pt x="123" y="66"/>
                  </a:lnTo>
                  <a:lnTo>
                    <a:pt x="129" y="60"/>
                  </a:lnTo>
                  <a:lnTo>
                    <a:pt x="131" y="52"/>
                  </a:lnTo>
                  <a:lnTo>
                    <a:pt x="131" y="49"/>
                  </a:lnTo>
                  <a:lnTo>
                    <a:pt x="131" y="41"/>
                  </a:lnTo>
                  <a:lnTo>
                    <a:pt x="131" y="27"/>
                  </a:lnTo>
                  <a:lnTo>
                    <a:pt x="131" y="12"/>
                  </a:lnTo>
                  <a:lnTo>
                    <a:pt x="131" y="10"/>
                  </a:lnTo>
                  <a:lnTo>
                    <a:pt x="131" y="6"/>
                  </a:lnTo>
                  <a:lnTo>
                    <a:pt x="131" y="3"/>
                  </a:lnTo>
                  <a:lnTo>
                    <a:pt x="131" y="0"/>
                  </a:lnTo>
                  <a:lnTo>
                    <a:pt x="123" y="3"/>
                  </a:lnTo>
                  <a:lnTo>
                    <a:pt x="115" y="4"/>
                  </a:lnTo>
                  <a:lnTo>
                    <a:pt x="106" y="5"/>
                  </a:lnTo>
                  <a:lnTo>
                    <a:pt x="98" y="6"/>
                  </a:lnTo>
                  <a:lnTo>
                    <a:pt x="89" y="7"/>
                  </a:lnTo>
                  <a:lnTo>
                    <a:pt x="81" y="9"/>
                  </a:lnTo>
                  <a:lnTo>
                    <a:pt x="71" y="9"/>
                  </a:lnTo>
                  <a:lnTo>
                    <a:pt x="63" y="9"/>
                  </a:lnTo>
                  <a:lnTo>
                    <a:pt x="55" y="9"/>
                  </a:lnTo>
                  <a:lnTo>
                    <a:pt x="47" y="9"/>
                  </a:lnTo>
                  <a:lnTo>
                    <a:pt x="39" y="7"/>
                  </a:lnTo>
                  <a:lnTo>
                    <a:pt x="31" y="6"/>
                  </a:lnTo>
                  <a:lnTo>
                    <a:pt x="23" y="6"/>
                  </a:lnTo>
                  <a:lnTo>
                    <a:pt x="16" y="5"/>
                  </a:lnTo>
                  <a:lnTo>
                    <a:pt x="8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Freeform 43"/>
            <p:cNvSpPr>
              <a:spLocks noEditPoints="1"/>
            </p:cNvSpPr>
            <p:nvPr/>
          </p:nvSpPr>
          <p:spPr bwMode="auto">
            <a:xfrm>
              <a:off x="-1366881" y="261938"/>
              <a:ext cx="136525" cy="157163"/>
            </a:xfrm>
            <a:custGeom>
              <a:avLst/>
              <a:gdLst>
                <a:gd name="T0" fmla="*/ 2147483647 w 173"/>
                <a:gd name="T1" fmla="*/ 2147483647 h 198"/>
                <a:gd name="T2" fmla="*/ 2147483647 w 173"/>
                <a:gd name="T3" fmla="*/ 2147483647 h 198"/>
                <a:gd name="T4" fmla="*/ 2147483647 w 173"/>
                <a:gd name="T5" fmla="*/ 2147483647 h 198"/>
                <a:gd name="T6" fmla="*/ 2147483647 w 173"/>
                <a:gd name="T7" fmla="*/ 2147483647 h 198"/>
                <a:gd name="T8" fmla="*/ 2147483647 w 173"/>
                <a:gd name="T9" fmla="*/ 2147483647 h 198"/>
                <a:gd name="T10" fmla="*/ 2147483647 w 173"/>
                <a:gd name="T11" fmla="*/ 2147483647 h 198"/>
                <a:gd name="T12" fmla="*/ 2147483647 w 173"/>
                <a:gd name="T13" fmla="*/ 2147483647 h 198"/>
                <a:gd name="T14" fmla="*/ 2147483647 w 173"/>
                <a:gd name="T15" fmla="*/ 2147483647 h 198"/>
                <a:gd name="T16" fmla="*/ 2147483647 w 173"/>
                <a:gd name="T17" fmla="*/ 2147483647 h 198"/>
                <a:gd name="T18" fmla="*/ 2147483647 w 173"/>
                <a:gd name="T19" fmla="*/ 2147483647 h 198"/>
                <a:gd name="T20" fmla="*/ 2147483647 w 173"/>
                <a:gd name="T21" fmla="*/ 2147483647 h 198"/>
                <a:gd name="T22" fmla="*/ 2147483647 w 173"/>
                <a:gd name="T23" fmla="*/ 2147483647 h 198"/>
                <a:gd name="T24" fmla="*/ 2147483647 w 173"/>
                <a:gd name="T25" fmla="*/ 2147483647 h 198"/>
                <a:gd name="T26" fmla="*/ 2147483647 w 173"/>
                <a:gd name="T27" fmla="*/ 2147483647 h 198"/>
                <a:gd name="T28" fmla="*/ 2147483647 w 173"/>
                <a:gd name="T29" fmla="*/ 2147483647 h 198"/>
                <a:gd name="T30" fmla="*/ 2147483647 w 173"/>
                <a:gd name="T31" fmla="*/ 2147483647 h 198"/>
                <a:gd name="T32" fmla="*/ 2147483647 w 173"/>
                <a:gd name="T33" fmla="*/ 2147483647 h 198"/>
                <a:gd name="T34" fmla="*/ 2147483647 w 173"/>
                <a:gd name="T35" fmla="*/ 2147483647 h 198"/>
                <a:gd name="T36" fmla="*/ 2147483647 w 173"/>
                <a:gd name="T37" fmla="*/ 2147483647 h 198"/>
                <a:gd name="T38" fmla="*/ 2147483647 w 173"/>
                <a:gd name="T39" fmla="*/ 2147483647 h 198"/>
                <a:gd name="T40" fmla="*/ 2147483647 w 173"/>
                <a:gd name="T41" fmla="*/ 2147483647 h 198"/>
                <a:gd name="T42" fmla="*/ 2147483647 w 173"/>
                <a:gd name="T43" fmla="*/ 2147483647 h 198"/>
                <a:gd name="T44" fmla="*/ 2147483647 w 173"/>
                <a:gd name="T45" fmla="*/ 2147483647 h 198"/>
                <a:gd name="T46" fmla="*/ 2147483647 w 173"/>
                <a:gd name="T47" fmla="*/ 2147483647 h 198"/>
                <a:gd name="T48" fmla="*/ 2147483647 w 173"/>
                <a:gd name="T49" fmla="*/ 2147483647 h 198"/>
                <a:gd name="T50" fmla="*/ 2147483647 w 173"/>
                <a:gd name="T51" fmla="*/ 2147483647 h 198"/>
                <a:gd name="T52" fmla="*/ 2147483647 w 173"/>
                <a:gd name="T53" fmla="*/ 2147483647 h 198"/>
                <a:gd name="T54" fmla="*/ 2147483647 w 173"/>
                <a:gd name="T55" fmla="*/ 2147483647 h 198"/>
                <a:gd name="T56" fmla="*/ 2147483647 w 173"/>
                <a:gd name="T57" fmla="*/ 2147483647 h 198"/>
                <a:gd name="T58" fmla="*/ 2147483647 w 173"/>
                <a:gd name="T59" fmla="*/ 2147483647 h 198"/>
                <a:gd name="T60" fmla="*/ 2147483647 w 173"/>
                <a:gd name="T61" fmla="*/ 2147483647 h 198"/>
                <a:gd name="T62" fmla="*/ 2147483647 w 173"/>
                <a:gd name="T63" fmla="*/ 2147483647 h 198"/>
                <a:gd name="T64" fmla="*/ 2147483647 w 173"/>
                <a:gd name="T65" fmla="*/ 2147483647 h 1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198"/>
                <a:gd name="T101" fmla="*/ 173 w 173"/>
                <a:gd name="T102" fmla="*/ 198 h 1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198">
                  <a:moveTo>
                    <a:pt x="0" y="99"/>
                  </a:moveTo>
                  <a:lnTo>
                    <a:pt x="2" y="118"/>
                  </a:lnTo>
                  <a:lnTo>
                    <a:pt x="7" y="138"/>
                  </a:lnTo>
                  <a:lnTo>
                    <a:pt x="15" y="154"/>
                  </a:lnTo>
                  <a:lnTo>
                    <a:pt x="25" y="169"/>
                  </a:lnTo>
                  <a:lnTo>
                    <a:pt x="38" y="181"/>
                  </a:lnTo>
                  <a:lnTo>
                    <a:pt x="53" y="190"/>
                  </a:lnTo>
                  <a:lnTo>
                    <a:pt x="69" y="196"/>
                  </a:lnTo>
                  <a:lnTo>
                    <a:pt x="87" y="198"/>
                  </a:lnTo>
                  <a:lnTo>
                    <a:pt x="104" y="196"/>
                  </a:lnTo>
                  <a:lnTo>
                    <a:pt x="120" y="190"/>
                  </a:lnTo>
                  <a:lnTo>
                    <a:pt x="135" y="181"/>
                  </a:lnTo>
                  <a:lnTo>
                    <a:pt x="148" y="169"/>
                  </a:lnTo>
                  <a:lnTo>
                    <a:pt x="158" y="154"/>
                  </a:lnTo>
                  <a:lnTo>
                    <a:pt x="166" y="138"/>
                  </a:lnTo>
                  <a:lnTo>
                    <a:pt x="171" y="118"/>
                  </a:lnTo>
                  <a:lnTo>
                    <a:pt x="173" y="99"/>
                  </a:lnTo>
                  <a:lnTo>
                    <a:pt x="171" y="79"/>
                  </a:lnTo>
                  <a:lnTo>
                    <a:pt x="166" y="61"/>
                  </a:lnTo>
                  <a:lnTo>
                    <a:pt x="158" y="44"/>
                  </a:lnTo>
                  <a:lnTo>
                    <a:pt x="148" y="29"/>
                  </a:lnTo>
                  <a:lnTo>
                    <a:pt x="135" y="17"/>
                  </a:lnTo>
                  <a:lnTo>
                    <a:pt x="120" y="8"/>
                  </a:lnTo>
                  <a:lnTo>
                    <a:pt x="104" y="2"/>
                  </a:lnTo>
                  <a:lnTo>
                    <a:pt x="87" y="0"/>
                  </a:lnTo>
                  <a:lnTo>
                    <a:pt x="69" y="2"/>
                  </a:lnTo>
                  <a:lnTo>
                    <a:pt x="53" y="8"/>
                  </a:lnTo>
                  <a:lnTo>
                    <a:pt x="38" y="17"/>
                  </a:lnTo>
                  <a:lnTo>
                    <a:pt x="25" y="29"/>
                  </a:lnTo>
                  <a:lnTo>
                    <a:pt x="15" y="44"/>
                  </a:lnTo>
                  <a:lnTo>
                    <a:pt x="7" y="61"/>
                  </a:lnTo>
                  <a:lnTo>
                    <a:pt x="2" y="79"/>
                  </a:lnTo>
                  <a:lnTo>
                    <a:pt x="0" y="99"/>
                  </a:lnTo>
                  <a:close/>
                  <a:moveTo>
                    <a:pt x="16" y="99"/>
                  </a:moveTo>
                  <a:lnTo>
                    <a:pt x="17" y="82"/>
                  </a:lnTo>
                  <a:lnTo>
                    <a:pt x="22" y="67"/>
                  </a:lnTo>
                  <a:lnTo>
                    <a:pt x="28" y="53"/>
                  </a:lnTo>
                  <a:lnTo>
                    <a:pt x="37" y="40"/>
                  </a:lnTo>
                  <a:lnTo>
                    <a:pt x="47" y="30"/>
                  </a:lnTo>
                  <a:lnTo>
                    <a:pt x="59" y="23"/>
                  </a:lnTo>
                  <a:lnTo>
                    <a:pt x="73" y="17"/>
                  </a:lnTo>
                  <a:lnTo>
                    <a:pt x="87" y="16"/>
                  </a:lnTo>
                  <a:lnTo>
                    <a:pt x="100" y="17"/>
                  </a:lnTo>
                  <a:lnTo>
                    <a:pt x="114" y="23"/>
                  </a:lnTo>
                  <a:lnTo>
                    <a:pt x="126" y="30"/>
                  </a:lnTo>
                  <a:lnTo>
                    <a:pt x="136" y="40"/>
                  </a:lnTo>
                  <a:lnTo>
                    <a:pt x="145" y="53"/>
                  </a:lnTo>
                  <a:lnTo>
                    <a:pt x="151" y="67"/>
                  </a:lnTo>
                  <a:lnTo>
                    <a:pt x="156" y="82"/>
                  </a:lnTo>
                  <a:lnTo>
                    <a:pt x="157" y="99"/>
                  </a:lnTo>
                  <a:lnTo>
                    <a:pt x="156" y="116"/>
                  </a:lnTo>
                  <a:lnTo>
                    <a:pt x="151" y="131"/>
                  </a:lnTo>
                  <a:lnTo>
                    <a:pt x="145" y="145"/>
                  </a:lnTo>
                  <a:lnTo>
                    <a:pt x="136" y="158"/>
                  </a:lnTo>
                  <a:lnTo>
                    <a:pt x="126" y="168"/>
                  </a:lnTo>
                  <a:lnTo>
                    <a:pt x="114" y="175"/>
                  </a:lnTo>
                  <a:lnTo>
                    <a:pt x="100" y="181"/>
                  </a:lnTo>
                  <a:lnTo>
                    <a:pt x="87" y="182"/>
                  </a:lnTo>
                  <a:lnTo>
                    <a:pt x="73" y="181"/>
                  </a:lnTo>
                  <a:lnTo>
                    <a:pt x="59" y="175"/>
                  </a:lnTo>
                  <a:lnTo>
                    <a:pt x="47" y="168"/>
                  </a:lnTo>
                  <a:lnTo>
                    <a:pt x="37" y="158"/>
                  </a:lnTo>
                  <a:lnTo>
                    <a:pt x="28" y="145"/>
                  </a:lnTo>
                  <a:lnTo>
                    <a:pt x="22" y="131"/>
                  </a:lnTo>
                  <a:lnTo>
                    <a:pt x="17" y="116"/>
                  </a:lnTo>
                  <a:lnTo>
                    <a:pt x="16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Freeform 44"/>
            <p:cNvSpPr>
              <a:spLocks/>
            </p:cNvSpPr>
            <p:nvPr/>
          </p:nvSpPr>
          <p:spPr bwMode="auto">
            <a:xfrm>
              <a:off x="-1354181" y="274638"/>
              <a:ext cx="111125" cy="131763"/>
            </a:xfrm>
            <a:custGeom>
              <a:avLst/>
              <a:gdLst>
                <a:gd name="T0" fmla="*/ 0 w 141"/>
                <a:gd name="T1" fmla="*/ 2147483647 h 166"/>
                <a:gd name="T2" fmla="*/ 2147483647 w 141"/>
                <a:gd name="T3" fmla="*/ 2147483647 h 166"/>
                <a:gd name="T4" fmla="*/ 2147483647 w 141"/>
                <a:gd name="T5" fmla="*/ 2147483647 h 166"/>
                <a:gd name="T6" fmla="*/ 2147483647 w 141"/>
                <a:gd name="T7" fmla="*/ 2147483647 h 166"/>
                <a:gd name="T8" fmla="*/ 2147483647 w 141"/>
                <a:gd name="T9" fmla="*/ 2147483647 h 166"/>
                <a:gd name="T10" fmla="*/ 2147483647 w 141"/>
                <a:gd name="T11" fmla="*/ 2147483647 h 166"/>
                <a:gd name="T12" fmla="*/ 2147483647 w 141"/>
                <a:gd name="T13" fmla="*/ 2147483647 h 166"/>
                <a:gd name="T14" fmla="*/ 2147483647 w 141"/>
                <a:gd name="T15" fmla="*/ 2147483647 h 166"/>
                <a:gd name="T16" fmla="*/ 2147483647 w 141"/>
                <a:gd name="T17" fmla="*/ 0 h 166"/>
                <a:gd name="T18" fmla="*/ 2147483647 w 141"/>
                <a:gd name="T19" fmla="*/ 2147483647 h 166"/>
                <a:gd name="T20" fmla="*/ 2147483647 w 141"/>
                <a:gd name="T21" fmla="*/ 2147483647 h 166"/>
                <a:gd name="T22" fmla="*/ 2147483647 w 141"/>
                <a:gd name="T23" fmla="*/ 2147483647 h 166"/>
                <a:gd name="T24" fmla="*/ 2147483647 w 141"/>
                <a:gd name="T25" fmla="*/ 2147483647 h 166"/>
                <a:gd name="T26" fmla="*/ 2147483647 w 141"/>
                <a:gd name="T27" fmla="*/ 2147483647 h 166"/>
                <a:gd name="T28" fmla="*/ 2147483647 w 141"/>
                <a:gd name="T29" fmla="*/ 2147483647 h 166"/>
                <a:gd name="T30" fmla="*/ 2147483647 w 141"/>
                <a:gd name="T31" fmla="*/ 2147483647 h 166"/>
                <a:gd name="T32" fmla="*/ 2147483647 w 141"/>
                <a:gd name="T33" fmla="*/ 2147483647 h 166"/>
                <a:gd name="T34" fmla="*/ 2147483647 w 141"/>
                <a:gd name="T35" fmla="*/ 2147483647 h 166"/>
                <a:gd name="T36" fmla="*/ 2147483647 w 141"/>
                <a:gd name="T37" fmla="*/ 2147483647 h 166"/>
                <a:gd name="T38" fmla="*/ 2147483647 w 141"/>
                <a:gd name="T39" fmla="*/ 2147483647 h 166"/>
                <a:gd name="T40" fmla="*/ 2147483647 w 141"/>
                <a:gd name="T41" fmla="*/ 2147483647 h 166"/>
                <a:gd name="T42" fmla="*/ 2147483647 w 141"/>
                <a:gd name="T43" fmla="*/ 2147483647 h 166"/>
                <a:gd name="T44" fmla="*/ 2147483647 w 141"/>
                <a:gd name="T45" fmla="*/ 2147483647 h 166"/>
                <a:gd name="T46" fmla="*/ 2147483647 w 141"/>
                <a:gd name="T47" fmla="*/ 2147483647 h 166"/>
                <a:gd name="T48" fmla="*/ 2147483647 w 141"/>
                <a:gd name="T49" fmla="*/ 2147483647 h 166"/>
                <a:gd name="T50" fmla="*/ 2147483647 w 141"/>
                <a:gd name="T51" fmla="*/ 2147483647 h 166"/>
                <a:gd name="T52" fmla="*/ 2147483647 w 141"/>
                <a:gd name="T53" fmla="*/ 2147483647 h 166"/>
                <a:gd name="T54" fmla="*/ 2147483647 w 141"/>
                <a:gd name="T55" fmla="*/ 2147483647 h 166"/>
                <a:gd name="T56" fmla="*/ 2147483647 w 141"/>
                <a:gd name="T57" fmla="*/ 2147483647 h 166"/>
                <a:gd name="T58" fmla="*/ 2147483647 w 141"/>
                <a:gd name="T59" fmla="*/ 2147483647 h 166"/>
                <a:gd name="T60" fmla="*/ 2147483647 w 141"/>
                <a:gd name="T61" fmla="*/ 2147483647 h 166"/>
                <a:gd name="T62" fmla="*/ 2147483647 w 141"/>
                <a:gd name="T63" fmla="*/ 2147483647 h 166"/>
                <a:gd name="T64" fmla="*/ 0 w 141"/>
                <a:gd name="T65" fmla="*/ 2147483647 h 1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1"/>
                <a:gd name="T100" fmla="*/ 0 h 166"/>
                <a:gd name="T101" fmla="*/ 141 w 141"/>
                <a:gd name="T102" fmla="*/ 166 h 1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1" h="166">
                  <a:moveTo>
                    <a:pt x="0" y="83"/>
                  </a:moveTo>
                  <a:lnTo>
                    <a:pt x="1" y="66"/>
                  </a:lnTo>
                  <a:lnTo>
                    <a:pt x="6" y="51"/>
                  </a:lnTo>
                  <a:lnTo>
                    <a:pt x="12" y="37"/>
                  </a:lnTo>
                  <a:lnTo>
                    <a:pt x="21" y="24"/>
                  </a:lnTo>
                  <a:lnTo>
                    <a:pt x="31" y="14"/>
                  </a:lnTo>
                  <a:lnTo>
                    <a:pt x="43" y="7"/>
                  </a:lnTo>
                  <a:lnTo>
                    <a:pt x="57" y="1"/>
                  </a:lnTo>
                  <a:lnTo>
                    <a:pt x="71" y="0"/>
                  </a:lnTo>
                  <a:lnTo>
                    <a:pt x="84" y="1"/>
                  </a:lnTo>
                  <a:lnTo>
                    <a:pt x="98" y="7"/>
                  </a:lnTo>
                  <a:lnTo>
                    <a:pt x="110" y="14"/>
                  </a:lnTo>
                  <a:lnTo>
                    <a:pt x="120" y="24"/>
                  </a:lnTo>
                  <a:lnTo>
                    <a:pt x="129" y="37"/>
                  </a:lnTo>
                  <a:lnTo>
                    <a:pt x="135" y="51"/>
                  </a:lnTo>
                  <a:lnTo>
                    <a:pt x="140" y="66"/>
                  </a:lnTo>
                  <a:lnTo>
                    <a:pt x="141" y="83"/>
                  </a:lnTo>
                  <a:lnTo>
                    <a:pt x="140" y="100"/>
                  </a:lnTo>
                  <a:lnTo>
                    <a:pt x="135" y="115"/>
                  </a:lnTo>
                  <a:lnTo>
                    <a:pt x="129" y="129"/>
                  </a:lnTo>
                  <a:lnTo>
                    <a:pt x="120" y="142"/>
                  </a:lnTo>
                  <a:lnTo>
                    <a:pt x="110" y="152"/>
                  </a:lnTo>
                  <a:lnTo>
                    <a:pt x="98" y="159"/>
                  </a:lnTo>
                  <a:lnTo>
                    <a:pt x="84" y="165"/>
                  </a:lnTo>
                  <a:lnTo>
                    <a:pt x="71" y="166"/>
                  </a:lnTo>
                  <a:lnTo>
                    <a:pt x="57" y="165"/>
                  </a:lnTo>
                  <a:lnTo>
                    <a:pt x="43" y="159"/>
                  </a:lnTo>
                  <a:lnTo>
                    <a:pt x="31" y="152"/>
                  </a:lnTo>
                  <a:lnTo>
                    <a:pt x="21" y="142"/>
                  </a:lnTo>
                  <a:lnTo>
                    <a:pt x="12" y="129"/>
                  </a:lnTo>
                  <a:lnTo>
                    <a:pt x="6" y="115"/>
                  </a:lnTo>
                  <a:lnTo>
                    <a:pt x="1" y="10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Freeform 45"/>
            <p:cNvSpPr>
              <a:spLocks/>
            </p:cNvSpPr>
            <p:nvPr/>
          </p:nvSpPr>
          <p:spPr bwMode="auto">
            <a:xfrm>
              <a:off x="-1327194" y="288925"/>
              <a:ext cx="71437" cy="96838"/>
            </a:xfrm>
            <a:custGeom>
              <a:avLst/>
              <a:gdLst>
                <a:gd name="T0" fmla="*/ 2147483647 w 90"/>
                <a:gd name="T1" fmla="*/ 2147483647 h 124"/>
                <a:gd name="T2" fmla="*/ 2147483647 w 90"/>
                <a:gd name="T3" fmla="*/ 2147483647 h 124"/>
                <a:gd name="T4" fmla="*/ 2147483647 w 90"/>
                <a:gd name="T5" fmla="*/ 2147483647 h 124"/>
                <a:gd name="T6" fmla="*/ 2147483647 w 90"/>
                <a:gd name="T7" fmla="*/ 2147483647 h 124"/>
                <a:gd name="T8" fmla="*/ 2147483647 w 90"/>
                <a:gd name="T9" fmla="*/ 2147483647 h 124"/>
                <a:gd name="T10" fmla="*/ 2147483647 w 90"/>
                <a:gd name="T11" fmla="*/ 2147483647 h 124"/>
                <a:gd name="T12" fmla="*/ 2147483647 w 90"/>
                <a:gd name="T13" fmla="*/ 2147483647 h 124"/>
                <a:gd name="T14" fmla="*/ 2147483647 w 90"/>
                <a:gd name="T15" fmla="*/ 2147483647 h 124"/>
                <a:gd name="T16" fmla="*/ 2147483647 w 90"/>
                <a:gd name="T17" fmla="*/ 0 h 124"/>
                <a:gd name="T18" fmla="*/ 2147483647 w 90"/>
                <a:gd name="T19" fmla="*/ 0 h 124"/>
                <a:gd name="T20" fmla="*/ 2147483647 w 90"/>
                <a:gd name="T21" fmla="*/ 2147483647 h 124"/>
                <a:gd name="T22" fmla="*/ 2147483647 w 90"/>
                <a:gd name="T23" fmla="*/ 2147483647 h 124"/>
                <a:gd name="T24" fmla="*/ 2147483647 w 90"/>
                <a:gd name="T25" fmla="*/ 2147483647 h 124"/>
                <a:gd name="T26" fmla="*/ 2147483647 w 90"/>
                <a:gd name="T27" fmla="*/ 2147483647 h 124"/>
                <a:gd name="T28" fmla="*/ 2147483647 w 90"/>
                <a:gd name="T29" fmla="*/ 2147483647 h 124"/>
                <a:gd name="T30" fmla="*/ 2147483647 w 90"/>
                <a:gd name="T31" fmla="*/ 2147483647 h 124"/>
                <a:gd name="T32" fmla="*/ 0 w 90"/>
                <a:gd name="T33" fmla="*/ 2147483647 h 124"/>
                <a:gd name="T34" fmla="*/ 2147483647 w 90"/>
                <a:gd name="T35" fmla="*/ 2147483647 h 124"/>
                <a:gd name="T36" fmla="*/ 2147483647 w 90"/>
                <a:gd name="T37" fmla="*/ 2147483647 h 124"/>
                <a:gd name="T38" fmla="*/ 2147483647 w 90"/>
                <a:gd name="T39" fmla="*/ 2147483647 h 124"/>
                <a:gd name="T40" fmla="*/ 2147483647 w 90"/>
                <a:gd name="T41" fmla="*/ 2147483647 h 124"/>
                <a:gd name="T42" fmla="*/ 2147483647 w 90"/>
                <a:gd name="T43" fmla="*/ 2147483647 h 124"/>
                <a:gd name="T44" fmla="*/ 2147483647 w 90"/>
                <a:gd name="T45" fmla="*/ 2147483647 h 124"/>
                <a:gd name="T46" fmla="*/ 2147483647 w 90"/>
                <a:gd name="T47" fmla="*/ 2147483647 h 124"/>
                <a:gd name="T48" fmla="*/ 2147483647 w 90"/>
                <a:gd name="T49" fmla="*/ 2147483647 h 124"/>
                <a:gd name="T50" fmla="*/ 2147483647 w 90"/>
                <a:gd name="T51" fmla="*/ 2147483647 h 124"/>
                <a:gd name="T52" fmla="*/ 2147483647 w 90"/>
                <a:gd name="T53" fmla="*/ 2147483647 h 124"/>
                <a:gd name="T54" fmla="*/ 2147483647 w 90"/>
                <a:gd name="T55" fmla="*/ 2147483647 h 124"/>
                <a:gd name="T56" fmla="*/ 2147483647 w 90"/>
                <a:gd name="T57" fmla="*/ 2147483647 h 124"/>
                <a:gd name="T58" fmla="*/ 2147483647 w 90"/>
                <a:gd name="T59" fmla="*/ 2147483647 h 124"/>
                <a:gd name="T60" fmla="*/ 2147483647 w 90"/>
                <a:gd name="T61" fmla="*/ 2147483647 h 124"/>
                <a:gd name="T62" fmla="*/ 2147483647 w 90"/>
                <a:gd name="T63" fmla="*/ 2147483647 h 124"/>
                <a:gd name="T64" fmla="*/ 2147483647 w 90"/>
                <a:gd name="T65" fmla="*/ 2147483647 h 124"/>
                <a:gd name="T66" fmla="*/ 2147483647 w 90"/>
                <a:gd name="T67" fmla="*/ 2147483647 h 124"/>
                <a:gd name="T68" fmla="*/ 2147483647 w 90"/>
                <a:gd name="T69" fmla="*/ 2147483647 h 124"/>
                <a:gd name="T70" fmla="*/ 2147483647 w 90"/>
                <a:gd name="T71" fmla="*/ 2147483647 h 124"/>
                <a:gd name="T72" fmla="*/ 2147483647 w 90"/>
                <a:gd name="T73" fmla="*/ 2147483647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0"/>
                <a:gd name="T112" fmla="*/ 0 h 124"/>
                <a:gd name="T113" fmla="*/ 90 w 90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0" h="124">
                  <a:moveTo>
                    <a:pt x="90" y="65"/>
                  </a:moveTo>
                  <a:lnTo>
                    <a:pt x="88" y="52"/>
                  </a:lnTo>
                  <a:lnTo>
                    <a:pt x="85" y="39"/>
                  </a:lnTo>
                  <a:lnTo>
                    <a:pt x="80" y="29"/>
                  </a:lnTo>
                  <a:lnTo>
                    <a:pt x="73" y="19"/>
                  </a:lnTo>
                  <a:lnTo>
                    <a:pt x="65" y="12"/>
                  </a:lnTo>
                  <a:lnTo>
                    <a:pt x="55" y="5"/>
                  </a:lnTo>
                  <a:lnTo>
                    <a:pt x="46" y="1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1" y="6"/>
                  </a:lnTo>
                  <a:lnTo>
                    <a:pt x="8" y="9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5" y="13"/>
                  </a:lnTo>
                  <a:lnTo>
                    <a:pt x="11" y="11"/>
                  </a:lnTo>
                  <a:lnTo>
                    <a:pt x="17" y="9"/>
                  </a:lnTo>
                  <a:lnTo>
                    <a:pt x="23" y="9"/>
                  </a:lnTo>
                  <a:lnTo>
                    <a:pt x="34" y="11"/>
                  </a:lnTo>
                  <a:lnTo>
                    <a:pt x="43" y="14"/>
                  </a:lnTo>
                  <a:lnTo>
                    <a:pt x="54" y="20"/>
                  </a:lnTo>
                  <a:lnTo>
                    <a:pt x="62" y="28"/>
                  </a:lnTo>
                  <a:lnTo>
                    <a:pt x="69" y="37"/>
                  </a:lnTo>
                  <a:lnTo>
                    <a:pt x="73" y="49"/>
                  </a:lnTo>
                  <a:lnTo>
                    <a:pt x="77" y="60"/>
                  </a:lnTo>
                  <a:lnTo>
                    <a:pt x="78" y="73"/>
                  </a:lnTo>
                  <a:lnTo>
                    <a:pt x="77" y="88"/>
                  </a:lnTo>
                  <a:lnTo>
                    <a:pt x="72" y="102"/>
                  </a:lnTo>
                  <a:lnTo>
                    <a:pt x="65" y="113"/>
                  </a:lnTo>
                  <a:lnTo>
                    <a:pt x="57" y="124"/>
                  </a:lnTo>
                  <a:lnTo>
                    <a:pt x="70" y="113"/>
                  </a:lnTo>
                  <a:lnTo>
                    <a:pt x="80" y="100"/>
                  </a:lnTo>
                  <a:lnTo>
                    <a:pt x="87" y="83"/>
                  </a:lnTo>
                  <a:lnTo>
                    <a:pt x="90" y="6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Freeform 46"/>
            <p:cNvSpPr>
              <a:spLocks/>
            </p:cNvSpPr>
            <p:nvPr/>
          </p:nvSpPr>
          <p:spPr bwMode="auto">
            <a:xfrm>
              <a:off x="-1385931" y="646113"/>
              <a:ext cx="365125" cy="65088"/>
            </a:xfrm>
            <a:custGeom>
              <a:avLst/>
              <a:gdLst>
                <a:gd name="T0" fmla="*/ 2147483647 w 460"/>
                <a:gd name="T1" fmla="*/ 2147483647 h 82"/>
                <a:gd name="T2" fmla="*/ 2147483647 w 460"/>
                <a:gd name="T3" fmla="*/ 2147483647 h 82"/>
                <a:gd name="T4" fmla="*/ 2147483647 w 460"/>
                <a:gd name="T5" fmla="*/ 2147483647 h 82"/>
                <a:gd name="T6" fmla="*/ 2147483647 w 460"/>
                <a:gd name="T7" fmla="*/ 2147483647 h 82"/>
                <a:gd name="T8" fmla="*/ 2147483647 w 460"/>
                <a:gd name="T9" fmla="*/ 2147483647 h 82"/>
                <a:gd name="T10" fmla="*/ 2147483647 w 460"/>
                <a:gd name="T11" fmla="*/ 2147483647 h 82"/>
                <a:gd name="T12" fmla="*/ 2147483647 w 460"/>
                <a:gd name="T13" fmla="*/ 2147483647 h 82"/>
                <a:gd name="T14" fmla="*/ 2147483647 w 460"/>
                <a:gd name="T15" fmla="*/ 2147483647 h 82"/>
                <a:gd name="T16" fmla="*/ 2147483647 w 460"/>
                <a:gd name="T17" fmla="*/ 2147483647 h 82"/>
                <a:gd name="T18" fmla="*/ 0 w 460"/>
                <a:gd name="T19" fmla="*/ 2147483647 h 82"/>
                <a:gd name="T20" fmla="*/ 2147483647 w 460"/>
                <a:gd name="T21" fmla="*/ 2147483647 h 82"/>
                <a:gd name="T22" fmla="*/ 2147483647 w 460"/>
                <a:gd name="T23" fmla="*/ 2147483647 h 82"/>
                <a:gd name="T24" fmla="*/ 2147483647 w 460"/>
                <a:gd name="T25" fmla="*/ 2147483647 h 82"/>
                <a:gd name="T26" fmla="*/ 2147483647 w 460"/>
                <a:gd name="T27" fmla="*/ 2147483647 h 82"/>
                <a:gd name="T28" fmla="*/ 2147483647 w 460"/>
                <a:gd name="T29" fmla="*/ 2147483647 h 82"/>
                <a:gd name="T30" fmla="*/ 2147483647 w 460"/>
                <a:gd name="T31" fmla="*/ 2147483647 h 82"/>
                <a:gd name="T32" fmla="*/ 2147483647 w 460"/>
                <a:gd name="T33" fmla="*/ 2147483647 h 82"/>
                <a:gd name="T34" fmla="*/ 2147483647 w 460"/>
                <a:gd name="T35" fmla="*/ 2147483647 h 82"/>
                <a:gd name="T36" fmla="*/ 2147483647 w 460"/>
                <a:gd name="T37" fmla="*/ 2147483647 h 82"/>
                <a:gd name="T38" fmla="*/ 2147483647 w 460"/>
                <a:gd name="T39" fmla="*/ 2147483647 h 82"/>
                <a:gd name="T40" fmla="*/ 2147483647 w 460"/>
                <a:gd name="T41" fmla="*/ 2147483647 h 82"/>
                <a:gd name="T42" fmla="*/ 2147483647 w 460"/>
                <a:gd name="T43" fmla="*/ 2147483647 h 82"/>
                <a:gd name="T44" fmla="*/ 2147483647 w 460"/>
                <a:gd name="T45" fmla="*/ 2147483647 h 82"/>
                <a:gd name="T46" fmla="*/ 2147483647 w 460"/>
                <a:gd name="T47" fmla="*/ 2147483647 h 82"/>
                <a:gd name="T48" fmla="*/ 2147483647 w 460"/>
                <a:gd name="T49" fmla="*/ 2147483647 h 82"/>
                <a:gd name="T50" fmla="*/ 2147483647 w 460"/>
                <a:gd name="T51" fmla="*/ 2147483647 h 82"/>
                <a:gd name="T52" fmla="*/ 2147483647 w 460"/>
                <a:gd name="T53" fmla="*/ 2147483647 h 82"/>
                <a:gd name="T54" fmla="*/ 2147483647 w 460"/>
                <a:gd name="T55" fmla="*/ 2147483647 h 82"/>
                <a:gd name="T56" fmla="*/ 2147483647 w 460"/>
                <a:gd name="T57" fmla="*/ 2147483647 h 82"/>
                <a:gd name="T58" fmla="*/ 2147483647 w 460"/>
                <a:gd name="T59" fmla="*/ 2147483647 h 82"/>
                <a:gd name="T60" fmla="*/ 2147483647 w 460"/>
                <a:gd name="T61" fmla="*/ 2147483647 h 82"/>
                <a:gd name="T62" fmla="*/ 2147483647 w 460"/>
                <a:gd name="T63" fmla="*/ 2147483647 h 82"/>
                <a:gd name="T64" fmla="*/ 2147483647 w 460"/>
                <a:gd name="T65" fmla="*/ 2147483647 h 82"/>
                <a:gd name="T66" fmla="*/ 2147483647 w 460"/>
                <a:gd name="T67" fmla="*/ 2147483647 h 82"/>
                <a:gd name="T68" fmla="*/ 2147483647 w 460"/>
                <a:gd name="T69" fmla="*/ 2147483647 h 82"/>
                <a:gd name="T70" fmla="*/ 2147483647 w 460"/>
                <a:gd name="T71" fmla="*/ 2147483647 h 8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0"/>
                <a:gd name="T109" fmla="*/ 0 h 82"/>
                <a:gd name="T110" fmla="*/ 460 w 460"/>
                <a:gd name="T111" fmla="*/ 82 h 8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0" h="82">
                  <a:moveTo>
                    <a:pt x="229" y="64"/>
                  </a:moveTo>
                  <a:lnTo>
                    <a:pt x="207" y="64"/>
                  </a:lnTo>
                  <a:lnTo>
                    <a:pt x="187" y="63"/>
                  </a:lnTo>
                  <a:lnTo>
                    <a:pt x="166" y="62"/>
                  </a:lnTo>
                  <a:lnTo>
                    <a:pt x="146" y="60"/>
                  </a:lnTo>
                  <a:lnTo>
                    <a:pt x="127" y="56"/>
                  </a:lnTo>
                  <a:lnTo>
                    <a:pt x="109" y="54"/>
                  </a:lnTo>
                  <a:lnTo>
                    <a:pt x="92" y="51"/>
                  </a:lnTo>
                  <a:lnTo>
                    <a:pt x="76" y="46"/>
                  </a:lnTo>
                  <a:lnTo>
                    <a:pt x="62" y="41"/>
                  </a:lnTo>
                  <a:lnTo>
                    <a:pt x="48" y="37"/>
                  </a:lnTo>
                  <a:lnTo>
                    <a:pt x="37" y="31"/>
                  </a:lnTo>
                  <a:lnTo>
                    <a:pt x="26" y="25"/>
                  </a:lnTo>
                  <a:lnTo>
                    <a:pt x="18" y="20"/>
                  </a:lnTo>
                  <a:lnTo>
                    <a:pt x="10" y="14"/>
                  </a:lnTo>
                  <a:lnTo>
                    <a:pt x="6" y="7"/>
                  </a:lnTo>
                  <a:lnTo>
                    <a:pt x="2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6"/>
                  </a:lnTo>
                  <a:lnTo>
                    <a:pt x="5" y="23"/>
                  </a:lnTo>
                  <a:lnTo>
                    <a:pt x="10" y="30"/>
                  </a:lnTo>
                  <a:lnTo>
                    <a:pt x="18" y="37"/>
                  </a:lnTo>
                  <a:lnTo>
                    <a:pt x="28" y="44"/>
                  </a:lnTo>
                  <a:lnTo>
                    <a:pt x="39" y="49"/>
                  </a:lnTo>
                  <a:lnTo>
                    <a:pt x="52" y="55"/>
                  </a:lnTo>
                  <a:lnTo>
                    <a:pt x="67" y="60"/>
                  </a:lnTo>
                  <a:lnTo>
                    <a:pt x="83" y="66"/>
                  </a:lnTo>
                  <a:lnTo>
                    <a:pt x="101" y="69"/>
                  </a:lnTo>
                  <a:lnTo>
                    <a:pt x="120" y="73"/>
                  </a:lnTo>
                  <a:lnTo>
                    <a:pt x="141" y="76"/>
                  </a:lnTo>
                  <a:lnTo>
                    <a:pt x="161" y="78"/>
                  </a:lnTo>
                  <a:lnTo>
                    <a:pt x="183" y="81"/>
                  </a:lnTo>
                  <a:lnTo>
                    <a:pt x="206" y="82"/>
                  </a:lnTo>
                  <a:lnTo>
                    <a:pt x="229" y="82"/>
                  </a:lnTo>
                  <a:lnTo>
                    <a:pt x="252" y="82"/>
                  </a:lnTo>
                  <a:lnTo>
                    <a:pt x="275" y="81"/>
                  </a:lnTo>
                  <a:lnTo>
                    <a:pt x="297" y="78"/>
                  </a:lnTo>
                  <a:lnTo>
                    <a:pt x="319" y="76"/>
                  </a:lnTo>
                  <a:lnTo>
                    <a:pt x="339" y="73"/>
                  </a:lnTo>
                  <a:lnTo>
                    <a:pt x="358" y="69"/>
                  </a:lnTo>
                  <a:lnTo>
                    <a:pt x="376" y="66"/>
                  </a:lnTo>
                  <a:lnTo>
                    <a:pt x="392" y="60"/>
                  </a:lnTo>
                  <a:lnTo>
                    <a:pt x="407" y="55"/>
                  </a:lnTo>
                  <a:lnTo>
                    <a:pt x="421" y="49"/>
                  </a:lnTo>
                  <a:lnTo>
                    <a:pt x="432" y="44"/>
                  </a:lnTo>
                  <a:lnTo>
                    <a:pt x="441" y="37"/>
                  </a:lnTo>
                  <a:lnTo>
                    <a:pt x="449" y="30"/>
                  </a:lnTo>
                  <a:lnTo>
                    <a:pt x="455" y="23"/>
                  </a:lnTo>
                  <a:lnTo>
                    <a:pt x="459" y="16"/>
                  </a:lnTo>
                  <a:lnTo>
                    <a:pt x="460" y="8"/>
                  </a:lnTo>
                  <a:lnTo>
                    <a:pt x="460" y="6"/>
                  </a:lnTo>
                  <a:lnTo>
                    <a:pt x="459" y="3"/>
                  </a:lnTo>
                  <a:lnTo>
                    <a:pt x="459" y="2"/>
                  </a:lnTo>
                  <a:lnTo>
                    <a:pt x="457" y="0"/>
                  </a:lnTo>
                  <a:lnTo>
                    <a:pt x="454" y="7"/>
                  </a:lnTo>
                  <a:lnTo>
                    <a:pt x="449" y="14"/>
                  </a:lnTo>
                  <a:lnTo>
                    <a:pt x="441" y="20"/>
                  </a:lnTo>
                  <a:lnTo>
                    <a:pt x="433" y="25"/>
                  </a:lnTo>
                  <a:lnTo>
                    <a:pt x="423" y="31"/>
                  </a:lnTo>
                  <a:lnTo>
                    <a:pt x="411" y="37"/>
                  </a:lnTo>
                  <a:lnTo>
                    <a:pt x="398" y="41"/>
                  </a:lnTo>
                  <a:lnTo>
                    <a:pt x="384" y="46"/>
                  </a:lnTo>
                  <a:lnTo>
                    <a:pt x="368" y="51"/>
                  </a:lnTo>
                  <a:lnTo>
                    <a:pt x="350" y="54"/>
                  </a:lnTo>
                  <a:lnTo>
                    <a:pt x="332" y="56"/>
                  </a:lnTo>
                  <a:lnTo>
                    <a:pt x="313" y="60"/>
                  </a:lnTo>
                  <a:lnTo>
                    <a:pt x="294" y="62"/>
                  </a:lnTo>
                  <a:lnTo>
                    <a:pt x="273" y="63"/>
                  </a:lnTo>
                  <a:lnTo>
                    <a:pt x="251" y="64"/>
                  </a:lnTo>
                  <a:lnTo>
                    <a:pt x="229" y="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-1254169" y="101600"/>
              <a:ext cx="95250" cy="123825"/>
            </a:xfrm>
            <a:custGeom>
              <a:avLst/>
              <a:gdLst>
                <a:gd name="T0" fmla="*/ 0 w 121"/>
                <a:gd name="T1" fmla="*/ 2147483647 h 157"/>
                <a:gd name="T2" fmla="*/ 2147483647 w 121"/>
                <a:gd name="T3" fmla="*/ 2147483647 h 157"/>
                <a:gd name="T4" fmla="*/ 2147483647 w 121"/>
                <a:gd name="T5" fmla="*/ 2147483647 h 157"/>
                <a:gd name="T6" fmla="*/ 2147483647 w 121"/>
                <a:gd name="T7" fmla="*/ 2147483647 h 157"/>
                <a:gd name="T8" fmla="*/ 2147483647 w 121"/>
                <a:gd name="T9" fmla="*/ 2147483647 h 157"/>
                <a:gd name="T10" fmla="*/ 2147483647 w 121"/>
                <a:gd name="T11" fmla="*/ 2147483647 h 157"/>
                <a:gd name="T12" fmla="*/ 2147483647 w 121"/>
                <a:gd name="T13" fmla="*/ 2147483647 h 157"/>
                <a:gd name="T14" fmla="*/ 2147483647 w 121"/>
                <a:gd name="T15" fmla="*/ 2147483647 h 157"/>
                <a:gd name="T16" fmla="*/ 2147483647 w 121"/>
                <a:gd name="T17" fmla="*/ 2147483647 h 157"/>
                <a:gd name="T18" fmla="*/ 2147483647 w 121"/>
                <a:gd name="T19" fmla="*/ 2147483647 h 157"/>
                <a:gd name="T20" fmla="*/ 2147483647 w 121"/>
                <a:gd name="T21" fmla="*/ 2147483647 h 157"/>
                <a:gd name="T22" fmla="*/ 2147483647 w 121"/>
                <a:gd name="T23" fmla="*/ 2147483647 h 157"/>
                <a:gd name="T24" fmla="*/ 2147483647 w 121"/>
                <a:gd name="T25" fmla="*/ 2147483647 h 157"/>
                <a:gd name="T26" fmla="*/ 2147483647 w 121"/>
                <a:gd name="T27" fmla="*/ 2147483647 h 157"/>
                <a:gd name="T28" fmla="*/ 2147483647 w 121"/>
                <a:gd name="T29" fmla="*/ 2147483647 h 157"/>
                <a:gd name="T30" fmla="*/ 2147483647 w 121"/>
                <a:gd name="T31" fmla="*/ 2147483647 h 157"/>
                <a:gd name="T32" fmla="*/ 2147483647 w 121"/>
                <a:gd name="T33" fmla="*/ 2147483647 h 157"/>
                <a:gd name="T34" fmla="*/ 2147483647 w 121"/>
                <a:gd name="T35" fmla="*/ 2147483647 h 157"/>
                <a:gd name="T36" fmla="*/ 2147483647 w 121"/>
                <a:gd name="T37" fmla="*/ 2147483647 h 157"/>
                <a:gd name="T38" fmla="*/ 2147483647 w 121"/>
                <a:gd name="T39" fmla="*/ 2147483647 h 157"/>
                <a:gd name="T40" fmla="*/ 2147483647 w 121"/>
                <a:gd name="T41" fmla="*/ 0 h 157"/>
                <a:gd name="T42" fmla="*/ 2147483647 w 121"/>
                <a:gd name="T43" fmla="*/ 2147483647 h 157"/>
                <a:gd name="T44" fmla="*/ 2147483647 w 121"/>
                <a:gd name="T45" fmla="*/ 2147483647 h 157"/>
                <a:gd name="T46" fmla="*/ 2147483647 w 121"/>
                <a:gd name="T47" fmla="*/ 2147483647 h 157"/>
                <a:gd name="T48" fmla="*/ 2147483647 w 121"/>
                <a:gd name="T49" fmla="*/ 2147483647 h 157"/>
                <a:gd name="T50" fmla="*/ 2147483647 w 121"/>
                <a:gd name="T51" fmla="*/ 2147483647 h 157"/>
                <a:gd name="T52" fmla="*/ 2147483647 w 121"/>
                <a:gd name="T53" fmla="*/ 2147483647 h 157"/>
                <a:gd name="T54" fmla="*/ 2147483647 w 121"/>
                <a:gd name="T55" fmla="*/ 2147483647 h 157"/>
                <a:gd name="T56" fmla="*/ 0 w 121"/>
                <a:gd name="T57" fmla="*/ 2147483647 h 1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1"/>
                <a:gd name="T88" fmla="*/ 0 h 157"/>
                <a:gd name="T89" fmla="*/ 121 w 121"/>
                <a:gd name="T90" fmla="*/ 157 h 1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1" h="157">
                  <a:moveTo>
                    <a:pt x="0" y="153"/>
                  </a:moveTo>
                  <a:lnTo>
                    <a:pt x="3" y="154"/>
                  </a:lnTo>
                  <a:lnTo>
                    <a:pt x="7" y="154"/>
                  </a:lnTo>
                  <a:lnTo>
                    <a:pt x="10" y="156"/>
                  </a:lnTo>
                  <a:lnTo>
                    <a:pt x="14" y="157"/>
                  </a:lnTo>
                  <a:lnTo>
                    <a:pt x="17" y="146"/>
                  </a:lnTo>
                  <a:lnTo>
                    <a:pt x="23" y="133"/>
                  </a:lnTo>
                  <a:lnTo>
                    <a:pt x="30" y="116"/>
                  </a:lnTo>
                  <a:lnTo>
                    <a:pt x="39" y="98"/>
                  </a:lnTo>
                  <a:lnTo>
                    <a:pt x="49" y="80"/>
                  </a:lnTo>
                  <a:lnTo>
                    <a:pt x="62" y="60"/>
                  </a:lnTo>
                  <a:lnTo>
                    <a:pt x="77" y="41"/>
                  </a:lnTo>
                  <a:lnTo>
                    <a:pt x="93" y="24"/>
                  </a:lnTo>
                  <a:lnTo>
                    <a:pt x="100" y="18"/>
                  </a:lnTo>
                  <a:lnTo>
                    <a:pt x="107" y="13"/>
                  </a:lnTo>
                  <a:lnTo>
                    <a:pt x="114" y="8"/>
                  </a:lnTo>
                  <a:lnTo>
                    <a:pt x="121" y="3"/>
                  </a:lnTo>
                  <a:lnTo>
                    <a:pt x="116" y="2"/>
                  </a:lnTo>
                  <a:lnTo>
                    <a:pt x="112" y="1"/>
                  </a:lnTo>
                  <a:lnTo>
                    <a:pt x="107" y="1"/>
                  </a:lnTo>
                  <a:lnTo>
                    <a:pt x="102" y="0"/>
                  </a:lnTo>
                  <a:lnTo>
                    <a:pt x="77" y="20"/>
                  </a:lnTo>
                  <a:lnTo>
                    <a:pt x="56" y="43"/>
                  </a:lnTo>
                  <a:lnTo>
                    <a:pt x="39" y="67"/>
                  </a:lnTo>
                  <a:lnTo>
                    <a:pt x="25" y="90"/>
                  </a:lnTo>
                  <a:lnTo>
                    <a:pt x="15" y="113"/>
                  </a:lnTo>
                  <a:lnTo>
                    <a:pt x="7" y="131"/>
                  </a:lnTo>
                  <a:lnTo>
                    <a:pt x="2" y="145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3" name="円/楕円 195"/>
          <p:cNvSpPr>
            <a:spLocks noChangeArrowheads="1"/>
          </p:cNvSpPr>
          <p:nvPr/>
        </p:nvSpPr>
        <p:spPr bwMode="auto">
          <a:xfrm rot="9434857">
            <a:off x="4251325" y="5191125"/>
            <a:ext cx="647700" cy="1527175"/>
          </a:xfrm>
          <a:prstGeom prst="ellipse">
            <a:avLst/>
          </a:prstGeom>
          <a:solidFill>
            <a:schemeClr val="bg2"/>
          </a:solidFill>
          <a:ln w="9525" algn="ctr">
            <a:noFill/>
            <a:round/>
            <a:headEnd type="none" w="sm" len="sm"/>
            <a:tailEnd type="none" w="sm" len="sm"/>
          </a:ln>
        </p:spPr>
        <p:txBody>
          <a:bodyPr rot="10800000" lIns="104306" tIns="52153" rIns="104306" bIns="52153"/>
          <a:lstStyle/>
          <a:p>
            <a:endParaRPr lang="ja-JP" altLang="en-US" sz="4600"/>
          </a:p>
        </p:txBody>
      </p:sp>
      <p:pic>
        <p:nvPicPr>
          <p:cNvPr id="64" name="Picture 25" descr="C:\Documents and Settings\masa\Local Settings\Temporary Internet Files\Content.IE5\87V3IWLP\MCBS01735_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4288" y="3649663"/>
            <a:ext cx="10175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Freeform 107"/>
          <p:cNvSpPr>
            <a:spLocks/>
          </p:cNvSpPr>
          <p:nvPr/>
        </p:nvSpPr>
        <p:spPr bwMode="auto">
          <a:xfrm>
            <a:off x="4430713" y="3840163"/>
            <a:ext cx="127000" cy="115887"/>
          </a:xfrm>
          <a:custGeom>
            <a:avLst/>
            <a:gdLst>
              <a:gd name="T0" fmla="*/ 2147483647 w 134"/>
              <a:gd name="T1" fmla="*/ 2147483647 h 131"/>
              <a:gd name="T2" fmla="*/ 2147483647 w 134"/>
              <a:gd name="T3" fmla="*/ 2147483647 h 131"/>
              <a:gd name="T4" fmla="*/ 2147483647 w 134"/>
              <a:gd name="T5" fmla="*/ 2147483647 h 131"/>
              <a:gd name="T6" fmla="*/ 2147483647 w 134"/>
              <a:gd name="T7" fmla="*/ 2147483647 h 131"/>
              <a:gd name="T8" fmla="*/ 2147483647 w 134"/>
              <a:gd name="T9" fmla="*/ 2147483647 h 131"/>
              <a:gd name="T10" fmla="*/ 2147483647 w 134"/>
              <a:gd name="T11" fmla="*/ 2147483647 h 131"/>
              <a:gd name="T12" fmla="*/ 2147483647 w 134"/>
              <a:gd name="T13" fmla="*/ 2147483647 h 131"/>
              <a:gd name="T14" fmla="*/ 2147483647 w 134"/>
              <a:gd name="T15" fmla="*/ 2147483647 h 131"/>
              <a:gd name="T16" fmla="*/ 2147483647 w 134"/>
              <a:gd name="T17" fmla="*/ 2147483647 h 131"/>
              <a:gd name="T18" fmla="*/ 2147483647 w 134"/>
              <a:gd name="T19" fmla="*/ 2147483647 h 131"/>
              <a:gd name="T20" fmla="*/ 2147483647 w 134"/>
              <a:gd name="T21" fmla="*/ 2147483647 h 131"/>
              <a:gd name="T22" fmla="*/ 2147483647 w 134"/>
              <a:gd name="T23" fmla="*/ 2147483647 h 131"/>
              <a:gd name="T24" fmla="*/ 2147483647 w 134"/>
              <a:gd name="T25" fmla="*/ 2147483647 h 131"/>
              <a:gd name="T26" fmla="*/ 2147483647 w 134"/>
              <a:gd name="T27" fmla="*/ 2147483647 h 131"/>
              <a:gd name="T28" fmla="*/ 2147483647 w 134"/>
              <a:gd name="T29" fmla="*/ 2147483647 h 131"/>
              <a:gd name="T30" fmla="*/ 0 w 134"/>
              <a:gd name="T31" fmla="*/ 2147483647 h 131"/>
              <a:gd name="T32" fmla="*/ 0 w 134"/>
              <a:gd name="T33" fmla="*/ 2147483647 h 131"/>
              <a:gd name="T34" fmla="*/ 2147483647 w 134"/>
              <a:gd name="T35" fmla="*/ 2147483647 h 131"/>
              <a:gd name="T36" fmla="*/ 2147483647 w 134"/>
              <a:gd name="T37" fmla="*/ 2147483647 h 131"/>
              <a:gd name="T38" fmla="*/ 2147483647 w 134"/>
              <a:gd name="T39" fmla="*/ 2147483647 h 131"/>
              <a:gd name="T40" fmla="*/ 2147483647 w 134"/>
              <a:gd name="T41" fmla="*/ 0 h 131"/>
              <a:gd name="T42" fmla="*/ 2147483647 w 134"/>
              <a:gd name="T43" fmla="*/ 2147483647 h 131"/>
              <a:gd name="T44" fmla="*/ 2147483647 w 134"/>
              <a:gd name="T45" fmla="*/ 2147483647 h 131"/>
              <a:gd name="T46" fmla="*/ 2147483647 w 134"/>
              <a:gd name="T47" fmla="*/ 2147483647 h 131"/>
              <a:gd name="T48" fmla="*/ 2147483647 w 134"/>
              <a:gd name="T49" fmla="*/ 2147483647 h 1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4"/>
              <a:gd name="T76" fmla="*/ 0 h 131"/>
              <a:gd name="T77" fmla="*/ 134 w 134"/>
              <a:gd name="T78" fmla="*/ 131 h 13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4" h="131">
                <a:moveTo>
                  <a:pt x="126" y="26"/>
                </a:moveTo>
                <a:lnTo>
                  <a:pt x="128" y="50"/>
                </a:lnTo>
                <a:lnTo>
                  <a:pt x="132" y="73"/>
                </a:lnTo>
                <a:lnTo>
                  <a:pt x="134" y="96"/>
                </a:lnTo>
                <a:lnTo>
                  <a:pt x="129" y="119"/>
                </a:lnTo>
                <a:lnTo>
                  <a:pt x="116" y="123"/>
                </a:lnTo>
                <a:lnTo>
                  <a:pt x="102" y="128"/>
                </a:lnTo>
                <a:lnTo>
                  <a:pt x="88" y="130"/>
                </a:lnTo>
                <a:lnTo>
                  <a:pt x="75" y="131"/>
                </a:lnTo>
                <a:lnTo>
                  <a:pt x="61" y="131"/>
                </a:lnTo>
                <a:lnTo>
                  <a:pt x="47" y="129"/>
                </a:lnTo>
                <a:lnTo>
                  <a:pt x="33" y="126"/>
                </a:lnTo>
                <a:lnTo>
                  <a:pt x="20" y="121"/>
                </a:lnTo>
                <a:lnTo>
                  <a:pt x="8" y="96"/>
                </a:lnTo>
                <a:lnTo>
                  <a:pt x="2" y="68"/>
                </a:lnTo>
                <a:lnTo>
                  <a:pt x="0" y="39"/>
                </a:lnTo>
                <a:lnTo>
                  <a:pt x="0" y="8"/>
                </a:lnTo>
                <a:lnTo>
                  <a:pt x="16" y="7"/>
                </a:lnTo>
                <a:lnTo>
                  <a:pt x="33" y="5"/>
                </a:lnTo>
                <a:lnTo>
                  <a:pt x="52" y="2"/>
                </a:lnTo>
                <a:lnTo>
                  <a:pt x="69" y="0"/>
                </a:lnTo>
                <a:lnTo>
                  <a:pt x="86" y="1"/>
                </a:lnTo>
                <a:lnTo>
                  <a:pt x="102" y="5"/>
                </a:lnTo>
                <a:lnTo>
                  <a:pt x="115" y="13"/>
                </a:lnTo>
                <a:lnTo>
                  <a:pt x="126" y="26"/>
                </a:lnTo>
                <a:close/>
              </a:path>
            </a:pathLst>
          </a:cu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66" name="Freeform 109"/>
          <p:cNvSpPr>
            <a:spLocks/>
          </p:cNvSpPr>
          <p:nvPr/>
        </p:nvSpPr>
        <p:spPr bwMode="auto">
          <a:xfrm>
            <a:off x="4273550" y="3856038"/>
            <a:ext cx="109538" cy="127000"/>
          </a:xfrm>
          <a:custGeom>
            <a:avLst/>
            <a:gdLst>
              <a:gd name="T0" fmla="*/ 2147483647 w 118"/>
              <a:gd name="T1" fmla="*/ 0 h 148"/>
              <a:gd name="T2" fmla="*/ 2147483647 w 118"/>
              <a:gd name="T3" fmla="*/ 2147483647 h 148"/>
              <a:gd name="T4" fmla="*/ 2147483647 w 118"/>
              <a:gd name="T5" fmla="*/ 2147483647 h 148"/>
              <a:gd name="T6" fmla="*/ 2147483647 w 118"/>
              <a:gd name="T7" fmla="*/ 2147483647 h 148"/>
              <a:gd name="T8" fmla="*/ 2147483647 w 118"/>
              <a:gd name="T9" fmla="*/ 2147483647 h 148"/>
              <a:gd name="T10" fmla="*/ 2147483647 w 118"/>
              <a:gd name="T11" fmla="*/ 2147483647 h 148"/>
              <a:gd name="T12" fmla="*/ 2147483647 w 118"/>
              <a:gd name="T13" fmla="*/ 2147483647 h 148"/>
              <a:gd name="T14" fmla="*/ 2147483647 w 118"/>
              <a:gd name="T15" fmla="*/ 2147483647 h 148"/>
              <a:gd name="T16" fmla="*/ 2147483647 w 118"/>
              <a:gd name="T17" fmla="*/ 2147483647 h 148"/>
              <a:gd name="T18" fmla="*/ 2147483647 w 118"/>
              <a:gd name="T19" fmla="*/ 2147483647 h 148"/>
              <a:gd name="T20" fmla="*/ 2147483647 w 118"/>
              <a:gd name="T21" fmla="*/ 2147483647 h 148"/>
              <a:gd name="T22" fmla="*/ 2147483647 w 118"/>
              <a:gd name="T23" fmla="*/ 2147483647 h 148"/>
              <a:gd name="T24" fmla="*/ 2147483647 w 118"/>
              <a:gd name="T25" fmla="*/ 2147483647 h 148"/>
              <a:gd name="T26" fmla="*/ 2147483647 w 118"/>
              <a:gd name="T27" fmla="*/ 2147483647 h 148"/>
              <a:gd name="T28" fmla="*/ 2147483647 w 118"/>
              <a:gd name="T29" fmla="*/ 2147483647 h 148"/>
              <a:gd name="T30" fmla="*/ 2147483647 w 118"/>
              <a:gd name="T31" fmla="*/ 2147483647 h 148"/>
              <a:gd name="T32" fmla="*/ 2147483647 w 118"/>
              <a:gd name="T33" fmla="*/ 2147483647 h 148"/>
              <a:gd name="T34" fmla="*/ 2147483647 w 118"/>
              <a:gd name="T35" fmla="*/ 2147483647 h 148"/>
              <a:gd name="T36" fmla="*/ 2147483647 w 118"/>
              <a:gd name="T37" fmla="*/ 2147483647 h 148"/>
              <a:gd name="T38" fmla="*/ 2147483647 w 118"/>
              <a:gd name="T39" fmla="*/ 2147483647 h 148"/>
              <a:gd name="T40" fmla="*/ 0 w 118"/>
              <a:gd name="T41" fmla="*/ 2147483647 h 148"/>
              <a:gd name="T42" fmla="*/ 0 w 118"/>
              <a:gd name="T43" fmla="*/ 2147483647 h 148"/>
              <a:gd name="T44" fmla="*/ 0 w 118"/>
              <a:gd name="T45" fmla="*/ 2147483647 h 148"/>
              <a:gd name="T46" fmla="*/ 0 w 118"/>
              <a:gd name="T47" fmla="*/ 2147483647 h 148"/>
              <a:gd name="T48" fmla="*/ 2147483647 w 118"/>
              <a:gd name="T49" fmla="*/ 2147483647 h 148"/>
              <a:gd name="T50" fmla="*/ 2147483647 w 118"/>
              <a:gd name="T51" fmla="*/ 2147483647 h 148"/>
              <a:gd name="T52" fmla="*/ 2147483647 w 118"/>
              <a:gd name="T53" fmla="*/ 2147483647 h 148"/>
              <a:gd name="T54" fmla="*/ 2147483647 w 118"/>
              <a:gd name="T55" fmla="*/ 2147483647 h 148"/>
              <a:gd name="T56" fmla="*/ 2147483647 w 118"/>
              <a:gd name="T57" fmla="*/ 2147483647 h 148"/>
              <a:gd name="T58" fmla="*/ 2147483647 w 118"/>
              <a:gd name="T59" fmla="*/ 2147483647 h 148"/>
              <a:gd name="T60" fmla="*/ 2147483647 w 118"/>
              <a:gd name="T61" fmla="*/ 2147483647 h 148"/>
              <a:gd name="T62" fmla="*/ 2147483647 w 118"/>
              <a:gd name="T63" fmla="*/ 2147483647 h 148"/>
              <a:gd name="T64" fmla="*/ 2147483647 w 118"/>
              <a:gd name="T65" fmla="*/ 0 h 148"/>
              <a:gd name="T66" fmla="*/ 2147483647 w 118"/>
              <a:gd name="T67" fmla="*/ 0 h 148"/>
              <a:gd name="T68" fmla="*/ 2147483647 w 118"/>
              <a:gd name="T69" fmla="*/ 0 h 148"/>
              <a:gd name="T70" fmla="*/ 2147483647 w 118"/>
              <a:gd name="T71" fmla="*/ 0 h 148"/>
              <a:gd name="T72" fmla="*/ 2147483647 w 118"/>
              <a:gd name="T73" fmla="*/ 0 h 1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8"/>
              <a:gd name="T112" fmla="*/ 0 h 148"/>
              <a:gd name="T113" fmla="*/ 118 w 118"/>
              <a:gd name="T114" fmla="*/ 148 h 1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8" h="148">
                <a:moveTo>
                  <a:pt x="110" y="0"/>
                </a:moveTo>
                <a:lnTo>
                  <a:pt x="114" y="29"/>
                </a:lnTo>
                <a:lnTo>
                  <a:pt x="118" y="61"/>
                </a:lnTo>
                <a:lnTo>
                  <a:pt x="118" y="93"/>
                </a:lnTo>
                <a:lnTo>
                  <a:pt x="116" y="125"/>
                </a:lnTo>
                <a:lnTo>
                  <a:pt x="110" y="133"/>
                </a:lnTo>
                <a:lnTo>
                  <a:pt x="103" y="138"/>
                </a:lnTo>
                <a:lnTo>
                  <a:pt x="95" y="143"/>
                </a:lnTo>
                <a:lnTo>
                  <a:pt x="86" y="145"/>
                </a:lnTo>
                <a:lnTo>
                  <a:pt x="76" y="146"/>
                </a:lnTo>
                <a:lnTo>
                  <a:pt x="66" y="148"/>
                </a:lnTo>
                <a:lnTo>
                  <a:pt x="56" y="146"/>
                </a:lnTo>
                <a:lnTo>
                  <a:pt x="45" y="146"/>
                </a:lnTo>
                <a:lnTo>
                  <a:pt x="31" y="146"/>
                </a:lnTo>
                <a:lnTo>
                  <a:pt x="21" y="143"/>
                </a:lnTo>
                <a:lnTo>
                  <a:pt x="15" y="136"/>
                </a:lnTo>
                <a:lnTo>
                  <a:pt x="11" y="126"/>
                </a:lnTo>
                <a:lnTo>
                  <a:pt x="8" y="115"/>
                </a:lnTo>
                <a:lnTo>
                  <a:pt x="7" y="104"/>
                </a:lnTo>
                <a:lnTo>
                  <a:pt x="5" y="92"/>
                </a:lnTo>
                <a:lnTo>
                  <a:pt x="0" y="83"/>
                </a:lnTo>
                <a:lnTo>
                  <a:pt x="0" y="72"/>
                </a:lnTo>
                <a:lnTo>
                  <a:pt x="0" y="60"/>
                </a:lnTo>
                <a:lnTo>
                  <a:pt x="0" y="46"/>
                </a:lnTo>
                <a:lnTo>
                  <a:pt x="2" y="34"/>
                </a:lnTo>
                <a:lnTo>
                  <a:pt x="4" y="22"/>
                </a:lnTo>
                <a:lnTo>
                  <a:pt x="10" y="13"/>
                </a:lnTo>
                <a:lnTo>
                  <a:pt x="20" y="6"/>
                </a:lnTo>
                <a:lnTo>
                  <a:pt x="34" y="4"/>
                </a:lnTo>
                <a:lnTo>
                  <a:pt x="43" y="2"/>
                </a:lnTo>
                <a:lnTo>
                  <a:pt x="52" y="1"/>
                </a:lnTo>
                <a:lnTo>
                  <a:pt x="61" y="1"/>
                </a:lnTo>
                <a:lnTo>
                  <a:pt x="72" y="0"/>
                </a:lnTo>
                <a:lnTo>
                  <a:pt x="81" y="0"/>
                </a:lnTo>
                <a:lnTo>
                  <a:pt x="90" y="0"/>
                </a:lnTo>
                <a:lnTo>
                  <a:pt x="101" y="0"/>
                </a:lnTo>
                <a:lnTo>
                  <a:pt x="110" y="0"/>
                </a:lnTo>
                <a:close/>
              </a:path>
            </a:pathLst>
          </a:cu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67" name="正方形/長方形 196"/>
          <p:cNvSpPr>
            <a:spLocks noChangeArrowheads="1"/>
          </p:cNvSpPr>
          <p:nvPr/>
        </p:nvSpPr>
        <p:spPr bwMode="auto">
          <a:xfrm rot="-714505">
            <a:off x="4781550" y="4662488"/>
            <a:ext cx="53975" cy="173831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104306" tIns="52153" rIns="104306" bIns="52153"/>
          <a:lstStyle/>
          <a:p>
            <a:endParaRPr lang="ja-JP" altLang="en-US" sz="4600"/>
          </a:p>
        </p:txBody>
      </p:sp>
      <p:sp>
        <p:nvSpPr>
          <p:cNvPr id="68" name="角丸四角形吹き出し 70"/>
          <p:cNvSpPr>
            <a:spLocks noChangeArrowheads="1"/>
          </p:cNvSpPr>
          <p:nvPr/>
        </p:nvSpPr>
        <p:spPr bwMode="auto">
          <a:xfrm>
            <a:off x="1197033" y="2194566"/>
            <a:ext cx="3306819" cy="1215043"/>
          </a:xfrm>
          <a:prstGeom prst="wedgeRoundRectCallout">
            <a:avLst>
              <a:gd name="adj1" fmla="val 16841"/>
              <a:gd name="adj2" fmla="val 92335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4306" tIns="52153" rIns="104306" bIns="52153"/>
          <a:lstStyle/>
          <a:p>
            <a:r>
              <a:rPr lang="en-US" altLang="ja-JP" sz="3200" dirty="0" smtClean="0">
                <a:solidFill>
                  <a:schemeClr val="bg1"/>
                </a:solidFill>
              </a:rPr>
              <a:t>『</a:t>
            </a:r>
            <a:r>
              <a:rPr lang="ja-JP" altLang="en-US" sz="3200" dirty="0" smtClean="0">
                <a:solidFill>
                  <a:schemeClr val="bg1"/>
                </a:solidFill>
              </a:rPr>
              <a:t>押ボタン信号があります</a:t>
            </a:r>
            <a:r>
              <a:rPr lang="en-US" altLang="ja-JP" sz="3200" dirty="0" smtClean="0">
                <a:solidFill>
                  <a:schemeClr val="bg1"/>
                </a:solidFill>
              </a:rPr>
              <a:t>』</a:t>
            </a:r>
            <a:endParaRPr lang="en-US" altLang="ja-JP" sz="32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6101557" y="394023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♪</a:t>
            </a:r>
            <a:endParaRPr kumimoji="1" lang="ja-JP" altLang="en-US" sz="32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655457" y="357725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♪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実験条件</a:t>
            </a:r>
            <a:endParaRPr lang="en-US" altLang="ja-JP" dirty="0" smtClean="0"/>
          </a:p>
        </p:txBody>
      </p:sp>
      <p:sp>
        <p:nvSpPr>
          <p:cNvPr id="27" name="コンテンツ プレースホルダ 2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アフィン変換を受けると類似する文字は同一クラスとした</a:t>
            </a:r>
            <a:endParaRPr kumimoji="1" lang="ja-JP" altLang="en-US" dirty="0"/>
          </a:p>
        </p:txBody>
      </p:sp>
      <p:grpSp>
        <p:nvGrpSpPr>
          <p:cNvPr id="28" name="グループ化 27"/>
          <p:cNvGrpSpPr/>
          <p:nvPr/>
        </p:nvGrpSpPr>
        <p:grpSpPr>
          <a:xfrm>
            <a:off x="1142510" y="3313776"/>
            <a:ext cx="3097212" cy="3416300"/>
            <a:chOff x="1957157" y="2931391"/>
            <a:chExt cx="3097212" cy="3416300"/>
          </a:xfrm>
        </p:grpSpPr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2019069" y="2931391"/>
              <a:ext cx="1312863" cy="341630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3600" dirty="0">
                  <a:latin typeface="+mn-lt"/>
                </a:rPr>
                <a:t>0 O </a:t>
              </a:r>
              <a:r>
                <a:rPr lang="en-US" altLang="ja-JP" sz="3600" dirty="0" err="1">
                  <a:latin typeface="+mn-lt"/>
                </a:rPr>
                <a:t>o</a:t>
              </a:r>
              <a:endParaRPr lang="en-US" altLang="ja-JP" sz="3600" dirty="0">
                <a:latin typeface="+mn-lt"/>
              </a:endParaRPr>
            </a:p>
            <a:p>
              <a:pPr>
                <a:defRPr/>
              </a:pPr>
              <a:r>
                <a:rPr lang="en-US" altLang="ja-JP" sz="3600" dirty="0">
                  <a:latin typeface="+mn-lt"/>
                </a:rPr>
                <a:t>6 9</a:t>
              </a:r>
            </a:p>
            <a:p>
              <a:pPr>
                <a:defRPr/>
              </a:pPr>
              <a:r>
                <a:rPr lang="en-US" altLang="ja-JP" sz="3600" dirty="0">
                  <a:latin typeface="+mn-lt"/>
                </a:rPr>
                <a:t>C </a:t>
              </a:r>
              <a:r>
                <a:rPr lang="en-US" altLang="ja-JP" sz="3600" dirty="0" err="1">
                  <a:latin typeface="+mn-lt"/>
                </a:rPr>
                <a:t>c</a:t>
              </a:r>
              <a:endParaRPr lang="en-US" altLang="ja-JP" sz="3600" dirty="0">
                <a:latin typeface="+mn-lt"/>
              </a:endParaRPr>
            </a:p>
            <a:p>
              <a:pPr>
                <a:defRPr/>
              </a:pPr>
              <a:r>
                <a:rPr lang="en-US" altLang="ja-JP" sz="3600" dirty="0">
                  <a:latin typeface="+mn-lt"/>
                </a:rPr>
                <a:t>I l</a:t>
              </a:r>
            </a:p>
            <a:p>
              <a:pPr>
                <a:defRPr/>
              </a:pPr>
              <a:r>
                <a:rPr lang="en-US" altLang="ja-JP" sz="3600" dirty="0">
                  <a:latin typeface="+mn-lt"/>
                </a:rPr>
                <a:t>S </a:t>
              </a:r>
              <a:r>
                <a:rPr lang="en-US" altLang="ja-JP" sz="3600" dirty="0" err="1">
                  <a:latin typeface="+mn-lt"/>
                </a:rPr>
                <a:t>s</a:t>
              </a:r>
              <a:endParaRPr lang="en-US" altLang="ja-JP" sz="3600" dirty="0">
                <a:latin typeface="+mn-lt"/>
              </a:endParaRPr>
            </a:p>
            <a:p>
              <a:pPr>
                <a:defRPr/>
              </a:pPr>
              <a:r>
                <a:rPr lang="en-US" altLang="ja-JP" sz="3600" dirty="0">
                  <a:latin typeface="+mn-lt"/>
                </a:rPr>
                <a:t>u n</a:t>
              </a: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3465282" y="2931391"/>
              <a:ext cx="1589087" cy="338772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3600">
                  <a:latin typeface="+mn-lt"/>
                </a:rPr>
                <a:t>W w</a:t>
              </a:r>
            </a:p>
            <a:p>
              <a:pPr>
                <a:defRPr/>
              </a:pPr>
              <a:r>
                <a:rPr lang="en-US" altLang="ja-JP" sz="3600">
                  <a:latin typeface="+mn-lt"/>
                </a:rPr>
                <a:t>X x</a:t>
              </a:r>
            </a:p>
            <a:p>
              <a:pPr>
                <a:defRPr/>
              </a:pPr>
              <a:r>
                <a:rPr lang="en-US" altLang="ja-JP" sz="3600">
                  <a:latin typeface="+mn-lt"/>
                </a:rPr>
                <a:t>N Z z</a:t>
              </a:r>
            </a:p>
            <a:p>
              <a:pPr>
                <a:defRPr/>
              </a:pPr>
              <a:r>
                <a:rPr lang="en-US" altLang="ja-JP" sz="3600">
                  <a:latin typeface="+mn-lt"/>
                </a:rPr>
                <a:t>p d</a:t>
              </a:r>
            </a:p>
            <a:p>
              <a:pPr>
                <a:defRPr/>
              </a:pPr>
              <a:r>
                <a:rPr lang="en-US" altLang="ja-JP" sz="3600">
                  <a:latin typeface="+mn-lt"/>
                </a:rPr>
                <a:t>q b</a:t>
              </a:r>
            </a:p>
            <a:p>
              <a:pPr>
                <a:defRPr/>
              </a:pPr>
              <a:r>
                <a:rPr lang="en-US" altLang="ja-JP" sz="3600">
                  <a:latin typeface="+mn-lt"/>
                </a:rPr>
                <a:t>7 L V v</a:t>
              </a: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3398607" y="2934566"/>
              <a:ext cx="0" cy="33845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1957157" y="2934566"/>
              <a:ext cx="3097212" cy="338455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1957157" y="3510829"/>
              <a:ext cx="30972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1957157" y="4087091"/>
              <a:ext cx="30972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1957157" y="4631604"/>
              <a:ext cx="30972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1957157" y="5218979"/>
              <a:ext cx="30972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1957157" y="5755554"/>
              <a:ext cx="30972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実験結果</a:t>
            </a:r>
          </a:p>
        </p:txBody>
      </p:sp>
      <p:sp>
        <p:nvSpPr>
          <p:cNvPr id="3584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 smtClean="0"/>
              <a:t>高い認識率と高速性を実現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S: </a:t>
            </a:r>
            <a:r>
              <a:rPr lang="ja-JP" altLang="en-US" dirty="0" smtClean="0"/>
              <a:t>精度と速さをコントロールするパラメータ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125" y="3840163"/>
            <a:ext cx="89725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29"/>
          <p:cNvSpPr>
            <a:spLocks noChangeArrowheads="1"/>
          </p:cNvSpPr>
          <p:nvPr/>
        </p:nvSpPr>
        <p:spPr bwMode="auto">
          <a:xfrm>
            <a:off x="4842683" y="3277928"/>
            <a:ext cx="1470541" cy="646986"/>
          </a:xfrm>
          <a:prstGeom prst="roundRect">
            <a:avLst>
              <a:gd name="adj" fmla="val 16667"/>
            </a:avLst>
          </a:prstGeom>
          <a:solidFill>
            <a:srgbClr val="0099BB"/>
          </a:solidFill>
          <a:ln w="19050">
            <a:solidFill>
              <a:srgbClr val="20202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高精度</a:t>
            </a:r>
          </a:p>
        </p:txBody>
      </p:sp>
      <p:sp>
        <p:nvSpPr>
          <p:cNvPr id="6" name="テキスト ボックス 30"/>
          <p:cNvSpPr>
            <a:spLocks noChangeArrowheads="1"/>
          </p:cNvSpPr>
          <p:nvPr/>
        </p:nvSpPr>
        <p:spPr bwMode="auto">
          <a:xfrm>
            <a:off x="8118937" y="3277928"/>
            <a:ext cx="1091565" cy="646986"/>
          </a:xfrm>
          <a:prstGeom prst="roundRect">
            <a:avLst>
              <a:gd name="adj" fmla="val 16667"/>
            </a:avLst>
          </a:prstGeom>
          <a:solidFill>
            <a:srgbClr val="0099BB"/>
          </a:solidFill>
          <a:ln w="19050">
            <a:solidFill>
              <a:srgbClr val="20202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高速</a:t>
            </a: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6384175" y="1506596"/>
            <a:ext cx="4023360" cy="646986"/>
          </a:xfrm>
          <a:prstGeom prst="wedgeRoundRectCallout">
            <a:avLst>
              <a:gd name="adj1" fmla="val 769"/>
              <a:gd name="adj2" fmla="val 218739"/>
              <a:gd name="adj3" fmla="val 16667"/>
            </a:avLst>
          </a:prstGeom>
          <a:solidFill>
            <a:srgbClr val="DAAACA">
              <a:lumMod val="75000"/>
            </a:srgbClr>
          </a:solidFill>
          <a:ln w="19050" algn="ctr">
            <a:solidFill>
              <a:srgbClr val="20202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１秒間に約２００文字</a:t>
            </a:r>
            <a:endParaRPr kumimoji="0" lang="en-US" altLang="ja-JP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" name="フレーム 7"/>
          <p:cNvSpPr/>
          <p:nvPr/>
        </p:nvSpPr>
        <p:spPr bwMode="auto">
          <a:xfrm>
            <a:off x="3994783" y="5253645"/>
            <a:ext cx="3087659" cy="576552"/>
          </a:xfrm>
          <a:prstGeom prst="frame">
            <a:avLst>
              <a:gd name="adj1" fmla="val 15131"/>
            </a:avLst>
          </a:prstGeom>
          <a:solidFill>
            <a:srgbClr val="00B0F0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フレーム 8"/>
          <p:cNvSpPr/>
          <p:nvPr/>
        </p:nvSpPr>
        <p:spPr bwMode="auto">
          <a:xfrm>
            <a:off x="6999316" y="4804756"/>
            <a:ext cx="3125586" cy="596815"/>
          </a:xfrm>
          <a:prstGeom prst="frame">
            <a:avLst>
              <a:gd name="adj1" fmla="val 15131"/>
            </a:avLst>
          </a:prstGeom>
          <a:solidFill>
            <a:srgbClr val="00B0F0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chemeClr val="bg1">
                    <a:lumMod val="65000"/>
                  </a:schemeClr>
                </a:solidFill>
              </a:rPr>
              <a:t>背景</a:t>
            </a:r>
            <a:endParaRPr lang="en-US" altLang="ja-JP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chemeClr val="bg1">
                    <a:lumMod val="65000"/>
                  </a:schemeClr>
                </a:solidFill>
              </a:rPr>
              <a:t>提案手法のアプローチ</a:t>
            </a:r>
            <a:endParaRPr lang="en-US" altLang="ja-JP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chemeClr val="bg1">
                    <a:lumMod val="65000"/>
                  </a:schemeClr>
                </a:solidFill>
              </a:rPr>
              <a:t>輪郭版</a:t>
            </a:r>
            <a:r>
              <a:rPr lang="en-US" altLang="ja-JP" sz="3600" dirty="0" smtClean="0">
                <a:solidFill>
                  <a:schemeClr val="bg1">
                    <a:lumMod val="65000"/>
                  </a:schemeClr>
                </a:solidFill>
              </a:rPr>
              <a:t>GH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chemeClr val="bg1">
                    <a:lumMod val="65000"/>
                  </a:schemeClr>
                </a:solidFill>
              </a:rPr>
              <a:t>提案手法</a:t>
            </a: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bg1">
                    <a:lumMod val="65000"/>
                  </a:schemeClr>
                </a:solidFill>
              </a:rPr>
              <a:t>輪郭版</a:t>
            </a:r>
            <a:r>
              <a:rPr lang="en-US" altLang="ja-JP" sz="3200" dirty="0" smtClean="0">
                <a:solidFill>
                  <a:schemeClr val="bg1">
                    <a:lumMod val="65000"/>
                  </a:schemeClr>
                </a:solidFill>
              </a:rPr>
              <a:t>GH</a:t>
            </a:r>
            <a:r>
              <a:rPr lang="ja-JP" altLang="en-US" sz="3200" dirty="0" smtClean="0">
                <a:solidFill>
                  <a:schemeClr val="bg1">
                    <a:lumMod val="65000"/>
                  </a:schemeClr>
                </a:solidFill>
              </a:rPr>
              <a:t>の高速化</a:t>
            </a: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bg1">
                    <a:lumMod val="65000"/>
                  </a:schemeClr>
                </a:solidFill>
              </a:rPr>
              <a:t>分離文字の認識</a:t>
            </a:r>
            <a:endParaRPr lang="en-US" altLang="ja-JP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bg1">
                    <a:lumMod val="65000"/>
                  </a:schemeClr>
                </a:solidFill>
              </a:rPr>
              <a:t>姿勢推定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chemeClr val="bg1">
                    <a:lumMod val="65000"/>
                  </a:schemeClr>
                </a:solidFill>
              </a:rPr>
              <a:t>実験</a:t>
            </a:r>
            <a:endParaRPr lang="en-US" altLang="ja-JP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rgbClr val="FF0000"/>
                </a:solidFill>
              </a:rPr>
              <a:t>まとめ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9" descr="MPj040218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7263" y="3732213"/>
            <a:ext cx="4633912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1" descr="c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7550" y="2846388"/>
            <a:ext cx="24431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 descr="I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06078">
            <a:off x="495300" y="4098925"/>
            <a:ext cx="3789363" cy="2500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09" name="AutoShape 13"/>
          <p:cNvSpPr>
            <a:spLocks noChangeArrowheads="1"/>
          </p:cNvSpPr>
          <p:nvPr/>
        </p:nvSpPr>
        <p:spPr bwMode="auto">
          <a:xfrm rot="959704">
            <a:off x="1343025" y="3386138"/>
            <a:ext cx="2611438" cy="2852737"/>
          </a:xfrm>
          <a:prstGeom prst="triangle">
            <a:avLst>
              <a:gd name="adj" fmla="val 69806"/>
            </a:avLst>
          </a:prstGeom>
          <a:solidFill>
            <a:srgbClr val="FF6600">
              <a:alpha val="39999"/>
            </a:srgbClr>
          </a:solidFill>
          <a:ln w="12700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4342" name="Freeform 20"/>
          <p:cNvSpPr>
            <a:spLocks/>
          </p:cNvSpPr>
          <p:nvPr/>
        </p:nvSpPr>
        <p:spPr bwMode="auto">
          <a:xfrm>
            <a:off x="4287838" y="3854450"/>
            <a:ext cx="2460625" cy="2771775"/>
          </a:xfrm>
          <a:custGeom>
            <a:avLst/>
            <a:gdLst>
              <a:gd name="T0" fmla="*/ 0 w 1325"/>
              <a:gd name="T1" fmla="*/ 0 h 1583"/>
              <a:gd name="T2" fmla="*/ 427 w 1325"/>
              <a:gd name="T3" fmla="*/ 864 h 1583"/>
              <a:gd name="T4" fmla="*/ 930 w 1325"/>
              <a:gd name="T5" fmla="*/ 1346 h 1583"/>
              <a:gd name="T6" fmla="*/ 912 w 1325"/>
              <a:gd name="T7" fmla="*/ 1550 h 1583"/>
              <a:gd name="T8" fmla="*/ 664 w 1325"/>
              <a:gd name="T9" fmla="*/ 1545 h 1583"/>
              <a:gd name="T10" fmla="*/ 527 w 1325"/>
              <a:gd name="T11" fmla="*/ 1412 h 1583"/>
              <a:gd name="T12" fmla="*/ 646 w 1325"/>
              <a:gd name="T13" fmla="*/ 1271 h 1583"/>
              <a:gd name="T14" fmla="*/ 1325 w 1325"/>
              <a:gd name="T15" fmla="*/ 1358 h 15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25"/>
              <a:gd name="T25" fmla="*/ 0 h 1583"/>
              <a:gd name="T26" fmla="*/ 1325 w 1325"/>
              <a:gd name="T27" fmla="*/ 1583 h 15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25" h="1583">
                <a:moveTo>
                  <a:pt x="0" y="0"/>
                </a:moveTo>
                <a:cubicBezTo>
                  <a:pt x="71" y="144"/>
                  <a:pt x="272" y="640"/>
                  <a:pt x="427" y="864"/>
                </a:cubicBezTo>
                <a:cubicBezTo>
                  <a:pt x="582" y="1088"/>
                  <a:pt x="849" y="1232"/>
                  <a:pt x="930" y="1346"/>
                </a:cubicBezTo>
                <a:cubicBezTo>
                  <a:pt x="1011" y="1460"/>
                  <a:pt x="956" y="1517"/>
                  <a:pt x="912" y="1550"/>
                </a:cubicBezTo>
                <a:cubicBezTo>
                  <a:pt x="868" y="1583"/>
                  <a:pt x="728" y="1568"/>
                  <a:pt x="664" y="1545"/>
                </a:cubicBezTo>
                <a:cubicBezTo>
                  <a:pt x="600" y="1522"/>
                  <a:pt x="530" y="1458"/>
                  <a:pt x="527" y="1412"/>
                </a:cubicBezTo>
                <a:cubicBezTo>
                  <a:pt x="524" y="1366"/>
                  <a:pt x="513" y="1280"/>
                  <a:pt x="646" y="1271"/>
                </a:cubicBezTo>
                <a:cubicBezTo>
                  <a:pt x="779" y="1262"/>
                  <a:pt x="1184" y="1340"/>
                  <a:pt x="1325" y="1358"/>
                </a:cubicBezTo>
              </a:path>
            </a:pathLst>
          </a:custGeom>
          <a:noFill/>
          <a:ln w="25400">
            <a:solidFill>
              <a:srgbClr val="333333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pic>
        <p:nvPicPr>
          <p:cNvPr id="4119" name="Picture 23" descr="IMP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7188" y="4362450"/>
            <a:ext cx="1830387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7635257" y="3146017"/>
            <a:ext cx="1267530" cy="672112"/>
          </a:xfrm>
          <a:prstGeom prst="wedgeRoundRectCallout">
            <a:avLst>
              <a:gd name="adj1" fmla="val -47611"/>
              <a:gd name="adj2" fmla="val 109634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06" tIns="52153" rIns="104306" bIns="52153"/>
          <a:lstStyle/>
          <a:p>
            <a:pPr algn="ctr">
              <a:defRPr/>
            </a:pPr>
            <a:r>
              <a:rPr lang="en-US" altLang="ja-JP" sz="4000" dirty="0">
                <a:solidFill>
                  <a:schemeClr val="bg1"/>
                </a:solidFill>
              </a:rPr>
              <a:t>IMP</a:t>
            </a:r>
          </a:p>
        </p:txBody>
      </p:sp>
      <p:sp>
        <p:nvSpPr>
          <p:cNvPr id="14347" name="Text Box 30"/>
          <p:cNvSpPr txBox="1">
            <a:spLocks noChangeArrowheads="1"/>
          </p:cNvSpPr>
          <p:nvPr/>
        </p:nvSpPr>
        <p:spPr bwMode="auto">
          <a:xfrm>
            <a:off x="4165600" y="2720975"/>
            <a:ext cx="17033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2800">
                <a:solidFill>
                  <a:schemeClr val="tx1"/>
                </a:solidFill>
              </a:rPr>
              <a:t>Web</a:t>
            </a:r>
            <a:r>
              <a:rPr lang="ja-JP" altLang="en-US" sz="2800">
                <a:solidFill>
                  <a:schemeClr val="tx1"/>
                </a:solidFill>
              </a:rPr>
              <a:t>カメラ</a:t>
            </a:r>
          </a:p>
        </p:txBody>
      </p:sp>
      <p:sp>
        <p:nvSpPr>
          <p:cNvPr id="14348" name="Text Box 31"/>
          <p:cNvSpPr txBox="1">
            <a:spLocks noChangeArrowheads="1"/>
          </p:cNvSpPr>
          <p:nvPr/>
        </p:nvSpPr>
        <p:spPr bwMode="auto">
          <a:xfrm>
            <a:off x="642938" y="6373813"/>
            <a:ext cx="9302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ja-JP" altLang="en-US" sz="2800">
                <a:solidFill>
                  <a:schemeClr val="tx1"/>
                </a:solidFill>
              </a:rPr>
              <a:t>文書</a:t>
            </a:r>
          </a:p>
        </p:txBody>
      </p:sp>
      <p:sp>
        <p:nvSpPr>
          <p:cNvPr id="4131" name="Text Box 35"/>
          <p:cNvSpPr txBox="1">
            <a:spLocks noChangeArrowheads="1"/>
          </p:cNvSpPr>
          <p:nvPr/>
        </p:nvSpPr>
        <p:spPr bwMode="auto">
          <a:xfrm>
            <a:off x="7299325" y="2239963"/>
            <a:ext cx="2659063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r>
              <a:rPr lang="ja-JP" altLang="en-US" sz="2800">
                <a:solidFill>
                  <a:schemeClr val="tx1"/>
                </a:solidFill>
              </a:rPr>
              <a:t>リアルタイムに</a:t>
            </a:r>
          </a:p>
          <a:p>
            <a:r>
              <a:rPr lang="ja-JP" altLang="en-US" sz="2800">
                <a:solidFill>
                  <a:schemeClr val="tx1"/>
                </a:solidFill>
              </a:rPr>
              <a:t>認識結果を出力</a:t>
            </a: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8478838" y="4178300"/>
            <a:ext cx="177641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ja-JP" altLang="en-US" sz="2800">
                <a:solidFill>
                  <a:schemeClr val="tx1"/>
                </a:solidFill>
              </a:rPr>
              <a:t>キャプチャ</a:t>
            </a:r>
          </a:p>
        </p:txBody>
      </p:sp>
      <p:sp>
        <p:nvSpPr>
          <p:cNvPr id="14351" name="タイトル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dirty="0" smtClean="0"/>
              <a:t>実時間カメラベース文字認識システム</a:t>
            </a:r>
          </a:p>
        </p:txBody>
      </p:sp>
      <p:sp>
        <p:nvSpPr>
          <p:cNvPr id="15" name="コンテンツ プレースホルダ 1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78970" y="1438100"/>
            <a:ext cx="7025640" cy="83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3200" dirty="0"/>
              <a:t>1</a:t>
            </a:r>
            <a:r>
              <a:rPr lang="ja-JP" altLang="en-US" sz="3200" dirty="0"/>
              <a:t>秒間に</a:t>
            </a:r>
            <a:r>
              <a:rPr lang="en-US" altLang="ja-JP" sz="3200" dirty="0"/>
              <a:t>200</a:t>
            </a:r>
            <a:r>
              <a:rPr lang="ja-JP" altLang="en-US" sz="3200" dirty="0"/>
              <a:t>～</a:t>
            </a:r>
            <a:r>
              <a:rPr lang="en-US" altLang="ja-JP" sz="3200" dirty="0"/>
              <a:t>250</a:t>
            </a:r>
            <a:r>
              <a:rPr lang="ja-JP" altLang="en-US" sz="3200" dirty="0"/>
              <a:t>文字程度認識可能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今後の課題</a:t>
            </a:r>
            <a:endParaRPr lang="en-US" altLang="ja-JP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>
                <a:latin typeface="Tahoma" pitchFamily="34" charset="0"/>
              </a:rPr>
              <a:t>漢字への対応</a:t>
            </a:r>
            <a:endParaRPr lang="en-US" altLang="ja-JP" dirty="0" smtClean="0">
              <a:latin typeface="Tahoma" pitchFamily="34" charset="0"/>
            </a:endParaRPr>
          </a:p>
          <a:p>
            <a:pPr eaLnBrk="1" hangingPunct="1"/>
            <a:r>
              <a:rPr lang="ja-JP" altLang="en-US" dirty="0" smtClean="0">
                <a:latin typeface="Tahoma" pitchFamily="34" charset="0"/>
              </a:rPr>
              <a:t>切り出し方法の改良</a:t>
            </a:r>
            <a:endParaRPr lang="en-US" altLang="ja-JP" dirty="0" smtClean="0">
              <a:latin typeface="Tahoma" pitchFamily="34" charset="0"/>
            </a:endParaRPr>
          </a:p>
          <a:p>
            <a:pPr lvl="1"/>
            <a:r>
              <a:rPr lang="ja-JP" altLang="en-US" dirty="0" smtClean="0">
                <a:latin typeface="Tahoma" pitchFamily="34" charset="0"/>
              </a:rPr>
              <a:t>連結成分の欠損への対応</a:t>
            </a:r>
            <a:endParaRPr lang="en-US" altLang="ja-JP" dirty="0" smtClean="0">
              <a:latin typeface="Tahoma" pitchFamily="34" charset="0"/>
            </a:endParaRPr>
          </a:p>
          <a:p>
            <a:pPr lvl="1"/>
            <a:r>
              <a:rPr lang="ja-JP" altLang="en-US" dirty="0" smtClean="0">
                <a:latin typeface="Tahoma" pitchFamily="34" charset="0"/>
              </a:rPr>
              <a:t>着色された文字への対応</a:t>
            </a:r>
            <a:endParaRPr lang="en-US" altLang="ja-JP" dirty="0" smtClean="0">
              <a:latin typeface="Tahoma" pitchFamily="34" charset="0"/>
            </a:endParaRPr>
          </a:p>
        </p:txBody>
      </p:sp>
      <p:pic>
        <p:nvPicPr>
          <p:cNvPr id="16" name="図 15" descr="cap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0243" y="4207703"/>
            <a:ext cx="4678363" cy="3017504"/>
          </a:xfrm>
          <a:prstGeom prst="rect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ctrTitle"/>
          </p:nvPr>
        </p:nvSpPr>
        <p:spPr>
          <a:xfrm>
            <a:off x="1252538" y="4139738"/>
            <a:ext cx="8270875" cy="1237125"/>
          </a:xfrm>
        </p:spPr>
        <p:txBody>
          <a:bodyPr/>
          <a:lstStyle/>
          <a:p>
            <a:pPr algn="ctr"/>
            <a:r>
              <a:rPr lang="ja-JP" altLang="en-US" sz="3400" dirty="0" smtClean="0"/>
              <a:t>レイアウト非依存な</a:t>
            </a:r>
            <a:r>
              <a:rPr lang="en-US" altLang="ja-JP" sz="3400" dirty="0" smtClean="0"/>
              <a:t/>
            </a:r>
            <a:br>
              <a:rPr lang="en-US" altLang="ja-JP" sz="3400" dirty="0" smtClean="0"/>
            </a:br>
            <a:r>
              <a:rPr lang="ja-JP" altLang="en-US" sz="3400" dirty="0" smtClean="0"/>
              <a:t>実時間カメラベース文字認識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25575" y="5649913"/>
            <a:ext cx="8020050" cy="587375"/>
          </a:xfrm>
        </p:spPr>
        <p:txBody>
          <a:bodyPr>
            <a:no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F07F09"/>
              </a:buClr>
              <a:defRPr/>
            </a:pPr>
            <a:r>
              <a:rPr lang="ja-JP" altLang="en-US" sz="2800" dirty="0" smtClean="0">
                <a:solidFill>
                  <a:srgbClr val="323232"/>
                </a:solidFill>
              </a:rPr>
              <a:t>岩村雅一　辻 智彦　堀松 晃　黄瀬浩一</a:t>
            </a:r>
            <a:endParaRPr lang="en-US" altLang="ja-JP" sz="2800" dirty="0" smtClean="0">
              <a:solidFill>
                <a:srgbClr val="323232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350000" y="550863"/>
            <a:ext cx="2847975" cy="2678112"/>
            <a:chOff x="1679" y="962"/>
            <a:chExt cx="2402" cy="2395"/>
          </a:xfrm>
        </p:grpSpPr>
        <p:sp>
          <p:nvSpPr>
            <p:cNvPr id="133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79" y="962"/>
              <a:ext cx="2402" cy="2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19" name="Freeform 5"/>
            <p:cNvSpPr>
              <a:spLocks/>
            </p:cNvSpPr>
            <p:nvPr/>
          </p:nvSpPr>
          <p:spPr bwMode="auto">
            <a:xfrm>
              <a:off x="1877" y="1621"/>
              <a:ext cx="2010" cy="1049"/>
            </a:xfrm>
            <a:custGeom>
              <a:avLst/>
              <a:gdLst>
                <a:gd name="T0" fmla="*/ 1982 w 851"/>
                <a:gd name="T1" fmla="*/ 567 h 444"/>
                <a:gd name="T2" fmla="*/ 1840 w 851"/>
                <a:gd name="T3" fmla="*/ 354 h 444"/>
                <a:gd name="T4" fmla="*/ 1741 w 851"/>
                <a:gd name="T5" fmla="*/ 213 h 444"/>
                <a:gd name="T6" fmla="*/ 1736 w 851"/>
                <a:gd name="T7" fmla="*/ 194 h 444"/>
                <a:gd name="T8" fmla="*/ 1743 w 851"/>
                <a:gd name="T9" fmla="*/ 177 h 444"/>
                <a:gd name="T10" fmla="*/ 1762 w 851"/>
                <a:gd name="T11" fmla="*/ 154 h 444"/>
                <a:gd name="T12" fmla="*/ 1582 w 851"/>
                <a:gd name="T13" fmla="*/ 0 h 444"/>
                <a:gd name="T14" fmla="*/ 1554 w 851"/>
                <a:gd name="T15" fmla="*/ 35 h 444"/>
                <a:gd name="T16" fmla="*/ 1294 w 851"/>
                <a:gd name="T17" fmla="*/ 312 h 444"/>
                <a:gd name="T18" fmla="*/ 1261 w 851"/>
                <a:gd name="T19" fmla="*/ 343 h 444"/>
                <a:gd name="T20" fmla="*/ 1172 w 851"/>
                <a:gd name="T21" fmla="*/ 423 h 444"/>
                <a:gd name="T22" fmla="*/ 1068 w 851"/>
                <a:gd name="T23" fmla="*/ 508 h 444"/>
                <a:gd name="T24" fmla="*/ 1068 w 851"/>
                <a:gd name="T25" fmla="*/ 508 h 444"/>
                <a:gd name="T26" fmla="*/ 383 w 851"/>
                <a:gd name="T27" fmla="*/ 810 h 444"/>
                <a:gd name="T28" fmla="*/ 253 w 851"/>
                <a:gd name="T29" fmla="*/ 744 h 444"/>
                <a:gd name="T30" fmla="*/ 269 w 851"/>
                <a:gd name="T31" fmla="*/ 581 h 444"/>
                <a:gd name="T32" fmla="*/ 498 w 851"/>
                <a:gd name="T33" fmla="*/ 357 h 444"/>
                <a:gd name="T34" fmla="*/ 772 w 851"/>
                <a:gd name="T35" fmla="*/ 258 h 444"/>
                <a:gd name="T36" fmla="*/ 975 w 851"/>
                <a:gd name="T37" fmla="*/ 302 h 444"/>
                <a:gd name="T38" fmla="*/ 983 w 851"/>
                <a:gd name="T39" fmla="*/ 310 h 444"/>
                <a:gd name="T40" fmla="*/ 1063 w 851"/>
                <a:gd name="T41" fmla="*/ 494 h 444"/>
                <a:gd name="T42" fmla="*/ 1162 w 851"/>
                <a:gd name="T43" fmla="*/ 413 h 444"/>
                <a:gd name="T44" fmla="*/ 1257 w 851"/>
                <a:gd name="T45" fmla="*/ 328 h 444"/>
                <a:gd name="T46" fmla="*/ 1162 w 851"/>
                <a:gd name="T47" fmla="*/ 156 h 444"/>
                <a:gd name="T48" fmla="*/ 1141 w 851"/>
                <a:gd name="T49" fmla="*/ 135 h 444"/>
                <a:gd name="T50" fmla="*/ 758 w 851"/>
                <a:gd name="T51" fmla="*/ 24 h 444"/>
                <a:gd name="T52" fmla="*/ 376 w 851"/>
                <a:gd name="T53" fmla="*/ 156 h 444"/>
                <a:gd name="T54" fmla="*/ 66 w 851"/>
                <a:gd name="T55" fmla="*/ 461 h 444"/>
                <a:gd name="T56" fmla="*/ 2 w 851"/>
                <a:gd name="T57" fmla="*/ 669 h 444"/>
                <a:gd name="T58" fmla="*/ 50 w 851"/>
                <a:gd name="T59" fmla="*/ 862 h 444"/>
                <a:gd name="T60" fmla="*/ 191 w 851"/>
                <a:gd name="T61" fmla="*/ 999 h 444"/>
                <a:gd name="T62" fmla="*/ 387 w 851"/>
                <a:gd name="T63" fmla="*/ 1044 h 444"/>
                <a:gd name="T64" fmla="*/ 905 w 851"/>
                <a:gd name="T65" fmla="*/ 895 h 444"/>
                <a:gd name="T66" fmla="*/ 1148 w 851"/>
                <a:gd name="T67" fmla="*/ 742 h 444"/>
                <a:gd name="T68" fmla="*/ 1148 w 851"/>
                <a:gd name="T69" fmla="*/ 742 h 444"/>
                <a:gd name="T70" fmla="*/ 1252 w 851"/>
                <a:gd name="T71" fmla="*/ 662 h 444"/>
                <a:gd name="T72" fmla="*/ 1339 w 851"/>
                <a:gd name="T73" fmla="*/ 591 h 444"/>
                <a:gd name="T74" fmla="*/ 1339 w 851"/>
                <a:gd name="T75" fmla="*/ 591 h 444"/>
                <a:gd name="T76" fmla="*/ 1339 w 851"/>
                <a:gd name="T77" fmla="*/ 591 h 444"/>
                <a:gd name="T78" fmla="*/ 1564 w 851"/>
                <a:gd name="T79" fmla="*/ 378 h 444"/>
                <a:gd name="T80" fmla="*/ 1658 w 851"/>
                <a:gd name="T81" fmla="*/ 506 h 444"/>
                <a:gd name="T82" fmla="*/ 1764 w 851"/>
                <a:gd name="T83" fmla="*/ 657 h 444"/>
                <a:gd name="T84" fmla="*/ 1776 w 851"/>
                <a:gd name="T85" fmla="*/ 699 h 444"/>
                <a:gd name="T86" fmla="*/ 1760 w 851"/>
                <a:gd name="T87" fmla="*/ 747 h 444"/>
                <a:gd name="T88" fmla="*/ 1618 w 851"/>
                <a:gd name="T89" fmla="*/ 808 h 444"/>
                <a:gd name="T90" fmla="*/ 1460 w 851"/>
                <a:gd name="T91" fmla="*/ 758 h 444"/>
                <a:gd name="T92" fmla="*/ 1403 w 851"/>
                <a:gd name="T93" fmla="*/ 702 h 444"/>
                <a:gd name="T94" fmla="*/ 1401 w 851"/>
                <a:gd name="T95" fmla="*/ 697 h 444"/>
                <a:gd name="T96" fmla="*/ 1396 w 851"/>
                <a:gd name="T97" fmla="*/ 692 h 444"/>
                <a:gd name="T98" fmla="*/ 1344 w 851"/>
                <a:gd name="T99" fmla="*/ 602 h 444"/>
                <a:gd name="T100" fmla="*/ 1261 w 851"/>
                <a:gd name="T101" fmla="*/ 671 h 444"/>
                <a:gd name="T102" fmla="*/ 1155 w 851"/>
                <a:gd name="T103" fmla="*/ 754 h 444"/>
                <a:gd name="T104" fmla="*/ 1219 w 851"/>
                <a:gd name="T105" fmla="*/ 848 h 444"/>
                <a:gd name="T106" fmla="*/ 1275 w 851"/>
                <a:gd name="T107" fmla="*/ 910 h 444"/>
                <a:gd name="T108" fmla="*/ 1627 w 851"/>
                <a:gd name="T109" fmla="*/ 1044 h 444"/>
                <a:gd name="T110" fmla="*/ 1958 w 851"/>
                <a:gd name="T111" fmla="*/ 874 h 444"/>
                <a:gd name="T112" fmla="*/ 2010 w 851"/>
                <a:gd name="T113" fmla="*/ 699 h 444"/>
                <a:gd name="T114" fmla="*/ 1982 w 851"/>
                <a:gd name="T115" fmla="*/ 567 h 4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1"/>
                <a:gd name="T175" fmla="*/ 0 h 444"/>
                <a:gd name="T176" fmla="*/ 851 w 851"/>
                <a:gd name="T177" fmla="*/ 444 h 4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1" h="444">
                  <a:moveTo>
                    <a:pt x="839" y="240"/>
                  </a:moveTo>
                  <a:cubicBezTo>
                    <a:pt x="825" y="207"/>
                    <a:pt x="802" y="178"/>
                    <a:pt x="779" y="150"/>
                  </a:cubicBezTo>
                  <a:cubicBezTo>
                    <a:pt x="762" y="129"/>
                    <a:pt x="744" y="107"/>
                    <a:pt x="737" y="90"/>
                  </a:cubicBezTo>
                  <a:cubicBezTo>
                    <a:pt x="736" y="87"/>
                    <a:pt x="735" y="85"/>
                    <a:pt x="735" y="82"/>
                  </a:cubicBezTo>
                  <a:cubicBezTo>
                    <a:pt x="735" y="80"/>
                    <a:pt x="736" y="78"/>
                    <a:pt x="738" y="75"/>
                  </a:cubicBezTo>
                  <a:cubicBezTo>
                    <a:pt x="742" y="69"/>
                    <a:pt x="745" y="66"/>
                    <a:pt x="746" y="65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666" y="5"/>
                    <a:pt x="662" y="10"/>
                    <a:pt x="658" y="15"/>
                  </a:cubicBezTo>
                  <a:cubicBezTo>
                    <a:pt x="641" y="35"/>
                    <a:pt x="601" y="81"/>
                    <a:pt x="548" y="132"/>
                  </a:cubicBezTo>
                  <a:cubicBezTo>
                    <a:pt x="547" y="134"/>
                    <a:pt x="544" y="136"/>
                    <a:pt x="534" y="145"/>
                  </a:cubicBezTo>
                  <a:cubicBezTo>
                    <a:pt x="526" y="152"/>
                    <a:pt x="513" y="164"/>
                    <a:pt x="496" y="179"/>
                  </a:cubicBezTo>
                  <a:cubicBezTo>
                    <a:pt x="471" y="201"/>
                    <a:pt x="457" y="211"/>
                    <a:pt x="452" y="215"/>
                  </a:cubicBezTo>
                  <a:cubicBezTo>
                    <a:pt x="452" y="215"/>
                    <a:pt x="452" y="215"/>
                    <a:pt x="452" y="215"/>
                  </a:cubicBezTo>
                  <a:cubicBezTo>
                    <a:pt x="345" y="297"/>
                    <a:pt x="246" y="341"/>
                    <a:pt x="162" y="343"/>
                  </a:cubicBezTo>
                  <a:cubicBezTo>
                    <a:pt x="138" y="343"/>
                    <a:pt x="117" y="333"/>
                    <a:pt x="107" y="315"/>
                  </a:cubicBezTo>
                  <a:cubicBezTo>
                    <a:pt x="96" y="296"/>
                    <a:pt x="99" y="272"/>
                    <a:pt x="114" y="246"/>
                  </a:cubicBezTo>
                  <a:cubicBezTo>
                    <a:pt x="135" y="210"/>
                    <a:pt x="170" y="176"/>
                    <a:pt x="211" y="151"/>
                  </a:cubicBezTo>
                  <a:cubicBezTo>
                    <a:pt x="251" y="126"/>
                    <a:pt x="293" y="111"/>
                    <a:pt x="327" y="109"/>
                  </a:cubicBezTo>
                  <a:cubicBezTo>
                    <a:pt x="367" y="106"/>
                    <a:pt x="398" y="113"/>
                    <a:pt x="413" y="128"/>
                  </a:cubicBezTo>
                  <a:cubicBezTo>
                    <a:pt x="414" y="129"/>
                    <a:pt x="415" y="130"/>
                    <a:pt x="416" y="131"/>
                  </a:cubicBezTo>
                  <a:cubicBezTo>
                    <a:pt x="432" y="148"/>
                    <a:pt x="441" y="177"/>
                    <a:pt x="450" y="209"/>
                  </a:cubicBezTo>
                  <a:cubicBezTo>
                    <a:pt x="460" y="202"/>
                    <a:pt x="475" y="190"/>
                    <a:pt x="492" y="175"/>
                  </a:cubicBezTo>
                  <a:cubicBezTo>
                    <a:pt x="510" y="159"/>
                    <a:pt x="524" y="147"/>
                    <a:pt x="532" y="139"/>
                  </a:cubicBezTo>
                  <a:cubicBezTo>
                    <a:pt x="523" y="113"/>
                    <a:pt x="510" y="87"/>
                    <a:pt x="492" y="66"/>
                  </a:cubicBezTo>
                  <a:cubicBezTo>
                    <a:pt x="489" y="63"/>
                    <a:pt x="486" y="60"/>
                    <a:pt x="483" y="57"/>
                  </a:cubicBezTo>
                  <a:cubicBezTo>
                    <a:pt x="438" y="12"/>
                    <a:pt x="370" y="6"/>
                    <a:pt x="321" y="10"/>
                  </a:cubicBezTo>
                  <a:cubicBezTo>
                    <a:pt x="270" y="13"/>
                    <a:pt x="212" y="33"/>
                    <a:pt x="159" y="66"/>
                  </a:cubicBezTo>
                  <a:cubicBezTo>
                    <a:pt x="104" y="100"/>
                    <a:pt x="57" y="146"/>
                    <a:pt x="28" y="195"/>
                  </a:cubicBezTo>
                  <a:cubicBezTo>
                    <a:pt x="11" y="224"/>
                    <a:pt x="2" y="254"/>
                    <a:pt x="1" y="283"/>
                  </a:cubicBezTo>
                  <a:cubicBezTo>
                    <a:pt x="0" y="312"/>
                    <a:pt x="7" y="341"/>
                    <a:pt x="21" y="365"/>
                  </a:cubicBezTo>
                  <a:cubicBezTo>
                    <a:pt x="35" y="389"/>
                    <a:pt x="56" y="409"/>
                    <a:pt x="81" y="423"/>
                  </a:cubicBezTo>
                  <a:cubicBezTo>
                    <a:pt x="105" y="436"/>
                    <a:pt x="134" y="443"/>
                    <a:pt x="164" y="442"/>
                  </a:cubicBezTo>
                  <a:cubicBezTo>
                    <a:pt x="232" y="441"/>
                    <a:pt x="306" y="420"/>
                    <a:pt x="383" y="379"/>
                  </a:cubicBezTo>
                  <a:cubicBezTo>
                    <a:pt x="417" y="361"/>
                    <a:pt x="451" y="339"/>
                    <a:pt x="486" y="314"/>
                  </a:cubicBezTo>
                  <a:cubicBezTo>
                    <a:pt x="486" y="314"/>
                    <a:pt x="486" y="314"/>
                    <a:pt x="486" y="314"/>
                  </a:cubicBezTo>
                  <a:cubicBezTo>
                    <a:pt x="488" y="312"/>
                    <a:pt x="500" y="304"/>
                    <a:pt x="530" y="280"/>
                  </a:cubicBezTo>
                  <a:cubicBezTo>
                    <a:pt x="560" y="256"/>
                    <a:pt x="566" y="251"/>
                    <a:pt x="567" y="250"/>
                  </a:cubicBezTo>
                  <a:cubicBezTo>
                    <a:pt x="567" y="250"/>
                    <a:pt x="567" y="250"/>
                    <a:pt x="567" y="250"/>
                  </a:cubicBezTo>
                  <a:cubicBezTo>
                    <a:pt x="567" y="250"/>
                    <a:pt x="567" y="250"/>
                    <a:pt x="567" y="250"/>
                  </a:cubicBezTo>
                  <a:cubicBezTo>
                    <a:pt x="603" y="218"/>
                    <a:pt x="635" y="187"/>
                    <a:pt x="662" y="160"/>
                  </a:cubicBezTo>
                  <a:cubicBezTo>
                    <a:pt x="673" y="178"/>
                    <a:pt x="688" y="196"/>
                    <a:pt x="702" y="214"/>
                  </a:cubicBezTo>
                  <a:cubicBezTo>
                    <a:pt x="720" y="236"/>
                    <a:pt x="739" y="258"/>
                    <a:pt x="747" y="278"/>
                  </a:cubicBezTo>
                  <a:cubicBezTo>
                    <a:pt x="750" y="285"/>
                    <a:pt x="752" y="291"/>
                    <a:pt x="752" y="296"/>
                  </a:cubicBezTo>
                  <a:cubicBezTo>
                    <a:pt x="752" y="303"/>
                    <a:pt x="749" y="309"/>
                    <a:pt x="745" y="316"/>
                  </a:cubicBezTo>
                  <a:cubicBezTo>
                    <a:pt x="737" y="328"/>
                    <a:pt x="715" y="341"/>
                    <a:pt x="685" y="342"/>
                  </a:cubicBezTo>
                  <a:cubicBezTo>
                    <a:pt x="670" y="343"/>
                    <a:pt x="643" y="340"/>
                    <a:pt x="618" y="321"/>
                  </a:cubicBezTo>
                  <a:cubicBezTo>
                    <a:pt x="610" y="315"/>
                    <a:pt x="602" y="307"/>
                    <a:pt x="594" y="297"/>
                  </a:cubicBezTo>
                  <a:cubicBezTo>
                    <a:pt x="593" y="295"/>
                    <a:pt x="593" y="295"/>
                    <a:pt x="593" y="295"/>
                  </a:cubicBezTo>
                  <a:cubicBezTo>
                    <a:pt x="591" y="293"/>
                    <a:pt x="591" y="293"/>
                    <a:pt x="591" y="293"/>
                  </a:cubicBezTo>
                  <a:cubicBezTo>
                    <a:pt x="582" y="283"/>
                    <a:pt x="575" y="270"/>
                    <a:pt x="569" y="255"/>
                  </a:cubicBezTo>
                  <a:cubicBezTo>
                    <a:pt x="561" y="262"/>
                    <a:pt x="549" y="272"/>
                    <a:pt x="534" y="284"/>
                  </a:cubicBezTo>
                  <a:cubicBezTo>
                    <a:pt x="516" y="299"/>
                    <a:pt x="499" y="311"/>
                    <a:pt x="489" y="319"/>
                  </a:cubicBezTo>
                  <a:cubicBezTo>
                    <a:pt x="496" y="333"/>
                    <a:pt x="505" y="347"/>
                    <a:pt x="516" y="359"/>
                  </a:cubicBezTo>
                  <a:cubicBezTo>
                    <a:pt x="524" y="368"/>
                    <a:pt x="531" y="377"/>
                    <a:pt x="540" y="385"/>
                  </a:cubicBezTo>
                  <a:cubicBezTo>
                    <a:pt x="580" y="423"/>
                    <a:pt x="633" y="444"/>
                    <a:pt x="689" y="442"/>
                  </a:cubicBezTo>
                  <a:cubicBezTo>
                    <a:pt x="748" y="439"/>
                    <a:pt x="801" y="412"/>
                    <a:pt x="829" y="370"/>
                  </a:cubicBezTo>
                  <a:cubicBezTo>
                    <a:pt x="840" y="352"/>
                    <a:pt x="851" y="327"/>
                    <a:pt x="851" y="296"/>
                  </a:cubicBezTo>
                  <a:cubicBezTo>
                    <a:pt x="851" y="279"/>
                    <a:pt x="848" y="260"/>
                    <a:pt x="839" y="24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0" name="Freeform 6"/>
            <p:cNvSpPr>
              <a:spLocks/>
            </p:cNvSpPr>
            <p:nvPr/>
          </p:nvSpPr>
          <p:spPr bwMode="auto">
            <a:xfrm>
              <a:off x="3545" y="1255"/>
              <a:ext cx="371" cy="404"/>
            </a:xfrm>
            <a:custGeom>
              <a:avLst/>
              <a:gdLst>
                <a:gd name="T0" fmla="*/ 295 w 157"/>
                <a:gd name="T1" fmla="*/ 293 h 171"/>
                <a:gd name="T2" fmla="*/ 59 w 157"/>
                <a:gd name="T3" fmla="*/ 354 h 171"/>
                <a:gd name="T4" fmla="*/ 76 w 157"/>
                <a:gd name="T5" fmla="*/ 111 h 171"/>
                <a:gd name="T6" fmla="*/ 312 w 157"/>
                <a:gd name="T7" fmla="*/ 50 h 171"/>
                <a:gd name="T8" fmla="*/ 295 w 157"/>
                <a:gd name="T9" fmla="*/ 293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71"/>
                <a:gd name="T17" fmla="*/ 157 w 157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71">
                  <a:moveTo>
                    <a:pt x="125" y="124"/>
                  </a:moveTo>
                  <a:cubicBezTo>
                    <a:pt x="96" y="159"/>
                    <a:pt x="51" y="171"/>
                    <a:pt x="25" y="150"/>
                  </a:cubicBezTo>
                  <a:cubicBezTo>
                    <a:pt x="0" y="129"/>
                    <a:pt x="3" y="83"/>
                    <a:pt x="32" y="47"/>
                  </a:cubicBezTo>
                  <a:cubicBezTo>
                    <a:pt x="61" y="12"/>
                    <a:pt x="106" y="0"/>
                    <a:pt x="132" y="21"/>
                  </a:cubicBezTo>
                  <a:cubicBezTo>
                    <a:pt x="157" y="42"/>
                    <a:pt x="154" y="88"/>
                    <a:pt x="125" y="124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1" name="Freeform 7"/>
            <p:cNvSpPr>
              <a:spLocks/>
            </p:cNvSpPr>
            <p:nvPr/>
          </p:nvSpPr>
          <p:spPr bwMode="auto">
            <a:xfrm>
              <a:off x="3864" y="1619"/>
              <a:ext cx="118" cy="108"/>
            </a:xfrm>
            <a:custGeom>
              <a:avLst/>
              <a:gdLst>
                <a:gd name="T0" fmla="*/ 118 w 50"/>
                <a:gd name="T1" fmla="*/ 63 h 46"/>
                <a:gd name="T2" fmla="*/ 87 w 50"/>
                <a:gd name="T3" fmla="*/ 77 h 46"/>
                <a:gd name="T4" fmla="*/ 92 w 50"/>
                <a:gd name="T5" fmla="*/ 61 h 46"/>
                <a:gd name="T6" fmla="*/ 87 w 50"/>
                <a:gd name="T7" fmla="*/ 47 h 46"/>
                <a:gd name="T8" fmla="*/ 71 w 50"/>
                <a:gd name="T9" fmla="*/ 33 h 46"/>
                <a:gd name="T10" fmla="*/ 47 w 50"/>
                <a:gd name="T11" fmla="*/ 35 h 46"/>
                <a:gd name="T12" fmla="*/ 31 w 50"/>
                <a:gd name="T13" fmla="*/ 52 h 46"/>
                <a:gd name="T14" fmla="*/ 31 w 50"/>
                <a:gd name="T15" fmla="*/ 75 h 46"/>
                <a:gd name="T16" fmla="*/ 40 w 50"/>
                <a:gd name="T17" fmla="*/ 87 h 46"/>
                <a:gd name="T18" fmla="*/ 54 w 50"/>
                <a:gd name="T19" fmla="*/ 92 h 46"/>
                <a:gd name="T20" fmla="*/ 24 w 50"/>
                <a:gd name="T21" fmla="*/ 108 h 46"/>
                <a:gd name="T22" fmla="*/ 14 w 50"/>
                <a:gd name="T23" fmla="*/ 96 h 46"/>
                <a:gd name="T24" fmla="*/ 5 w 50"/>
                <a:gd name="T25" fmla="*/ 85 h 46"/>
                <a:gd name="T26" fmla="*/ 0 w 50"/>
                <a:gd name="T27" fmla="*/ 68 h 46"/>
                <a:gd name="T28" fmla="*/ 0 w 50"/>
                <a:gd name="T29" fmla="*/ 52 h 46"/>
                <a:gd name="T30" fmla="*/ 9 w 50"/>
                <a:gd name="T31" fmla="*/ 26 h 46"/>
                <a:gd name="T32" fmla="*/ 33 w 50"/>
                <a:gd name="T33" fmla="*/ 7 h 46"/>
                <a:gd name="T34" fmla="*/ 57 w 50"/>
                <a:gd name="T35" fmla="*/ 2 h 46"/>
                <a:gd name="T36" fmla="*/ 78 w 50"/>
                <a:gd name="T37" fmla="*/ 5 h 46"/>
                <a:gd name="T38" fmla="*/ 97 w 50"/>
                <a:gd name="T39" fmla="*/ 16 h 46"/>
                <a:gd name="T40" fmla="*/ 111 w 50"/>
                <a:gd name="T41" fmla="*/ 33 h 46"/>
                <a:gd name="T42" fmla="*/ 116 w 50"/>
                <a:gd name="T43" fmla="*/ 47 h 46"/>
                <a:gd name="T44" fmla="*/ 118 w 50"/>
                <a:gd name="T45" fmla="*/ 63 h 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"/>
                <a:gd name="T70" fmla="*/ 0 h 46"/>
                <a:gd name="T71" fmla="*/ 50 w 50"/>
                <a:gd name="T72" fmla="*/ 46 h 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" h="46">
                  <a:moveTo>
                    <a:pt x="50" y="27"/>
                  </a:moveTo>
                  <a:cubicBezTo>
                    <a:pt x="37" y="33"/>
                    <a:pt x="37" y="33"/>
                    <a:pt x="37" y="33"/>
                  </a:cubicBezTo>
                  <a:cubicBezTo>
                    <a:pt x="38" y="30"/>
                    <a:pt x="38" y="28"/>
                    <a:pt x="39" y="26"/>
                  </a:cubicBezTo>
                  <a:cubicBezTo>
                    <a:pt x="39" y="24"/>
                    <a:pt x="38" y="22"/>
                    <a:pt x="37" y="20"/>
                  </a:cubicBezTo>
                  <a:cubicBezTo>
                    <a:pt x="36" y="17"/>
                    <a:pt x="33" y="15"/>
                    <a:pt x="30" y="14"/>
                  </a:cubicBezTo>
                  <a:cubicBezTo>
                    <a:pt x="27" y="13"/>
                    <a:pt x="23" y="13"/>
                    <a:pt x="20" y="15"/>
                  </a:cubicBezTo>
                  <a:cubicBezTo>
                    <a:pt x="16" y="17"/>
                    <a:pt x="14" y="19"/>
                    <a:pt x="13" y="22"/>
                  </a:cubicBezTo>
                  <a:cubicBezTo>
                    <a:pt x="11" y="26"/>
                    <a:pt x="12" y="29"/>
                    <a:pt x="13" y="32"/>
                  </a:cubicBezTo>
                  <a:cubicBezTo>
                    <a:pt x="14" y="34"/>
                    <a:pt x="15" y="35"/>
                    <a:pt x="17" y="37"/>
                  </a:cubicBezTo>
                  <a:cubicBezTo>
                    <a:pt x="18" y="38"/>
                    <a:pt x="20" y="39"/>
                    <a:pt x="23" y="39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4"/>
                    <a:pt x="7" y="43"/>
                    <a:pt x="6" y="41"/>
                  </a:cubicBezTo>
                  <a:cubicBezTo>
                    <a:pt x="4" y="39"/>
                    <a:pt x="3" y="38"/>
                    <a:pt x="2" y="36"/>
                  </a:cubicBezTo>
                  <a:cubicBezTo>
                    <a:pt x="1" y="34"/>
                    <a:pt x="0" y="31"/>
                    <a:pt x="0" y="29"/>
                  </a:cubicBezTo>
                  <a:cubicBezTo>
                    <a:pt x="0" y="27"/>
                    <a:pt x="0" y="25"/>
                    <a:pt x="0" y="22"/>
                  </a:cubicBezTo>
                  <a:cubicBezTo>
                    <a:pt x="0" y="18"/>
                    <a:pt x="2" y="14"/>
                    <a:pt x="4" y="11"/>
                  </a:cubicBezTo>
                  <a:cubicBezTo>
                    <a:pt x="7" y="8"/>
                    <a:pt x="10" y="5"/>
                    <a:pt x="14" y="3"/>
                  </a:cubicBezTo>
                  <a:cubicBezTo>
                    <a:pt x="17" y="2"/>
                    <a:pt x="21" y="1"/>
                    <a:pt x="24" y="1"/>
                  </a:cubicBezTo>
                  <a:cubicBezTo>
                    <a:pt x="27" y="0"/>
                    <a:pt x="30" y="1"/>
                    <a:pt x="33" y="2"/>
                  </a:cubicBezTo>
                  <a:cubicBezTo>
                    <a:pt x="37" y="3"/>
                    <a:pt x="39" y="4"/>
                    <a:pt x="41" y="7"/>
                  </a:cubicBezTo>
                  <a:cubicBezTo>
                    <a:pt x="44" y="9"/>
                    <a:pt x="46" y="11"/>
                    <a:pt x="47" y="14"/>
                  </a:cubicBezTo>
                  <a:cubicBezTo>
                    <a:pt x="48" y="16"/>
                    <a:pt x="49" y="18"/>
                    <a:pt x="49" y="20"/>
                  </a:cubicBezTo>
                  <a:cubicBezTo>
                    <a:pt x="49" y="22"/>
                    <a:pt x="50" y="24"/>
                    <a:pt x="50" y="27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2" name="Freeform 8"/>
            <p:cNvSpPr>
              <a:spLocks noEditPoints="1"/>
            </p:cNvSpPr>
            <p:nvPr/>
          </p:nvSpPr>
          <p:spPr bwMode="auto">
            <a:xfrm>
              <a:off x="3904" y="1718"/>
              <a:ext cx="118" cy="120"/>
            </a:xfrm>
            <a:custGeom>
              <a:avLst/>
              <a:gdLst>
                <a:gd name="T0" fmla="*/ 78 w 50"/>
                <a:gd name="T1" fmla="*/ 115 h 51"/>
                <a:gd name="T2" fmla="*/ 57 w 50"/>
                <a:gd name="T3" fmla="*/ 118 h 51"/>
                <a:gd name="T4" fmla="*/ 33 w 50"/>
                <a:gd name="T5" fmla="*/ 113 h 51"/>
                <a:gd name="T6" fmla="*/ 14 w 50"/>
                <a:gd name="T7" fmla="*/ 99 h 51"/>
                <a:gd name="T8" fmla="*/ 2 w 50"/>
                <a:gd name="T9" fmla="*/ 78 h 51"/>
                <a:gd name="T10" fmla="*/ 0 w 50"/>
                <a:gd name="T11" fmla="*/ 56 h 51"/>
                <a:gd name="T12" fmla="*/ 5 w 50"/>
                <a:gd name="T13" fmla="*/ 33 h 51"/>
                <a:gd name="T14" fmla="*/ 19 w 50"/>
                <a:gd name="T15" fmla="*/ 14 h 51"/>
                <a:gd name="T16" fmla="*/ 38 w 50"/>
                <a:gd name="T17" fmla="*/ 2 h 51"/>
                <a:gd name="T18" fmla="*/ 61 w 50"/>
                <a:gd name="T19" fmla="*/ 0 h 51"/>
                <a:gd name="T20" fmla="*/ 83 w 50"/>
                <a:gd name="T21" fmla="*/ 5 h 51"/>
                <a:gd name="T22" fmla="*/ 101 w 50"/>
                <a:gd name="T23" fmla="*/ 19 h 51"/>
                <a:gd name="T24" fmla="*/ 113 w 50"/>
                <a:gd name="T25" fmla="*/ 40 h 51"/>
                <a:gd name="T26" fmla="*/ 118 w 50"/>
                <a:gd name="T27" fmla="*/ 64 h 51"/>
                <a:gd name="T28" fmla="*/ 111 w 50"/>
                <a:gd name="T29" fmla="*/ 85 h 51"/>
                <a:gd name="T30" fmla="*/ 99 w 50"/>
                <a:gd name="T31" fmla="*/ 104 h 51"/>
                <a:gd name="T32" fmla="*/ 78 w 50"/>
                <a:gd name="T33" fmla="*/ 115 h 51"/>
                <a:gd name="T34" fmla="*/ 28 w 50"/>
                <a:gd name="T35" fmla="*/ 71 h 51"/>
                <a:gd name="T36" fmla="*/ 42 w 50"/>
                <a:gd name="T37" fmla="*/ 87 h 51"/>
                <a:gd name="T38" fmla="*/ 68 w 50"/>
                <a:gd name="T39" fmla="*/ 87 h 51"/>
                <a:gd name="T40" fmla="*/ 87 w 50"/>
                <a:gd name="T41" fmla="*/ 71 h 51"/>
                <a:gd name="T42" fmla="*/ 90 w 50"/>
                <a:gd name="T43" fmla="*/ 47 h 51"/>
                <a:gd name="T44" fmla="*/ 73 w 50"/>
                <a:gd name="T45" fmla="*/ 31 h 51"/>
                <a:gd name="T46" fmla="*/ 50 w 50"/>
                <a:gd name="T47" fmla="*/ 31 h 51"/>
                <a:gd name="T48" fmla="*/ 28 w 50"/>
                <a:gd name="T49" fmla="*/ 47 h 51"/>
                <a:gd name="T50" fmla="*/ 28 w 50"/>
                <a:gd name="T51" fmla="*/ 71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0"/>
                <a:gd name="T79" fmla="*/ 0 h 51"/>
                <a:gd name="T80" fmla="*/ 50 w 50"/>
                <a:gd name="T81" fmla="*/ 51 h 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0" h="51">
                  <a:moveTo>
                    <a:pt x="33" y="49"/>
                  </a:moveTo>
                  <a:cubicBezTo>
                    <a:pt x="30" y="50"/>
                    <a:pt x="27" y="51"/>
                    <a:pt x="24" y="50"/>
                  </a:cubicBezTo>
                  <a:cubicBezTo>
                    <a:pt x="20" y="50"/>
                    <a:pt x="17" y="49"/>
                    <a:pt x="14" y="48"/>
                  </a:cubicBezTo>
                  <a:cubicBezTo>
                    <a:pt x="11" y="46"/>
                    <a:pt x="9" y="44"/>
                    <a:pt x="6" y="42"/>
                  </a:cubicBezTo>
                  <a:cubicBezTo>
                    <a:pt x="4" y="39"/>
                    <a:pt x="2" y="37"/>
                    <a:pt x="1" y="33"/>
                  </a:cubicBezTo>
                  <a:cubicBezTo>
                    <a:pt x="0" y="30"/>
                    <a:pt x="0" y="27"/>
                    <a:pt x="0" y="24"/>
                  </a:cubicBezTo>
                  <a:cubicBezTo>
                    <a:pt x="0" y="20"/>
                    <a:pt x="1" y="17"/>
                    <a:pt x="2" y="14"/>
                  </a:cubicBezTo>
                  <a:cubicBezTo>
                    <a:pt x="4" y="11"/>
                    <a:pt x="5" y="8"/>
                    <a:pt x="8" y="6"/>
                  </a:cubicBezTo>
                  <a:cubicBezTo>
                    <a:pt x="10" y="4"/>
                    <a:pt x="13" y="2"/>
                    <a:pt x="16" y="1"/>
                  </a:cubicBezTo>
                  <a:cubicBezTo>
                    <a:pt x="19" y="0"/>
                    <a:pt x="23" y="0"/>
                    <a:pt x="26" y="0"/>
                  </a:cubicBezTo>
                  <a:cubicBezTo>
                    <a:pt x="29" y="0"/>
                    <a:pt x="32" y="1"/>
                    <a:pt x="35" y="2"/>
                  </a:cubicBezTo>
                  <a:cubicBezTo>
                    <a:pt x="38" y="4"/>
                    <a:pt x="41" y="6"/>
                    <a:pt x="43" y="8"/>
                  </a:cubicBezTo>
                  <a:cubicBezTo>
                    <a:pt x="45" y="11"/>
                    <a:pt x="47" y="14"/>
                    <a:pt x="48" y="17"/>
                  </a:cubicBezTo>
                  <a:cubicBezTo>
                    <a:pt x="49" y="20"/>
                    <a:pt x="50" y="23"/>
                    <a:pt x="50" y="27"/>
                  </a:cubicBezTo>
                  <a:cubicBezTo>
                    <a:pt x="50" y="30"/>
                    <a:pt x="49" y="33"/>
                    <a:pt x="47" y="36"/>
                  </a:cubicBezTo>
                  <a:cubicBezTo>
                    <a:pt x="46" y="39"/>
                    <a:pt x="44" y="42"/>
                    <a:pt x="42" y="44"/>
                  </a:cubicBezTo>
                  <a:cubicBezTo>
                    <a:pt x="39" y="46"/>
                    <a:pt x="36" y="48"/>
                    <a:pt x="33" y="49"/>
                  </a:cubicBezTo>
                  <a:close/>
                  <a:moveTo>
                    <a:pt x="12" y="30"/>
                  </a:moveTo>
                  <a:cubicBezTo>
                    <a:pt x="13" y="33"/>
                    <a:pt x="15" y="35"/>
                    <a:pt x="18" y="37"/>
                  </a:cubicBezTo>
                  <a:cubicBezTo>
                    <a:pt x="22" y="38"/>
                    <a:pt x="25" y="38"/>
                    <a:pt x="29" y="37"/>
                  </a:cubicBezTo>
                  <a:cubicBezTo>
                    <a:pt x="33" y="35"/>
                    <a:pt x="35" y="33"/>
                    <a:pt x="37" y="30"/>
                  </a:cubicBezTo>
                  <a:cubicBezTo>
                    <a:pt x="39" y="27"/>
                    <a:pt x="39" y="24"/>
                    <a:pt x="38" y="20"/>
                  </a:cubicBezTo>
                  <a:cubicBezTo>
                    <a:pt x="37" y="17"/>
                    <a:pt x="34" y="15"/>
                    <a:pt x="31" y="13"/>
                  </a:cubicBezTo>
                  <a:cubicBezTo>
                    <a:pt x="28" y="12"/>
                    <a:pt x="24" y="12"/>
                    <a:pt x="21" y="13"/>
                  </a:cubicBezTo>
                  <a:cubicBezTo>
                    <a:pt x="17" y="15"/>
                    <a:pt x="14" y="17"/>
                    <a:pt x="12" y="20"/>
                  </a:cubicBezTo>
                  <a:cubicBezTo>
                    <a:pt x="11" y="23"/>
                    <a:pt x="10" y="26"/>
                    <a:pt x="12" y="3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3" name="Freeform 9"/>
            <p:cNvSpPr>
              <a:spLocks/>
            </p:cNvSpPr>
            <p:nvPr/>
          </p:nvSpPr>
          <p:spPr bwMode="auto">
            <a:xfrm>
              <a:off x="3935" y="1857"/>
              <a:ext cx="134" cy="140"/>
            </a:xfrm>
            <a:custGeom>
              <a:avLst/>
              <a:gdLst>
                <a:gd name="T0" fmla="*/ 28 w 57"/>
                <a:gd name="T1" fmla="*/ 140 h 59"/>
                <a:gd name="T2" fmla="*/ 21 w 57"/>
                <a:gd name="T3" fmla="*/ 112 h 59"/>
                <a:gd name="T4" fmla="*/ 68 w 57"/>
                <a:gd name="T5" fmla="*/ 95 h 59"/>
                <a:gd name="T6" fmla="*/ 78 w 57"/>
                <a:gd name="T7" fmla="*/ 93 h 59"/>
                <a:gd name="T8" fmla="*/ 92 w 57"/>
                <a:gd name="T9" fmla="*/ 88 h 59"/>
                <a:gd name="T10" fmla="*/ 73 w 57"/>
                <a:gd name="T11" fmla="*/ 88 h 59"/>
                <a:gd name="T12" fmla="*/ 71 w 57"/>
                <a:gd name="T13" fmla="*/ 88 h 59"/>
                <a:gd name="T14" fmla="*/ 16 w 57"/>
                <a:gd name="T15" fmla="*/ 83 h 59"/>
                <a:gd name="T16" fmla="*/ 12 w 57"/>
                <a:gd name="T17" fmla="*/ 64 h 59"/>
                <a:gd name="T18" fmla="*/ 59 w 57"/>
                <a:gd name="T19" fmla="*/ 38 h 59"/>
                <a:gd name="T20" fmla="*/ 61 w 57"/>
                <a:gd name="T21" fmla="*/ 36 h 59"/>
                <a:gd name="T22" fmla="*/ 78 w 57"/>
                <a:gd name="T23" fmla="*/ 28 h 59"/>
                <a:gd name="T24" fmla="*/ 66 w 57"/>
                <a:gd name="T25" fmla="*/ 28 h 59"/>
                <a:gd name="T26" fmla="*/ 54 w 57"/>
                <a:gd name="T27" fmla="*/ 31 h 59"/>
                <a:gd name="T28" fmla="*/ 5 w 57"/>
                <a:gd name="T29" fmla="*/ 33 h 59"/>
                <a:gd name="T30" fmla="*/ 0 w 57"/>
                <a:gd name="T31" fmla="*/ 7 h 59"/>
                <a:gd name="T32" fmla="*/ 110 w 57"/>
                <a:gd name="T33" fmla="*/ 0 h 59"/>
                <a:gd name="T34" fmla="*/ 118 w 57"/>
                <a:gd name="T35" fmla="*/ 28 h 59"/>
                <a:gd name="T36" fmla="*/ 66 w 57"/>
                <a:gd name="T37" fmla="*/ 57 h 59"/>
                <a:gd name="T38" fmla="*/ 63 w 57"/>
                <a:gd name="T39" fmla="*/ 59 h 59"/>
                <a:gd name="T40" fmla="*/ 52 w 57"/>
                <a:gd name="T41" fmla="*/ 64 h 59"/>
                <a:gd name="T42" fmla="*/ 59 w 57"/>
                <a:gd name="T43" fmla="*/ 64 h 59"/>
                <a:gd name="T44" fmla="*/ 66 w 57"/>
                <a:gd name="T45" fmla="*/ 64 h 59"/>
                <a:gd name="T46" fmla="*/ 127 w 57"/>
                <a:gd name="T47" fmla="*/ 69 h 59"/>
                <a:gd name="T48" fmla="*/ 134 w 57"/>
                <a:gd name="T49" fmla="*/ 100 h 59"/>
                <a:gd name="T50" fmla="*/ 28 w 57"/>
                <a:gd name="T51" fmla="*/ 140 h 5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7"/>
                <a:gd name="T79" fmla="*/ 0 h 59"/>
                <a:gd name="T80" fmla="*/ 57 w 57"/>
                <a:gd name="T81" fmla="*/ 59 h 5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7" h="59">
                  <a:moveTo>
                    <a:pt x="12" y="59"/>
                  </a:moveTo>
                  <a:cubicBezTo>
                    <a:pt x="9" y="47"/>
                    <a:pt x="9" y="47"/>
                    <a:pt x="9" y="47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0"/>
                    <a:pt x="32" y="39"/>
                    <a:pt x="33" y="39"/>
                  </a:cubicBezTo>
                  <a:cubicBezTo>
                    <a:pt x="35" y="38"/>
                    <a:pt x="37" y="37"/>
                    <a:pt x="39" y="37"/>
                  </a:cubicBezTo>
                  <a:cubicBezTo>
                    <a:pt x="37" y="37"/>
                    <a:pt x="34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5"/>
                    <a:pt x="26" y="15"/>
                    <a:pt x="26" y="15"/>
                  </a:cubicBezTo>
                  <a:cubicBezTo>
                    <a:pt x="29" y="13"/>
                    <a:pt x="31" y="12"/>
                    <a:pt x="33" y="12"/>
                  </a:cubicBezTo>
                  <a:cubicBezTo>
                    <a:pt x="32" y="12"/>
                    <a:pt x="30" y="12"/>
                    <a:pt x="28" y="12"/>
                  </a:cubicBezTo>
                  <a:cubicBezTo>
                    <a:pt x="26" y="12"/>
                    <a:pt x="25" y="13"/>
                    <a:pt x="23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5"/>
                    <a:pt x="27" y="25"/>
                    <a:pt x="27" y="25"/>
                  </a:cubicBezTo>
                  <a:cubicBezTo>
                    <a:pt x="25" y="26"/>
                    <a:pt x="23" y="27"/>
                    <a:pt x="22" y="27"/>
                  </a:cubicBezTo>
                  <a:cubicBezTo>
                    <a:pt x="23" y="27"/>
                    <a:pt x="24" y="27"/>
                    <a:pt x="25" y="27"/>
                  </a:cubicBezTo>
                  <a:cubicBezTo>
                    <a:pt x="26" y="27"/>
                    <a:pt x="27" y="27"/>
                    <a:pt x="28" y="27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7" y="42"/>
                    <a:pt x="57" y="42"/>
                    <a:pt x="57" y="42"/>
                  </a:cubicBezTo>
                  <a:lnTo>
                    <a:pt x="12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4" name="Freeform 10"/>
            <p:cNvSpPr>
              <a:spLocks noEditPoints="1"/>
            </p:cNvSpPr>
            <p:nvPr/>
          </p:nvSpPr>
          <p:spPr bwMode="auto">
            <a:xfrm>
              <a:off x="3963" y="2001"/>
              <a:ext cx="116" cy="90"/>
            </a:xfrm>
            <a:custGeom>
              <a:avLst/>
              <a:gdLst>
                <a:gd name="T0" fmla="*/ 2 w 49"/>
                <a:gd name="T1" fmla="*/ 40 h 38"/>
                <a:gd name="T2" fmla="*/ 0 w 49"/>
                <a:gd name="T3" fmla="*/ 12 h 38"/>
                <a:gd name="T4" fmla="*/ 111 w 49"/>
                <a:gd name="T5" fmla="*/ 0 h 38"/>
                <a:gd name="T6" fmla="*/ 116 w 49"/>
                <a:gd name="T7" fmla="*/ 33 h 38"/>
                <a:gd name="T8" fmla="*/ 116 w 49"/>
                <a:gd name="T9" fmla="*/ 59 h 38"/>
                <a:gd name="T10" fmla="*/ 111 w 49"/>
                <a:gd name="T11" fmla="*/ 73 h 38"/>
                <a:gd name="T12" fmla="*/ 99 w 49"/>
                <a:gd name="T13" fmla="*/ 83 h 38"/>
                <a:gd name="T14" fmla="*/ 83 w 49"/>
                <a:gd name="T15" fmla="*/ 88 h 38"/>
                <a:gd name="T16" fmla="*/ 64 w 49"/>
                <a:gd name="T17" fmla="*/ 88 h 38"/>
                <a:gd name="T18" fmla="*/ 52 w 49"/>
                <a:gd name="T19" fmla="*/ 78 h 38"/>
                <a:gd name="T20" fmla="*/ 45 w 49"/>
                <a:gd name="T21" fmla="*/ 69 h 38"/>
                <a:gd name="T22" fmla="*/ 40 w 49"/>
                <a:gd name="T23" fmla="*/ 47 h 38"/>
                <a:gd name="T24" fmla="*/ 40 w 49"/>
                <a:gd name="T25" fmla="*/ 43 h 38"/>
                <a:gd name="T26" fmla="*/ 40 w 49"/>
                <a:gd name="T27" fmla="*/ 38 h 38"/>
                <a:gd name="T28" fmla="*/ 2 w 49"/>
                <a:gd name="T29" fmla="*/ 40 h 38"/>
                <a:gd name="T30" fmla="*/ 64 w 49"/>
                <a:gd name="T31" fmla="*/ 36 h 38"/>
                <a:gd name="T32" fmla="*/ 66 w 49"/>
                <a:gd name="T33" fmla="*/ 40 h 38"/>
                <a:gd name="T34" fmla="*/ 69 w 49"/>
                <a:gd name="T35" fmla="*/ 54 h 38"/>
                <a:gd name="T36" fmla="*/ 80 w 49"/>
                <a:gd name="T37" fmla="*/ 59 h 38"/>
                <a:gd name="T38" fmla="*/ 90 w 49"/>
                <a:gd name="T39" fmla="*/ 54 h 38"/>
                <a:gd name="T40" fmla="*/ 92 w 49"/>
                <a:gd name="T41" fmla="*/ 38 h 38"/>
                <a:gd name="T42" fmla="*/ 90 w 49"/>
                <a:gd name="T43" fmla="*/ 31 h 38"/>
                <a:gd name="T44" fmla="*/ 64 w 49"/>
                <a:gd name="T45" fmla="*/ 36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38"/>
                <a:gd name="T71" fmla="*/ 49 w 49"/>
                <a:gd name="T72" fmla="*/ 38 h 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38">
                  <a:moveTo>
                    <a:pt x="1" y="17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9"/>
                    <a:pt x="49" y="23"/>
                    <a:pt x="49" y="25"/>
                  </a:cubicBezTo>
                  <a:cubicBezTo>
                    <a:pt x="49" y="27"/>
                    <a:pt x="48" y="29"/>
                    <a:pt x="47" y="31"/>
                  </a:cubicBezTo>
                  <a:cubicBezTo>
                    <a:pt x="46" y="33"/>
                    <a:pt x="44" y="34"/>
                    <a:pt x="42" y="35"/>
                  </a:cubicBezTo>
                  <a:cubicBezTo>
                    <a:pt x="40" y="36"/>
                    <a:pt x="37" y="37"/>
                    <a:pt x="35" y="37"/>
                  </a:cubicBezTo>
                  <a:cubicBezTo>
                    <a:pt x="32" y="38"/>
                    <a:pt x="29" y="37"/>
                    <a:pt x="27" y="37"/>
                  </a:cubicBezTo>
                  <a:cubicBezTo>
                    <a:pt x="25" y="36"/>
                    <a:pt x="23" y="35"/>
                    <a:pt x="22" y="33"/>
                  </a:cubicBezTo>
                  <a:cubicBezTo>
                    <a:pt x="20" y="32"/>
                    <a:pt x="20" y="30"/>
                    <a:pt x="19" y="29"/>
                  </a:cubicBezTo>
                  <a:cubicBezTo>
                    <a:pt x="18" y="27"/>
                    <a:pt x="18" y="24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6"/>
                    <a:pt x="17" y="16"/>
                    <a:pt x="17" y="16"/>
                  </a:cubicBezTo>
                  <a:lnTo>
                    <a:pt x="1" y="17"/>
                  </a:lnTo>
                  <a:close/>
                  <a:moveTo>
                    <a:pt x="27" y="15"/>
                  </a:moveTo>
                  <a:cubicBezTo>
                    <a:pt x="28" y="17"/>
                    <a:pt x="28" y="17"/>
                    <a:pt x="28" y="17"/>
                  </a:cubicBezTo>
                  <a:cubicBezTo>
                    <a:pt x="28" y="20"/>
                    <a:pt x="28" y="22"/>
                    <a:pt x="29" y="23"/>
                  </a:cubicBezTo>
                  <a:cubicBezTo>
                    <a:pt x="30" y="24"/>
                    <a:pt x="32" y="25"/>
                    <a:pt x="34" y="25"/>
                  </a:cubicBezTo>
                  <a:cubicBezTo>
                    <a:pt x="36" y="25"/>
                    <a:pt x="37" y="24"/>
                    <a:pt x="38" y="23"/>
                  </a:cubicBezTo>
                  <a:cubicBezTo>
                    <a:pt x="39" y="21"/>
                    <a:pt x="39" y="19"/>
                    <a:pt x="39" y="16"/>
                  </a:cubicBezTo>
                  <a:cubicBezTo>
                    <a:pt x="38" y="13"/>
                    <a:pt x="38" y="13"/>
                    <a:pt x="38" y="13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5" name="Freeform 11"/>
            <p:cNvSpPr>
              <a:spLocks/>
            </p:cNvSpPr>
            <p:nvPr/>
          </p:nvSpPr>
          <p:spPr bwMode="auto">
            <a:xfrm>
              <a:off x="3970" y="2112"/>
              <a:ext cx="113" cy="99"/>
            </a:xfrm>
            <a:custGeom>
              <a:avLst/>
              <a:gdLst>
                <a:gd name="T0" fmla="*/ 113 w 48"/>
                <a:gd name="T1" fmla="*/ 0 h 42"/>
                <a:gd name="T2" fmla="*/ 113 w 48"/>
                <a:gd name="T3" fmla="*/ 31 h 42"/>
                <a:gd name="T4" fmla="*/ 59 w 48"/>
                <a:gd name="T5" fmla="*/ 31 h 42"/>
                <a:gd name="T6" fmla="*/ 42 w 48"/>
                <a:gd name="T7" fmla="*/ 31 h 42"/>
                <a:gd name="T8" fmla="*/ 33 w 48"/>
                <a:gd name="T9" fmla="*/ 33 h 42"/>
                <a:gd name="T10" fmla="*/ 28 w 48"/>
                <a:gd name="T11" fmla="*/ 38 h 42"/>
                <a:gd name="T12" fmla="*/ 26 w 48"/>
                <a:gd name="T13" fmla="*/ 50 h 42"/>
                <a:gd name="T14" fmla="*/ 28 w 48"/>
                <a:gd name="T15" fmla="*/ 59 h 42"/>
                <a:gd name="T16" fmla="*/ 33 w 48"/>
                <a:gd name="T17" fmla="*/ 66 h 42"/>
                <a:gd name="T18" fmla="*/ 42 w 48"/>
                <a:gd name="T19" fmla="*/ 68 h 42"/>
                <a:gd name="T20" fmla="*/ 59 w 48"/>
                <a:gd name="T21" fmla="*/ 68 h 42"/>
                <a:gd name="T22" fmla="*/ 68 w 48"/>
                <a:gd name="T23" fmla="*/ 68 h 42"/>
                <a:gd name="T24" fmla="*/ 113 w 48"/>
                <a:gd name="T25" fmla="*/ 68 h 42"/>
                <a:gd name="T26" fmla="*/ 113 w 48"/>
                <a:gd name="T27" fmla="*/ 99 h 42"/>
                <a:gd name="T28" fmla="*/ 54 w 48"/>
                <a:gd name="T29" fmla="*/ 99 h 42"/>
                <a:gd name="T30" fmla="*/ 28 w 48"/>
                <a:gd name="T31" fmla="*/ 97 h 42"/>
                <a:gd name="T32" fmla="*/ 12 w 48"/>
                <a:gd name="T33" fmla="*/ 90 h 42"/>
                <a:gd name="T34" fmla="*/ 2 w 48"/>
                <a:gd name="T35" fmla="*/ 73 h 42"/>
                <a:gd name="T36" fmla="*/ 0 w 48"/>
                <a:gd name="T37" fmla="*/ 50 h 42"/>
                <a:gd name="T38" fmla="*/ 2 w 48"/>
                <a:gd name="T39" fmla="*/ 24 h 42"/>
                <a:gd name="T40" fmla="*/ 14 w 48"/>
                <a:gd name="T41" fmla="*/ 9 h 42"/>
                <a:gd name="T42" fmla="*/ 28 w 48"/>
                <a:gd name="T43" fmla="*/ 2 h 42"/>
                <a:gd name="T44" fmla="*/ 54 w 48"/>
                <a:gd name="T45" fmla="*/ 0 h 42"/>
                <a:gd name="T46" fmla="*/ 66 w 48"/>
                <a:gd name="T47" fmla="*/ 0 h 42"/>
                <a:gd name="T48" fmla="*/ 113 w 48"/>
                <a:gd name="T49" fmla="*/ 0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"/>
                <a:gd name="T76" fmla="*/ 0 h 42"/>
                <a:gd name="T77" fmla="*/ 48 w 48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" h="42">
                  <a:moveTo>
                    <a:pt x="48" y="0"/>
                  </a:moveTo>
                  <a:cubicBezTo>
                    <a:pt x="48" y="13"/>
                    <a:pt x="48" y="13"/>
                    <a:pt x="48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2" y="13"/>
                    <a:pt x="20" y="13"/>
                    <a:pt x="18" y="13"/>
                  </a:cubicBezTo>
                  <a:cubicBezTo>
                    <a:pt x="17" y="13"/>
                    <a:pt x="15" y="13"/>
                    <a:pt x="14" y="14"/>
                  </a:cubicBezTo>
                  <a:cubicBezTo>
                    <a:pt x="13" y="14"/>
                    <a:pt x="12" y="15"/>
                    <a:pt x="12" y="16"/>
                  </a:cubicBezTo>
                  <a:cubicBezTo>
                    <a:pt x="11" y="17"/>
                    <a:pt x="11" y="19"/>
                    <a:pt x="11" y="21"/>
                  </a:cubicBezTo>
                  <a:cubicBezTo>
                    <a:pt x="11" y="23"/>
                    <a:pt x="11" y="24"/>
                    <a:pt x="12" y="25"/>
                  </a:cubicBezTo>
                  <a:cubicBezTo>
                    <a:pt x="12" y="26"/>
                    <a:pt x="13" y="27"/>
                    <a:pt x="14" y="28"/>
                  </a:cubicBezTo>
                  <a:cubicBezTo>
                    <a:pt x="15" y="28"/>
                    <a:pt x="17" y="29"/>
                    <a:pt x="18" y="29"/>
                  </a:cubicBezTo>
                  <a:cubicBezTo>
                    <a:pt x="19" y="29"/>
                    <a:pt x="22" y="29"/>
                    <a:pt x="25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18" y="42"/>
                    <a:pt x="14" y="42"/>
                    <a:pt x="12" y="41"/>
                  </a:cubicBezTo>
                  <a:cubicBezTo>
                    <a:pt x="9" y="40"/>
                    <a:pt x="7" y="39"/>
                    <a:pt x="5" y="38"/>
                  </a:cubicBezTo>
                  <a:cubicBezTo>
                    <a:pt x="4" y="36"/>
                    <a:pt x="2" y="34"/>
                    <a:pt x="1" y="31"/>
                  </a:cubicBezTo>
                  <a:cubicBezTo>
                    <a:pt x="0" y="28"/>
                    <a:pt x="0" y="25"/>
                    <a:pt x="0" y="21"/>
                  </a:cubicBezTo>
                  <a:cubicBezTo>
                    <a:pt x="0" y="17"/>
                    <a:pt x="0" y="13"/>
                    <a:pt x="1" y="10"/>
                  </a:cubicBezTo>
                  <a:cubicBezTo>
                    <a:pt x="2" y="8"/>
                    <a:pt x="4" y="5"/>
                    <a:pt x="6" y="4"/>
                  </a:cubicBezTo>
                  <a:cubicBezTo>
                    <a:pt x="7" y="2"/>
                    <a:pt x="9" y="1"/>
                    <a:pt x="12" y="1"/>
                  </a:cubicBezTo>
                  <a:cubicBezTo>
                    <a:pt x="14" y="0"/>
                    <a:pt x="18" y="0"/>
                    <a:pt x="23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6" name="Freeform 12"/>
            <p:cNvSpPr>
              <a:spLocks/>
            </p:cNvSpPr>
            <p:nvPr/>
          </p:nvSpPr>
          <p:spPr bwMode="auto">
            <a:xfrm>
              <a:off x="3965" y="2235"/>
              <a:ext cx="118" cy="83"/>
            </a:xfrm>
            <a:custGeom>
              <a:avLst/>
              <a:gdLst>
                <a:gd name="T0" fmla="*/ 3 w 118"/>
                <a:gd name="T1" fmla="*/ 17 h 83"/>
                <a:gd name="T2" fmla="*/ 88 w 118"/>
                <a:gd name="T3" fmla="*/ 24 h 83"/>
                <a:gd name="T4" fmla="*/ 90 w 118"/>
                <a:gd name="T5" fmla="*/ 0 h 83"/>
                <a:gd name="T6" fmla="*/ 118 w 118"/>
                <a:gd name="T7" fmla="*/ 2 h 83"/>
                <a:gd name="T8" fmla="*/ 109 w 118"/>
                <a:gd name="T9" fmla="*/ 83 h 83"/>
                <a:gd name="T10" fmla="*/ 83 w 118"/>
                <a:gd name="T11" fmla="*/ 80 h 83"/>
                <a:gd name="T12" fmla="*/ 85 w 118"/>
                <a:gd name="T13" fmla="*/ 54 h 83"/>
                <a:gd name="T14" fmla="*/ 0 w 118"/>
                <a:gd name="T15" fmla="*/ 45 h 83"/>
                <a:gd name="T16" fmla="*/ 3 w 118"/>
                <a:gd name="T17" fmla="*/ 17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83"/>
                <a:gd name="T29" fmla="*/ 118 w 118"/>
                <a:gd name="T30" fmla="*/ 83 h 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83">
                  <a:moveTo>
                    <a:pt x="3" y="17"/>
                  </a:moveTo>
                  <a:lnTo>
                    <a:pt x="88" y="24"/>
                  </a:lnTo>
                  <a:lnTo>
                    <a:pt x="90" y="0"/>
                  </a:lnTo>
                  <a:lnTo>
                    <a:pt x="118" y="2"/>
                  </a:lnTo>
                  <a:lnTo>
                    <a:pt x="109" y="83"/>
                  </a:lnTo>
                  <a:lnTo>
                    <a:pt x="83" y="80"/>
                  </a:lnTo>
                  <a:lnTo>
                    <a:pt x="85" y="54"/>
                  </a:lnTo>
                  <a:lnTo>
                    <a:pt x="0" y="45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7" name="Freeform 13"/>
            <p:cNvSpPr>
              <a:spLocks/>
            </p:cNvSpPr>
            <p:nvPr/>
          </p:nvSpPr>
          <p:spPr bwMode="auto">
            <a:xfrm>
              <a:off x="3949" y="2320"/>
              <a:ext cx="123" cy="88"/>
            </a:xfrm>
            <a:custGeom>
              <a:avLst/>
              <a:gdLst>
                <a:gd name="T0" fmla="*/ 12 w 123"/>
                <a:gd name="T1" fmla="*/ 0 h 88"/>
                <a:gd name="T2" fmla="*/ 123 w 123"/>
                <a:gd name="T3" fmla="*/ 21 h 88"/>
                <a:gd name="T4" fmla="*/ 111 w 123"/>
                <a:gd name="T5" fmla="*/ 88 h 88"/>
                <a:gd name="T6" fmla="*/ 85 w 123"/>
                <a:gd name="T7" fmla="*/ 83 h 88"/>
                <a:gd name="T8" fmla="*/ 92 w 123"/>
                <a:gd name="T9" fmla="*/ 45 h 88"/>
                <a:gd name="T10" fmla="*/ 73 w 123"/>
                <a:gd name="T11" fmla="*/ 43 h 88"/>
                <a:gd name="T12" fmla="*/ 66 w 123"/>
                <a:gd name="T13" fmla="*/ 78 h 88"/>
                <a:gd name="T14" fmla="*/ 42 w 123"/>
                <a:gd name="T15" fmla="*/ 73 h 88"/>
                <a:gd name="T16" fmla="*/ 49 w 123"/>
                <a:gd name="T17" fmla="*/ 38 h 88"/>
                <a:gd name="T18" fmla="*/ 30 w 123"/>
                <a:gd name="T19" fmla="*/ 33 h 88"/>
                <a:gd name="T20" fmla="*/ 23 w 123"/>
                <a:gd name="T21" fmla="*/ 73 h 88"/>
                <a:gd name="T22" fmla="*/ 0 w 123"/>
                <a:gd name="T23" fmla="*/ 69 h 88"/>
                <a:gd name="T24" fmla="*/ 12 w 123"/>
                <a:gd name="T25" fmla="*/ 0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3"/>
                <a:gd name="T40" fmla="*/ 0 h 88"/>
                <a:gd name="T41" fmla="*/ 123 w 123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3" h="88">
                  <a:moveTo>
                    <a:pt x="12" y="0"/>
                  </a:moveTo>
                  <a:lnTo>
                    <a:pt x="123" y="21"/>
                  </a:lnTo>
                  <a:lnTo>
                    <a:pt x="111" y="88"/>
                  </a:lnTo>
                  <a:lnTo>
                    <a:pt x="85" y="83"/>
                  </a:lnTo>
                  <a:lnTo>
                    <a:pt x="92" y="45"/>
                  </a:lnTo>
                  <a:lnTo>
                    <a:pt x="73" y="43"/>
                  </a:lnTo>
                  <a:lnTo>
                    <a:pt x="66" y="78"/>
                  </a:lnTo>
                  <a:lnTo>
                    <a:pt x="42" y="73"/>
                  </a:lnTo>
                  <a:lnTo>
                    <a:pt x="49" y="38"/>
                  </a:lnTo>
                  <a:lnTo>
                    <a:pt x="30" y="33"/>
                  </a:lnTo>
                  <a:lnTo>
                    <a:pt x="23" y="73"/>
                  </a:lnTo>
                  <a:lnTo>
                    <a:pt x="0" y="6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8" name="Freeform 14"/>
            <p:cNvSpPr>
              <a:spLocks noEditPoints="1"/>
            </p:cNvSpPr>
            <p:nvPr/>
          </p:nvSpPr>
          <p:spPr bwMode="auto">
            <a:xfrm>
              <a:off x="3920" y="2408"/>
              <a:ext cx="133" cy="103"/>
            </a:xfrm>
            <a:custGeom>
              <a:avLst/>
              <a:gdLst>
                <a:gd name="T0" fmla="*/ 24 w 56"/>
                <a:gd name="T1" fmla="*/ 0 h 44"/>
                <a:gd name="T2" fmla="*/ 133 w 56"/>
                <a:gd name="T3" fmla="*/ 30 h 44"/>
                <a:gd name="T4" fmla="*/ 124 w 56"/>
                <a:gd name="T5" fmla="*/ 61 h 44"/>
                <a:gd name="T6" fmla="*/ 116 w 56"/>
                <a:gd name="T7" fmla="*/ 84 h 44"/>
                <a:gd name="T8" fmla="*/ 107 w 56"/>
                <a:gd name="T9" fmla="*/ 96 h 44"/>
                <a:gd name="T10" fmla="*/ 93 w 56"/>
                <a:gd name="T11" fmla="*/ 101 h 44"/>
                <a:gd name="T12" fmla="*/ 76 w 56"/>
                <a:gd name="T13" fmla="*/ 101 h 44"/>
                <a:gd name="T14" fmla="*/ 57 w 56"/>
                <a:gd name="T15" fmla="*/ 89 h 44"/>
                <a:gd name="T16" fmla="*/ 52 w 56"/>
                <a:gd name="T17" fmla="*/ 68 h 44"/>
                <a:gd name="T18" fmla="*/ 0 w 56"/>
                <a:gd name="T19" fmla="*/ 84 h 44"/>
                <a:gd name="T20" fmla="*/ 10 w 56"/>
                <a:gd name="T21" fmla="*/ 52 h 44"/>
                <a:gd name="T22" fmla="*/ 59 w 56"/>
                <a:gd name="T23" fmla="*/ 40 h 44"/>
                <a:gd name="T24" fmla="*/ 17 w 56"/>
                <a:gd name="T25" fmla="*/ 28 h 44"/>
                <a:gd name="T26" fmla="*/ 24 w 56"/>
                <a:gd name="T27" fmla="*/ 0 h 44"/>
                <a:gd name="T28" fmla="*/ 74 w 56"/>
                <a:gd name="T29" fmla="*/ 42 h 44"/>
                <a:gd name="T30" fmla="*/ 71 w 56"/>
                <a:gd name="T31" fmla="*/ 49 h 44"/>
                <a:gd name="T32" fmla="*/ 71 w 56"/>
                <a:gd name="T33" fmla="*/ 63 h 44"/>
                <a:gd name="T34" fmla="*/ 81 w 56"/>
                <a:gd name="T35" fmla="*/ 70 h 44"/>
                <a:gd name="T36" fmla="*/ 93 w 56"/>
                <a:gd name="T37" fmla="*/ 70 h 44"/>
                <a:gd name="T38" fmla="*/ 100 w 56"/>
                <a:gd name="T39" fmla="*/ 56 h 44"/>
                <a:gd name="T40" fmla="*/ 102 w 56"/>
                <a:gd name="T41" fmla="*/ 52 h 44"/>
                <a:gd name="T42" fmla="*/ 74 w 56"/>
                <a:gd name="T43" fmla="*/ 42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6"/>
                <a:gd name="T67" fmla="*/ 0 h 44"/>
                <a:gd name="T68" fmla="*/ 56 w 56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6" h="44">
                  <a:moveTo>
                    <a:pt x="10" y="0"/>
                  </a:moveTo>
                  <a:cubicBezTo>
                    <a:pt x="56" y="13"/>
                    <a:pt x="56" y="13"/>
                    <a:pt x="56" y="13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1" y="31"/>
                    <a:pt x="50" y="34"/>
                    <a:pt x="49" y="36"/>
                  </a:cubicBezTo>
                  <a:cubicBezTo>
                    <a:pt x="48" y="38"/>
                    <a:pt x="46" y="39"/>
                    <a:pt x="45" y="41"/>
                  </a:cubicBezTo>
                  <a:cubicBezTo>
                    <a:pt x="43" y="42"/>
                    <a:pt x="41" y="43"/>
                    <a:pt x="39" y="43"/>
                  </a:cubicBezTo>
                  <a:cubicBezTo>
                    <a:pt x="37" y="44"/>
                    <a:pt x="35" y="43"/>
                    <a:pt x="32" y="43"/>
                  </a:cubicBezTo>
                  <a:cubicBezTo>
                    <a:pt x="29" y="42"/>
                    <a:pt x="26" y="40"/>
                    <a:pt x="24" y="38"/>
                  </a:cubicBezTo>
                  <a:cubicBezTo>
                    <a:pt x="23" y="35"/>
                    <a:pt x="22" y="32"/>
                    <a:pt x="22" y="2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10" y="0"/>
                  </a:lnTo>
                  <a:close/>
                  <a:moveTo>
                    <a:pt x="31" y="18"/>
                  </a:moveTo>
                  <a:cubicBezTo>
                    <a:pt x="30" y="21"/>
                    <a:pt x="30" y="21"/>
                    <a:pt x="30" y="21"/>
                  </a:cubicBezTo>
                  <a:cubicBezTo>
                    <a:pt x="30" y="23"/>
                    <a:pt x="30" y="25"/>
                    <a:pt x="30" y="27"/>
                  </a:cubicBezTo>
                  <a:cubicBezTo>
                    <a:pt x="31" y="28"/>
                    <a:pt x="32" y="29"/>
                    <a:pt x="34" y="30"/>
                  </a:cubicBezTo>
                  <a:cubicBezTo>
                    <a:pt x="36" y="31"/>
                    <a:pt x="38" y="30"/>
                    <a:pt x="39" y="30"/>
                  </a:cubicBezTo>
                  <a:cubicBezTo>
                    <a:pt x="41" y="29"/>
                    <a:pt x="42" y="27"/>
                    <a:pt x="42" y="24"/>
                  </a:cubicBezTo>
                  <a:cubicBezTo>
                    <a:pt x="43" y="22"/>
                    <a:pt x="43" y="22"/>
                    <a:pt x="43" y="22"/>
                  </a:cubicBezTo>
                  <a:lnTo>
                    <a:pt x="3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9" name="Freeform 15"/>
            <p:cNvSpPr>
              <a:spLocks/>
            </p:cNvSpPr>
            <p:nvPr/>
          </p:nvSpPr>
          <p:spPr bwMode="auto">
            <a:xfrm>
              <a:off x="3880" y="2547"/>
              <a:ext cx="116" cy="109"/>
            </a:xfrm>
            <a:custGeom>
              <a:avLst/>
              <a:gdLst>
                <a:gd name="T0" fmla="*/ 52 w 49"/>
                <a:gd name="T1" fmla="*/ 24 h 46"/>
                <a:gd name="T2" fmla="*/ 36 w 49"/>
                <a:gd name="T3" fmla="*/ 31 h 46"/>
                <a:gd name="T4" fmla="*/ 26 w 49"/>
                <a:gd name="T5" fmla="*/ 40 h 46"/>
                <a:gd name="T6" fmla="*/ 26 w 49"/>
                <a:gd name="T7" fmla="*/ 52 h 46"/>
                <a:gd name="T8" fmla="*/ 33 w 49"/>
                <a:gd name="T9" fmla="*/ 59 h 46"/>
                <a:gd name="T10" fmla="*/ 40 w 49"/>
                <a:gd name="T11" fmla="*/ 59 h 46"/>
                <a:gd name="T12" fmla="*/ 52 w 49"/>
                <a:gd name="T13" fmla="*/ 47 h 46"/>
                <a:gd name="T14" fmla="*/ 73 w 49"/>
                <a:gd name="T15" fmla="*/ 31 h 46"/>
                <a:gd name="T16" fmla="*/ 92 w 49"/>
                <a:gd name="T17" fmla="*/ 31 h 46"/>
                <a:gd name="T18" fmla="*/ 114 w 49"/>
                <a:gd name="T19" fmla="*/ 52 h 46"/>
                <a:gd name="T20" fmla="*/ 111 w 49"/>
                <a:gd name="T21" fmla="*/ 81 h 46"/>
                <a:gd name="T22" fmla="*/ 102 w 49"/>
                <a:gd name="T23" fmla="*/ 97 h 46"/>
                <a:gd name="T24" fmla="*/ 90 w 49"/>
                <a:gd name="T25" fmla="*/ 109 h 46"/>
                <a:gd name="T26" fmla="*/ 73 w 49"/>
                <a:gd name="T27" fmla="*/ 90 h 46"/>
                <a:gd name="T28" fmla="*/ 83 w 49"/>
                <a:gd name="T29" fmla="*/ 83 h 46"/>
                <a:gd name="T30" fmla="*/ 90 w 49"/>
                <a:gd name="T31" fmla="*/ 73 h 46"/>
                <a:gd name="T32" fmla="*/ 90 w 49"/>
                <a:gd name="T33" fmla="*/ 64 h 46"/>
                <a:gd name="T34" fmla="*/ 85 w 49"/>
                <a:gd name="T35" fmla="*/ 59 h 46"/>
                <a:gd name="T36" fmla="*/ 78 w 49"/>
                <a:gd name="T37" fmla="*/ 59 h 46"/>
                <a:gd name="T38" fmla="*/ 69 w 49"/>
                <a:gd name="T39" fmla="*/ 69 h 46"/>
                <a:gd name="T40" fmla="*/ 69 w 49"/>
                <a:gd name="T41" fmla="*/ 69 h 46"/>
                <a:gd name="T42" fmla="*/ 50 w 49"/>
                <a:gd name="T43" fmla="*/ 88 h 46"/>
                <a:gd name="T44" fmla="*/ 38 w 49"/>
                <a:gd name="T45" fmla="*/ 90 h 46"/>
                <a:gd name="T46" fmla="*/ 24 w 49"/>
                <a:gd name="T47" fmla="*/ 85 h 46"/>
                <a:gd name="T48" fmla="*/ 2 w 49"/>
                <a:gd name="T49" fmla="*/ 64 h 46"/>
                <a:gd name="T50" fmla="*/ 5 w 49"/>
                <a:gd name="T51" fmla="*/ 31 h 46"/>
                <a:gd name="T52" fmla="*/ 17 w 49"/>
                <a:gd name="T53" fmla="*/ 14 h 46"/>
                <a:gd name="T54" fmla="*/ 36 w 49"/>
                <a:gd name="T55" fmla="*/ 0 h 46"/>
                <a:gd name="T56" fmla="*/ 52 w 49"/>
                <a:gd name="T57" fmla="*/ 24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"/>
                <a:gd name="T88" fmla="*/ 0 h 46"/>
                <a:gd name="T89" fmla="*/ 49 w 49"/>
                <a:gd name="T90" fmla="*/ 46 h 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" h="46">
                  <a:moveTo>
                    <a:pt x="22" y="10"/>
                  </a:moveTo>
                  <a:cubicBezTo>
                    <a:pt x="19" y="10"/>
                    <a:pt x="17" y="12"/>
                    <a:pt x="15" y="13"/>
                  </a:cubicBezTo>
                  <a:cubicBezTo>
                    <a:pt x="13" y="14"/>
                    <a:pt x="12" y="16"/>
                    <a:pt x="11" y="17"/>
                  </a:cubicBezTo>
                  <a:cubicBezTo>
                    <a:pt x="11" y="19"/>
                    <a:pt x="10" y="20"/>
                    <a:pt x="11" y="22"/>
                  </a:cubicBezTo>
                  <a:cubicBezTo>
                    <a:pt x="11" y="23"/>
                    <a:pt x="12" y="24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19" y="24"/>
                    <a:pt x="20" y="23"/>
                    <a:pt x="22" y="20"/>
                  </a:cubicBezTo>
                  <a:cubicBezTo>
                    <a:pt x="25" y="16"/>
                    <a:pt x="28" y="14"/>
                    <a:pt x="31" y="13"/>
                  </a:cubicBezTo>
                  <a:cubicBezTo>
                    <a:pt x="33" y="12"/>
                    <a:pt x="36" y="12"/>
                    <a:pt x="39" y="13"/>
                  </a:cubicBezTo>
                  <a:cubicBezTo>
                    <a:pt x="44" y="15"/>
                    <a:pt x="46" y="18"/>
                    <a:pt x="48" y="22"/>
                  </a:cubicBezTo>
                  <a:cubicBezTo>
                    <a:pt x="49" y="26"/>
                    <a:pt x="49" y="30"/>
                    <a:pt x="47" y="34"/>
                  </a:cubicBezTo>
                  <a:cubicBezTo>
                    <a:pt x="46" y="37"/>
                    <a:pt x="45" y="39"/>
                    <a:pt x="43" y="41"/>
                  </a:cubicBezTo>
                  <a:cubicBezTo>
                    <a:pt x="42" y="43"/>
                    <a:pt x="40" y="44"/>
                    <a:pt x="38" y="46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3" y="37"/>
                    <a:pt x="34" y="36"/>
                    <a:pt x="35" y="35"/>
                  </a:cubicBezTo>
                  <a:cubicBezTo>
                    <a:pt x="36" y="34"/>
                    <a:pt x="37" y="33"/>
                    <a:pt x="38" y="31"/>
                  </a:cubicBezTo>
                  <a:cubicBezTo>
                    <a:pt x="39" y="30"/>
                    <a:pt x="39" y="29"/>
                    <a:pt x="38" y="27"/>
                  </a:cubicBezTo>
                  <a:cubicBezTo>
                    <a:pt x="38" y="26"/>
                    <a:pt x="37" y="25"/>
                    <a:pt x="36" y="25"/>
                  </a:cubicBezTo>
                  <a:cubicBezTo>
                    <a:pt x="35" y="24"/>
                    <a:pt x="34" y="25"/>
                    <a:pt x="33" y="25"/>
                  </a:cubicBezTo>
                  <a:cubicBezTo>
                    <a:pt x="32" y="26"/>
                    <a:pt x="31" y="27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6" y="34"/>
                    <a:pt x="23" y="36"/>
                    <a:pt x="21" y="37"/>
                  </a:cubicBezTo>
                  <a:cubicBezTo>
                    <a:pt x="19" y="38"/>
                    <a:pt x="18" y="38"/>
                    <a:pt x="16" y="38"/>
                  </a:cubicBezTo>
                  <a:cubicBezTo>
                    <a:pt x="14" y="38"/>
                    <a:pt x="12" y="37"/>
                    <a:pt x="10" y="36"/>
                  </a:cubicBezTo>
                  <a:cubicBezTo>
                    <a:pt x="6" y="35"/>
                    <a:pt x="3" y="31"/>
                    <a:pt x="1" y="27"/>
                  </a:cubicBezTo>
                  <a:cubicBezTo>
                    <a:pt x="0" y="23"/>
                    <a:pt x="0" y="18"/>
                    <a:pt x="2" y="13"/>
                  </a:cubicBezTo>
                  <a:cubicBezTo>
                    <a:pt x="3" y="10"/>
                    <a:pt x="5" y="8"/>
                    <a:pt x="7" y="6"/>
                  </a:cubicBezTo>
                  <a:cubicBezTo>
                    <a:pt x="9" y="4"/>
                    <a:pt x="12" y="2"/>
                    <a:pt x="15" y="0"/>
                  </a:cubicBez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0" name="Freeform 16"/>
            <p:cNvSpPr>
              <a:spLocks/>
            </p:cNvSpPr>
            <p:nvPr/>
          </p:nvSpPr>
          <p:spPr bwMode="auto">
            <a:xfrm>
              <a:off x="3831" y="2648"/>
              <a:ext cx="118" cy="109"/>
            </a:xfrm>
            <a:custGeom>
              <a:avLst/>
              <a:gdLst>
                <a:gd name="T0" fmla="*/ 90 w 50"/>
                <a:gd name="T1" fmla="*/ 109 h 46"/>
                <a:gd name="T2" fmla="*/ 61 w 50"/>
                <a:gd name="T3" fmla="*/ 92 h 46"/>
                <a:gd name="T4" fmla="*/ 76 w 50"/>
                <a:gd name="T5" fmla="*/ 85 h 46"/>
                <a:gd name="T6" fmla="*/ 85 w 50"/>
                <a:gd name="T7" fmla="*/ 76 h 46"/>
                <a:gd name="T8" fmla="*/ 87 w 50"/>
                <a:gd name="T9" fmla="*/ 52 h 46"/>
                <a:gd name="T10" fmla="*/ 71 w 50"/>
                <a:gd name="T11" fmla="*/ 36 h 46"/>
                <a:gd name="T12" fmla="*/ 47 w 50"/>
                <a:gd name="T13" fmla="*/ 31 h 46"/>
                <a:gd name="T14" fmla="*/ 28 w 50"/>
                <a:gd name="T15" fmla="*/ 45 h 46"/>
                <a:gd name="T16" fmla="*/ 26 w 50"/>
                <a:gd name="T17" fmla="*/ 59 h 46"/>
                <a:gd name="T18" fmla="*/ 28 w 50"/>
                <a:gd name="T19" fmla="*/ 76 h 46"/>
                <a:gd name="T20" fmla="*/ 0 w 50"/>
                <a:gd name="T21" fmla="*/ 59 h 46"/>
                <a:gd name="T22" fmla="*/ 0 w 50"/>
                <a:gd name="T23" fmla="*/ 45 h 46"/>
                <a:gd name="T24" fmla="*/ 7 w 50"/>
                <a:gd name="T25" fmla="*/ 31 h 46"/>
                <a:gd name="T26" fmla="*/ 17 w 50"/>
                <a:gd name="T27" fmla="*/ 17 h 46"/>
                <a:gd name="T28" fmla="*/ 28 w 50"/>
                <a:gd name="T29" fmla="*/ 7 h 46"/>
                <a:gd name="T30" fmla="*/ 57 w 50"/>
                <a:gd name="T31" fmla="*/ 0 h 46"/>
                <a:gd name="T32" fmla="*/ 85 w 50"/>
                <a:gd name="T33" fmla="*/ 7 h 46"/>
                <a:gd name="T34" fmla="*/ 104 w 50"/>
                <a:gd name="T35" fmla="*/ 21 h 46"/>
                <a:gd name="T36" fmla="*/ 116 w 50"/>
                <a:gd name="T37" fmla="*/ 43 h 46"/>
                <a:gd name="T38" fmla="*/ 118 w 50"/>
                <a:gd name="T39" fmla="*/ 64 h 46"/>
                <a:gd name="T40" fmla="*/ 111 w 50"/>
                <a:gd name="T41" fmla="*/ 85 h 46"/>
                <a:gd name="T42" fmla="*/ 101 w 50"/>
                <a:gd name="T43" fmla="*/ 97 h 46"/>
                <a:gd name="T44" fmla="*/ 90 w 50"/>
                <a:gd name="T45" fmla="*/ 109 h 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"/>
                <a:gd name="T70" fmla="*/ 0 h 46"/>
                <a:gd name="T71" fmla="*/ 50 w 50"/>
                <a:gd name="T72" fmla="*/ 46 h 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" h="46">
                  <a:moveTo>
                    <a:pt x="38" y="46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28" y="38"/>
                    <a:pt x="31" y="38"/>
                    <a:pt x="32" y="36"/>
                  </a:cubicBezTo>
                  <a:cubicBezTo>
                    <a:pt x="34" y="35"/>
                    <a:pt x="35" y="34"/>
                    <a:pt x="36" y="32"/>
                  </a:cubicBezTo>
                  <a:cubicBezTo>
                    <a:pt x="38" y="29"/>
                    <a:pt x="38" y="25"/>
                    <a:pt x="37" y="22"/>
                  </a:cubicBezTo>
                  <a:cubicBezTo>
                    <a:pt x="36" y="19"/>
                    <a:pt x="33" y="16"/>
                    <a:pt x="30" y="15"/>
                  </a:cubicBezTo>
                  <a:cubicBezTo>
                    <a:pt x="26" y="13"/>
                    <a:pt x="23" y="12"/>
                    <a:pt x="20" y="13"/>
                  </a:cubicBezTo>
                  <a:cubicBezTo>
                    <a:pt x="16" y="14"/>
                    <a:pt x="14" y="16"/>
                    <a:pt x="12" y="19"/>
                  </a:cubicBezTo>
                  <a:cubicBezTo>
                    <a:pt x="11" y="21"/>
                    <a:pt x="11" y="23"/>
                    <a:pt x="11" y="25"/>
                  </a:cubicBezTo>
                  <a:cubicBezTo>
                    <a:pt x="11" y="27"/>
                    <a:pt x="11" y="29"/>
                    <a:pt x="12" y="3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3"/>
                    <a:pt x="0" y="21"/>
                    <a:pt x="0" y="19"/>
                  </a:cubicBezTo>
                  <a:cubicBezTo>
                    <a:pt x="1" y="17"/>
                    <a:pt x="2" y="15"/>
                    <a:pt x="3" y="13"/>
                  </a:cubicBezTo>
                  <a:cubicBezTo>
                    <a:pt x="4" y="11"/>
                    <a:pt x="5" y="9"/>
                    <a:pt x="7" y="7"/>
                  </a:cubicBezTo>
                  <a:cubicBezTo>
                    <a:pt x="8" y="5"/>
                    <a:pt x="10" y="4"/>
                    <a:pt x="12" y="3"/>
                  </a:cubicBezTo>
                  <a:cubicBezTo>
                    <a:pt x="16" y="1"/>
                    <a:pt x="20" y="0"/>
                    <a:pt x="24" y="0"/>
                  </a:cubicBezTo>
                  <a:cubicBezTo>
                    <a:pt x="28" y="0"/>
                    <a:pt x="32" y="1"/>
                    <a:pt x="36" y="3"/>
                  </a:cubicBezTo>
                  <a:cubicBezTo>
                    <a:pt x="39" y="5"/>
                    <a:pt x="42" y="7"/>
                    <a:pt x="44" y="9"/>
                  </a:cubicBezTo>
                  <a:cubicBezTo>
                    <a:pt x="46" y="12"/>
                    <a:pt x="48" y="15"/>
                    <a:pt x="49" y="18"/>
                  </a:cubicBezTo>
                  <a:cubicBezTo>
                    <a:pt x="50" y="21"/>
                    <a:pt x="50" y="24"/>
                    <a:pt x="50" y="27"/>
                  </a:cubicBezTo>
                  <a:cubicBezTo>
                    <a:pt x="49" y="30"/>
                    <a:pt x="48" y="33"/>
                    <a:pt x="47" y="36"/>
                  </a:cubicBezTo>
                  <a:cubicBezTo>
                    <a:pt x="46" y="38"/>
                    <a:pt x="45" y="40"/>
                    <a:pt x="43" y="41"/>
                  </a:cubicBezTo>
                  <a:cubicBezTo>
                    <a:pt x="42" y="43"/>
                    <a:pt x="40" y="44"/>
                    <a:pt x="38" y="4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1" name="Freeform 17"/>
            <p:cNvSpPr>
              <a:spLocks/>
            </p:cNvSpPr>
            <p:nvPr/>
          </p:nvSpPr>
          <p:spPr bwMode="auto">
            <a:xfrm>
              <a:off x="3800" y="2722"/>
              <a:ext cx="111" cy="85"/>
            </a:xfrm>
            <a:custGeom>
              <a:avLst/>
              <a:gdLst>
                <a:gd name="T0" fmla="*/ 16 w 111"/>
                <a:gd name="T1" fmla="*/ 0 h 85"/>
                <a:gd name="T2" fmla="*/ 111 w 111"/>
                <a:gd name="T3" fmla="*/ 59 h 85"/>
                <a:gd name="T4" fmla="*/ 94 w 111"/>
                <a:gd name="T5" fmla="*/ 85 h 85"/>
                <a:gd name="T6" fmla="*/ 0 w 111"/>
                <a:gd name="T7" fmla="*/ 26 h 85"/>
                <a:gd name="T8" fmla="*/ 16 w 111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85"/>
                <a:gd name="T17" fmla="*/ 111 w 111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85">
                  <a:moveTo>
                    <a:pt x="16" y="0"/>
                  </a:moveTo>
                  <a:lnTo>
                    <a:pt x="111" y="59"/>
                  </a:lnTo>
                  <a:lnTo>
                    <a:pt x="94" y="85"/>
                  </a:lnTo>
                  <a:lnTo>
                    <a:pt x="0" y="2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2" name="Freeform 18"/>
            <p:cNvSpPr>
              <a:spLocks/>
            </p:cNvSpPr>
            <p:nvPr/>
          </p:nvSpPr>
          <p:spPr bwMode="auto">
            <a:xfrm>
              <a:off x="3746" y="2769"/>
              <a:ext cx="132" cy="120"/>
            </a:xfrm>
            <a:custGeom>
              <a:avLst/>
              <a:gdLst>
                <a:gd name="T0" fmla="*/ 40 w 132"/>
                <a:gd name="T1" fmla="*/ 0 h 120"/>
                <a:gd name="T2" fmla="*/ 132 w 132"/>
                <a:gd name="T3" fmla="*/ 64 h 120"/>
                <a:gd name="T4" fmla="*/ 92 w 132"/>
                <a:gd name="T5" fmla="*/ 120 h 120"/>
                <a:gd name="T6" fmla="*/ 70 w 132"/>
                <a:gd name="T7" fmla="*/ 106 h 120"/>
                <a:gd name="T8" fmla="*/ 94 w 132"/>
                <a:gd name="T9" fmla="*/ 76 h 120"/>
                <a:gd name="T10" fmla="*/ 78 w 132"/>
                <a:gd name="T11" fmla="*/ 64 h 120"/>
                <a:gd name="T12" fmla="*/ 56 w 132"/>
                <a:gd name="T13" fmla="*/ 92 h 120"/>
                <a:gd name="T14" fmla="*/ 37 w 132"/>
                <a:gd name="T15" fmla="*/ 78 h 120"/>
                <a:gd name="T16" fmla="*/ 59 w 132"/>
                <a:gd name="T17" fmla="*/ 50 h 120"/>
                <a:gd name="T18" fmla="*/ 44 w 132"/>
                <a:gd name="T19" fmla="*/ 38 h 120"/>
                <a:gd name="T20" fmla="*/ 21 w 132"/>
                <a:gd name="T21" fmla="*/ 68 h 120"/>
                <a:gd name="T22" fmla="*/ 0 w 132"/>
                <a:gd name="T23" fmla="*/ 54 h 120"/>
                <a:gd name="T24" fmla="*/ 40 w 132"/>
                <a:gd name="T25" fmla="*/ 0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2"/>
                <a:gd name="T40" fmla="*/ 0 h 120"/>
                <a:gd name="T41" fmla="*/ 132 w 132"/>
                <a:gd name="T42" fmla="*/ 120 h 1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2" h="120">
                  <a:moveTo>
                    <a:pt x="40" y="0"/>
                  </a:moveTo>
                  <a:lnTo>
                    <a:pt x="132" y="64"/>
                  </a:lnTo>
                  <a:lnTo>
                    <a:pt x="92" y="120"/>
                  </a:lnTo>
                  <a:lnTo>
                    <a:pt x="70" y="106"/>
                  </a:lnTo>
                  <a:lnTo>
                    <a:pt x="94" y="76"/>
                  </a:lnTo>
                  <a:lnTo>
                    <a:pt x="78" y="64"/>
                  </a:lnTo>
                  <a:lnTo>
                    <a:pt x="56" y="92"/>
                  </a:lnTo>
                  <a:lnTo>
                    <a:pt x="37" y="78"/>
                  </a:lnTo>
                  <a:lnTo>
                    <a:pt x="59" y="50"/>
                  </a:lnTo>
                  <a:lnTo>
                    <a:pt x="44" y="38"/>
                  </a:lnTo>
                  <a:lnTo>
                    <a:pt x="21" y="68"/>
                  </a:lnTo>
                  <a:lnTo>
                    <a:pt x="0" y="5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3" name="Freeform 19"/>
            <p:cNvSpPr>
              <a:spLocks/>
            </p:cNvSpPr>
            <p:nvPr/>
          </p:nvSpPr>
          <p:spPr bwMode="auto">
            <a:xfrm>
              <a:off x="3663" y="2840"/>
              <a:ext cx="156" cy="156"/>
            </a:xfrm>
            <a:custGeom>
              <a:avLst/>
              <a:gdLst>
                <a:gd name="T0" fmla="*/ 71 w 66"/>
                <a:gd name="T1" fmla="*/ 0 h 66"/>
                <a:gd name="T2" fmla="*/ 156 w 66"/>
                <a:gd name="T3" fmla="*/ 76 h 66"/>
                <a:gd name="T4" fmla="*/ 135 w 66"/>
                <a:gd name="T5" fmla="*/ 97 h 66"/>
                <a:gd name="T6" fmla="*/ 64 w 66"/>
                <a:gd name="T7" fmla="*/ 90 h 66"/>
                <a:gd name="T8" fmla="*/ 57 w 66"/>
                <a:gd name="T9" fmla="*/ 90 h 66"/>
                <a:gd name="T10" fmla="*/ 43 w 66"/>
                <a:gd name="T11" fmla="*/ 85 h 66"/>
                <a:gd name="T12" fmla="*/ 54 w 66"/>
                <a:gd name="T13" fmla="*/ 92 h 66"/>
                <a:gd name="T14" fmla="*/ 61 w 66"/>
                <a:gd name="T15" fmla="*/ 99 h 66"/>
                <a:gd name="T16" fmla="*/ 102 w 66"/>
                <a:gd name="T17" fmla="*/ 135 h 66"/>
                <a:gd name="T18" fmla="*/ 83 w 66"/>
                <a:gd name="T19" fmla="*/ 156 h 66"/>
                <a:gd name="T20" fmla="*/ 0 w 66"/>
                <a:gd name="T21" fmla="*/ 83 h 66"/>
                <a:gd name="T22" fmla="*/ 19 w 66"/>
                <a:gd name="T23" fmla="*/ 61 h 66"/>
                <a:gd name="T24" fmla="*/ 90 w 66"/>
                <a:gd name="T25" fmla="*/ 66 h 66"/>
                <a:gd name="T26" fmla="*/ 97 w 66"/>
                <a:gd name="T27" fmla="*/ 69 h 66"/>
                <a:gd name="T28" fmla="*/ 111 w 66"/>
                <a:gd name="T29" fmla="*/ 73 h 66"/>
                <a:gd name="T30" fmla="*/ 102 w 66"/>
                <a:gd name="T31" fmla="*/ 66 h 66"/>
                <a:gd name="T32" fmla="*/ 95 w 66"/>
                <a:gd name="T33" fmla="*/ 59 h 66"/>
                <a:gd name="T34" fmla="*/ 52 w 66"/>
                <a:gd name="T35" fmla="*/ 24 h 66"/>
                <a:gd name="T36" fmla="*/ 71 w 66"/>
                <a:gd name="T37" fmla="*/ 0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66"/>
                <a:gd name="T59" fmla="*/ 66 w 66"/>
                <a:gd name="T60" fmla="*/ 66 h 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66">
                  <a:moveTo>
                    <a:pt x="30" y="0"/>
                  </a:moveTo>
                  <a:cubicBezTo>
                    <a:pt x="66" y="32"/>
                    <a:pt x="66" y="32"/>
                    <a:pt x="66" y="3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6" y="38"/>
                    <a:pt x="24" y="38"/>
                  </a:cubicBezTo>
                  <a:cubicBezTo>
                    <a:pt x="22" y="37"/>
                    <a:pt x="20" y="37"/>
                    <a:pt x="18" y="36"/>
                  </a:cubicBezTo>
                  <a:cubicBezTo>
                    <a:pt x="20" y="37"/>
                    <a:pt x="21" y="38"/>
                    <a:pt x="23" y="39"/>
                  </a:cubicBezTo>
                  <a:cubicBezTo>
                    <a:pt x="24" y="40"/>
                    <a:pt x="25" y="41"/>
                    <a:pt x="26" y="42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9" y="29"/>
                    <a:pt x="40" y="29"/>
                    <a:pt x="41" y="29"/>
                  </a:cubicBezTo>
                  <a:cubicBezTo>
                    <a:pt x="43" y="30"/>
                    <a:pt x="45" y="30"/>
                    <a:pt x="47" y="31"/>
                  </a:cubicBezTo>
                  <a:cubicBezTo>
                    <a:pt x="45" y="30"/>
                    <a:pt x="44" y="29"/>
                    <a:pt x="43" y="28"/>
                  </a:cubicBezTo>
                  <a:cubicBezTo>
                    <a:pt x="41" y="27"/>
                    <a:pt x="40" y="26"/>
                    <a:pt x="40" y="25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4" name="Freeform 20"/>
            <p:cNvSpPr>
              <a:spLocks/>
            </p:cNvSpPr>
            <p:nvPr/>
          </p:nvSpPr>
          <p:spPr bwMode="auto">
            <a:xfrm>
              <a:off x="3587" y="2956"/>
              <a:ext cx="114" cy="118"/>
            </a:xfrm>
            <a:custGeom>
              <a:avLst/>
              <a:gdLst>
                <a:gd name="T0" fmla="*/ 69 w 48"/>
                <a:gd name="T1" fmla="*/ 118 h 50"/>
                <a:gd name="T2" fmla="*/ 48 w 48"/>
                <a:gd name="T3" fmla="*/ 92 h 50"/>
                <a:gd name="T4" fmla="*/ 64 w 48"/>
                <a:gd name="T5" fmla="*/ 92 h 50"/>
                <a:gd name="T6" fmla="*/ 76 w 48"/>
                <a:gd name="T7" fmla="*/ 85 h 50"/>
                <a:gd name="T8" fmla="*/ 86 w 48"/>
                <a:gd name="T9" fmla="*/ 64 h 50"/>
                <a:gd name="T10" fmla="*/ 76 w 48"/>
                <a:gd name="T11" fmla="*/ 42 h 50"/>
                <a:gd name="T12" fmla="*/ 55 w 48"/>
                <a:gd name="T13" fmla="*/ 31 h 50"/>
                <a:gd name="T14" fmla="*/ 33 w 48"/>
                <a:gd name="T15" fmla="*/ 38 h 50"/>
                <a:gd name="T16" fmla="*/ 24 w 48"/>
                <a:gd name="T17" fmla="*/ 50 h 50"/>
                <a:gd name="T18" fmla="*/ 21 w 48"/>
                <a:gd name="T19" fmla="*/ 66 h 50"/>
                <a:gd name="T20" fmla="*/ 0 w 48"/>
                <a:gd name="T21" fmla="*/ 40 h 50"/>
                <a:gd name="T22" fmla="*/ 7 w 48"/>
                <a:gd name="T23" fmla="*/ 26 h 50"/>
                <a:gd name="T24" fmla="*/ 17 w 48"/>
                <a:gd name="T25" fmla="*/ 17 h 50"/>
                <a:gd name="T26" fmla="*/ 31 w 48"/>
                <a:gd name="T27" fmla="*/ 7 h 50"/>
                <a:gd name="T28" fmla="*/ 45 w 48"/>
                <a:gd name="T29" fmla="*/ 2 h 50"/>
                <a:gd name="T30" fmla="*/ 74 w 48"/>
                <a:gd name="T31" fmla="*/ 5 h 50"/>
                <a:gd name="T32" fmla="*/ 97 w 48"/>
                <a:gd name="T33" fmla="*/ 21 h 50"/>
                <a:gd name="T34" fmla="*/ 112 w 48"/>
                <a:gd name="T35" fmla="*/ 42 h 50"/>
                <a:gd name="T36" fmla="*/ 114 w 48"/>
                <a:gd name="T37" fmla="*/ 64 h 50"/>
                <a:gd name="T38" fmla="*/ 109 w 48"/>
                <a:gd name="T39" fmla="*/ 85 h 50"/>
                <a:gd name="T40" fmla="*/ 95 w 48"/>
                <a:gd name="T41" fmla="*/ 104 h 50"/>
                <a:gd name="T42" fmla="*/ 83 w 48"/>
                <a:gd name="T43" fmla="*/ 111 h 50"/>
                <a:gd name="T44" fmla="*/ 69 w 48"/>
                <a:gd name="T45" fmla="*/ 118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8"/>
                <a:gd name="T70" fmla="*/ 0 h 50"/>
                <a:gd name="T71" fmla="*/ 48 w 48"/>
                <a:gd name="T72" fmla="*/ 50 h 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8" h="50">
                  <a:moveTo>
                    <a:pt x="29" y="50"/>
                  </a:moveTo>
                  <a:cubicBezTo>
                    <a:pt x="20" y="39"/>
                    <a:pt x="20" y="39"/>
                    <a:pt x="20" y="39"/>
                  </a:cubicBezTo>
                  <a:cubicBezTo>
                    <a:pt x="22" y="40"/>
                    <a:pt x="25" y="39"/>
                    <a:pt x="27" y="39"/>
                  </a:cubicBezTo>
                  <a:cubicBezTo>
                    <a:pt x="29" y="38"/>
                    <a:pt x="30" y="37"/>
                    <a:pt x="32" y="36"/>
                  </a:cubicBezTo>
                  <a:cubicBezTo>
                    <a:pt x="34" y="34"/>
                    <a:pt x="36" y="31"/>
                    <a:pt x="36" y="27"/>
                  </a:cubicBezTo>
                  <a:cubicBezTo>
                    <a:pt x="36" y="24"/>
                    <a:pt x="34" y="21"/>
                    <a:pt x="32" y="18"/>
                  </a:cubicBezTo>
                  <a:cubicBezTo>
                    <a:pt x="29" y="15"/>
                    <a:pt x="26" y="13"/>
                    <a:pt x="23" y="13"/>
                  </a:cubicBezTo>
                  <a:cubicBezTo>
                    <a:pt x="19" y="13"/>
                    <a:pt x="16" y="14"/>
                    <a:pt x="14" y="16"/>
                  </a:cubicBezTo>
                  <a:cubicBezTo>
                    <a:pt x="12" y="18"/>
                    <a:pt x="11" y="19"/>
                    <a:pt x="10" y="21"/>
                  </a:cubicBezTo>
                  <a:cubicBezTo>
                    <a:pt x="10" y="23"/>
                    <a:pt x="9" y="25"/>
                    <a:pt x="9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5"/>
                    <a:pt x="2" y="13"/>
                    <a:pt x="3" y="11"/>
                  </a:cubicBezTo>
                  <a:cubicBezTo>
                    <a:pt x="4" y="10"/>
                    <a:pt x="5" y="8"/>
                    <a:pt x="7" y="7"/>
                  </a:cubicBezTo>
                  <a:cubicBezTo>
                    <a:pt x="9" y="5"/>
                    <a:pt x="11" y="4"/>
                    <a:pt x="13" y="3"/>
                  </a:cubicBezTo>
                  <a:cubicBezTo>
                    <a:pt x="15" y="2"/>
                    <a:pt x="17" y="1"/>
                    <a:pt x="19" y="1"/>
                  </a:cubicBezTo>
                  <a:cubicBezTo>
                    <a:pt x="23" y="0"/>
                    <a:pt x="27" y="0"/>
                    <a:pt x="31" y="2"/>
                  </a:cubicBezTo>
                  <a:cubicBezTo>
                    <a:pt x="35" y="3"/>
                    <a:pt x="38" y="6"/>
                    <a:pt x="41" y="9"/>
                  </a:cubicBezTo>
                  <a:cubicBezTo>
                    <a:pt x="44" y="12"/>
                    <a:pt x="46" y="15"/>
                    <a:pt x="47" y="18"/>
                  </a:cubicBezTo>
                  <a:cubicBezTo>
                    <a:pt x="48" y="21"/>
                    <a:pt x="48" y="24"/>
                    <a:pt x="48" y="27"/>
                  </a:cubicBezTo>
                  <a:cubicBezTo>
                    <a:pt x="48" y="30"/>
                    <a:pt x="47" y="33"/>
                    <a:pt x="46" y="36"/>
                  </a:cubicBezTo>
                  <a:cubicBezTo>
                    <a:pt x="45" y="39"/>
                    <a:pt x="43" y="41"/>
                    <a:pt x="40" y="44"/>
                  </a:cubicBezTo>
                  <a:cubicBezTo>
                    <a:pt x="39" y="45"/>
                    <a:pt x="37" y="46"/>
                    <a:pt x="35" y="47"/>
                  </a:cubicBezTo>
                  <a:cubicBezTo>
                    <a:pt x="33" y="48"/>
                    <a:pt x="31" y="49"/>
                    <a:pt x="29" y="5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5" name="Freeform 21"/>
            <p:cNvSpPr>
              <a:spLocks/>
            </p:cNvSpPr>
            <p:nvPr/>
          </p:nvSpPr>
          <p:spPr bwMode="auto">
            <a:xfrm>
              <a:off x="3517" y="3005"/>
              <a:ext cx="122" cy="130"/>
            </a:xfrm>
            <a:custGeom>
              <a:avLst/>
              <a:gdLst>
                <a:gd name="T0" fmla="*/ 54 w 122"/>
                <a:gd name="T1" fmla="*/ 0 h 130"/>
                <a:gd name="T2" fmla="*/ 122 w 122"/>
                <a:gd name="T3" fmla="*/ 88 h 130"/>
                <a:gd name="T4" fmla="*/ 66 w 122"/>
                <a:gd name="T5" fmla="*/ 130 h 130"/>
                <a:gd name="T6" fmla="*/ 51 w 122"/>
                <a:gd name="T7" fmla="*/ 111 h 130"/>
                <a:gd name="T8" fmla="*/ 82 w 122"/>
                <a:gd name="T9" fmla="*/ 88 h 130"/>
                <a:gd name="T10" fmla="*/ 70 w 122"/>
                <a:gd name="T11" fmla="*/ 71 h 130"/>
                <a:gd name="T12" fmla="*/ 42 w 122"/>
                <a:gd name="T13" fmla="*/ 95 h 130"/>
                <a:gd name="T14" fmla="*/ 28 w 122"/>
                <a:gd name="T15" fmla="*/ 73 h 130"/>
                <a:gd name="T16" fmla="*/ 56 w 122"/>
                <a:gd name="T17" fmla="*/ 52 h 130"/>
                <a:gd name="T18" fmla="*/ 44 w 122"/>
                <a:gd name="T19" fmla="*/ 38 h 130"/>
                <a:gd name="T20" fmla="*/ 14 w 122"/>
                <a:gd name="T21" fmla="*/ 62 h 130"/>
                <a:gd name="T22" fmla="*/ 0 w 122"/>
                <a:gd name="T23" fmla="*/ 40 h 130"/>
                <a:gd name="T24" fmla="*/ 54 w 122"/>
                <a:gd name="T25" fmla="*/ 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2"/>
                <a:gd name="T40" fmla="*/ 0 h 130"/>
                <a:gd name="T41" fmla="*/ 122 w 122"/>
                <a:gd name="T42" fmla="*/ 130 h 1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2" h="130">
                  <a:moveTo>
                    <a:pt x="54" y="0"/>
                  </a:moveTo>
                  <a:lnTo>
                    <a:pt x="122" y="88"/>
                  </a:lnTo>
                  <a:lnTo>
                    <a:pt x="66" y="130"/>
                  </a:lnTo>
                  <a:lnTo>
                    <a:pt x="51" y="111"/>
                  </a:lnTo>
                  <a:lnTo>
                    <a:pt x="82" y="88"/>
                  </a:lnTo>
                  <a:lnTo>
                    <a:pt x="70" y="71"/>
                  </a:lnTo>
                  <a:lnTo>
                    <a:pt x="42" y="95"/>
                  </a:lnTo>
                  <a:lnTo>
                    <a:pt x="28" y="73"/>
                  </a:lnTo>
                  <a:lnTo>
                    <a:pt x="56" y="52"/>
                  </a:lnTo>
                  <a:lnTo>
                    <a:pt x="44" y="38"/>
                  </a:lnTo>
                  <a:lnTo>
                    <a:pt x="14" y="62"/>
                  </a:lnTo>
                  <a:lnTo>
                    <a:pt x="0" y="4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6" name="Freeform 22"/>
            <p:cNvSpPr>
              <a:spLocks noEditPoints="1"/>
            </p:cNvSpPr>
            <p:nvPr/>
          </p:nvSpPr>
          <p:spPr bwMode="auto">
            <a:xfrm>
              <a:off x="3370" y="3078"/>
              <a:ext cx="121" cy="135"/>
            </a:xfrm>
            <a:custGeom>
              <a:avLst/>
              <a:gdLst>
                <a:gd name="T0" fmla="*/ 100 w 51"/>
                <a:gd name="T1" fmla="*/ 0 h 57"/>
                <a:gd name="T2" fmla="*/ 121 w 51"/>
                <a:gd name="T3" fmla="*/ 116 h 57"/>
                <a:gd name="T4" fmla="*/ 88 w 51"/>
                <a:gd name="T5" fmla="*/ 135 h 57"/>
                <a:gd name="T6" fmla="*/ 0 w 51"/>
                <a:gd name="T7" fmla="*/ 57 h 57"/>
                <a:gd name="T8" fmla="*/ 26 w 51"/>
                <a:gd name="T9" fmla="*/ 43 h 57"/>
                <a:gd name="T10" fmla="*/ 40 w 51"/>
                <a:gd name="T11" fmla="*/ 57 h 57"/>
                <a:gd name="T12" fmla="*/ 78 w 51"/>
                <a:gd name="T13" fmla="*/ 36 h 57"/>
                <a:gd name="T14" fmla="*/ 74 w 51"/>
                <a:gd name="T15" fmla="*/ 14 h 57"/>
                <a:gd name="T16" fmla="*/ 100 w 51"/>
                <a:gd name="T17" fmla="*/ 0 h 57"/>
                <a:gd name="T18" fmla="*/ 83 w 51"/>
                <a:gd name="T19" fmla="*/ 57 h 57"/>
                <a:gd name="T20" fmla="*/ 57 w 51"/>
                <a:gd name="T21" fmla="*/ 71 h 57"/>
                <a:gd name="T22" fmla="*/ 85 w 51"/>
                <a:gd name="T23" fmla="*/ 99 h 57"/>
                <a:gd name="T24" fmla="*/ 90 w 51"/>
                <a:gd name="T25" fmla="*/ 102 h 57"/>
                <a:gd name="T26" fmla="*/ 97 w 51"/>
                <a:gd name="T27" fmla="*/ 109 h 57"/>
                <a:gd name="T28" fmla="*/ 95 w 51"/>
                <a:gd name="T29" fmla="*/ 102 h 57"/>
                <a:gd name="T30" fmla="*/ 93 w 51"/>
                <a:gd name="T31" fmla="*/ 95 h 57"/>
                <a:gd name="T32" fmla="*/ 83 w 51"/>
                <a:gd name="T33" fmla="*/ 5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57"/>
                <a:gd name="T53" fmla="*/ 51 w 51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57">
                  <a:moveTo>
                    <a:pt x="42" y="0"/>
                  </a:moveTo>
                  <a:cubicBezTo>
                    <a:pt x="51" y="49"/>
                    <a:pt x="51" y="49"/>
                    <a:pt x="51" y="4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1" y="6"/>
                    <a:pt x="31" y="6"/>
                    <a:pt x="31" y="6"/>
                  </a:cubicBezTo>
                  <a:lnTo>
                    <a:pt x="42" y="0"/>
                  </a:lnTo>
                  <a:close/>
                  <a:moveTo>
                    <a:pt x="35" y="24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6" y="42"/>
                    <a:pt x="37" y="43"/>
                    <a:pt x="38" y="43"/>
                  </a:cubicBezTo>
                  <a:cubicBezTo>
                    <a:pt x="38" y="44"/>
                    <a:pt x="39" y="45"/>
                    <a:pt x="41" y="46"/>
                  </a:cubicBezTo>
                  <a:cubicBezTo>
                    <a:pt x="40" y="45"/>
                    <a:pt x="40" y="44"/>
                    <a:pt x="40" y="43"/>
                  </a:cubicBezTo>
                  <a:cubicBezTo>
                    <a:pt x="39" y="42"/>
                    <a:pt x="39" y="41"/>
                    <a:pt x="39" y="40"/>
                  </a:cubicBezTo>
                  <a:lnTo>
                    <a:pt x="35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7" name="Freeform 23"/>
            <p:cNvSpPr>
              <a:spLocks/>
            </p:cNvSpPr>
            <p:nvPr/>
          </p:nvSpPr>
          <p:spPr bwMode="auto">
            <a:xfrm>
              <a:off x="3259" y="3140"/>
              <a:ext cx="144" cy="146"/>
            </a:xfrm>
            <a:custGeom>
              <a:avLst/>
              <a:gdLst>
                <a:gd name="T0" fmla="*/ 99 w 61"/>
                <a:gd name="T1" fmla="*/ 0 h 62"/>
                <a:gd name="T2" fmla="*/ 144 w 61"/>
                <a:gd name="T3" fmla="*/ 101 h 62"/>
                <a:gd name="T4" fmla="*/ 118 w 61"/>
                <a:gd name="T5" fmla="*/ 113 h 62"/>
                <a:gd name="T6" fmla="*/ 57 w 61"/>
                <a:gd name="T7" fmla="*/ 78 h 62"/>
                <a:gd name="T8" fmla="*/ 50 w 61"/>
                <a:gd name="T9" fmla="*/ 73 h 62"/>
                <a:gd name="T10" fmla="*/ 38 w 61"/>
                <a:gd name="T11" fmla="*/ 64 h 62"/>
                <a:gd name="T12" fmla="*/ 45 w 61"/>
                <a:gd name="T13" fmla="*/ 75 h 62"/>
                <a:gd name="T14" fmla="*/ 50 w 61"/>
                <a:gd name="T15" fmla="*/ 82 h 62"/>
                <a:gd name="T16" fmla="*/ 71 w 61"/>
                <a:gd name="T17" fmla="*/ 134 h 62"/>
                <a:gd name="T18" fmla="*/ 42 w 61"/>
                <a:gd name="T19" fmla="*/ 146 h 62"/>
                <a:gd name="T20" fmla="*/ 0 w 61"/>
                <a:gd name="T21" fmla="*/ 42 h 62"/>
                <a:gd name="T22" fmla="*/ 26 w 61"/>
                <a:gd name="T23" fmla="*/ 31 h 62"/>
                <a:gd name="T24" fmla="*/ 87 w 61"/>
                <a:gd name="T25" fmla="*/ 68 h 62"/>
                <a:gd name="T26" fmla="*/ 94 w 61"/>
                <a:gd name="T27" fmla="*/ 73 h 62"/>
                <a:gd name="T28" fmla="*/ 106 w 61"/>
                <a:gd name="T29" fmla="*/ 82 h 62"/>
                <a:gd name="T30" fmla="*/ 99 w 61"/>
                <a:gd name="T31" fmla="*/ 71 h 62"/>
                <a:gd name="T32" fmla="*/ 94 w 61"/>
                <a:gd name="T33" fmla="*/ 61 h 62"/>
                <a:gd name="T34" fmla="*/ 73 w 61"/>
                <a:gd name="T35" fmla="*/ 12 h 62"/>
                <a:gd name="T36" fmla="*/ 99 w 61"/>
                <a:gd name="T37" fmla="*/ 0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62"/>
                <a:gd name="T59" fmla="*/ 61 w 61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62">
                  <a:moveTo>
                    <a:pt x="42" y="0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3" y="33"/>
                    <a:pt x="22" y="32"/>
                    <a:pt x="21" y="31"/>
                  </a:cubicBezTo>
                  <a:cubicBezTo>
                    <a:pt x="19" y="30"/>
                    <a:pt x="18" y="28"/>
                    <a:pt x="16" y="27"/>
                  </a:cubicBezTo>
                  <a:cubicBezTo>
                    <a:pt x="17" y="29"/>
                    <a:pt x="18" y="30"/>
                    <a:pt x="19" y="32"/>
                  </a:cubicBezTo>
                  <a:cubicBezTo>
                    <a:pt x="20" y="33"/>
                    <a:pt x="20" y="34"/>
                    <a:pt x="21" y="3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9" y="30"/>
                    <a:pt x="40" y="31"/>
                  </a:cubicBezTo>
                  <a:cubicBezTo>
                    <a:pt x="41" y="32"/>
                    <a:pt x="43" y="33"/>
                    <a:pt x="45" y="35"/>
                  </a:cubicBezTo>
                  <a:cubicBezTo>
                    <a:pt x="44" y="33"/>
                    <a:pt x="43" y="31"/>
                    <a:pt x="42" y="30"/>
                  </a:cubicBezTo>
                  <a:cubicBezTo>
                    <a:pt x="41" y="29"/>
                    <a:pt x="41" y="27"/>
                    <a:pt x="40" y="26"/>
                  </a:cubicBezTo>
                  <a:cubicBezTo>
                    <a:pt x="31" y="5"/>
                    <a:pt x="31" y="5"/>
                    <a:pt x="31" y="5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8" name="Freeform 24"/>
            <p:cNvSpPr>
              <a:spLocks noEditPoints="1"/>
            </p:cNvSpPr>
            <p:nvPr/>
          </p:nvSpPr>
          <p:spPr bwMode="auto">
            <a:xfrm>
              <a:off x="3150" y="3189"/>
              <a:ext cx="116" cy="123"/>
            </a:xfrm>
            <a:custGeom>
              <a:avLst/>
              <a:gdLst>
                <a:gd name="T0" fmla="*/ 85 w 49"/>
                <a:gd name="T1" fmla="*/ 0 h 52"/>
                <a:gd name="T2" fmla="*/ 116 w 49"/>
                <a:gd name="T3" fmla="*/ 109 h 52"/>
                <a:gd name="T4" fmla="*/ 95 w 49"/>
                <a:gd name="T5" fmla="*/ 116 h 52"/>
                <a:gd name="T6" fmla="*/ 59 w 49"/>
                <a:gd name="T7" fmla="*/ 123 h 52"/>
                <a:gd name="T8" fmla="*/ 38 w 49"/>
                <a:gd name="T9" fmla="*/ 121 h 52"/>
                <a:gd name="T10" fmla="*/ 17 w 49"/>
                <a:gd name="T11" fmla="*/ 106 h 52"/>
                <a:gd name="T12" fmla="*/ 5 w 49"/>
                <a:gd name="T13" fmla="*/ 83 h 52"/>
                <a:gd name="T14" fmla="*/ 2 w 49"/>
                <a:gd name="T15" fmla="*/ 57 h 52"/>
                <a:gd name="T16" fmla="*/ 12 w 49"/>
                <a:gd name="T17" fmla="*/ 33 h 52"/>
                <a:gd name="T18" fmla="*/ 28 w 49"/>
                <a:gd name="T19" fmla="*/ 19 h 52"/>
                <a:gd name="T20" fmla="*/ 59 w 49"/>
                <a:gd name="T21" fmla="*/ 9 h 52"/>
                <a:gd name="T22" fmla="*/ 64 w 49"/>
                <a:gd name="T23" fmla="*/ 7 h 52"/>
                <a:gd name="T24" fmla="*/ 85 w 49"/>
                <a:gd name="T25" fmla="*/ 0 h 52"/>
                <a:gd name="T26" fmla="*/ 64 w 49"/>
                <a:gd name="T27" fmla="*/ 33 h 52"/>
                <a:gd name="T28" fmla="*/ 59 w 49"/>
                <a:gd name="T29" fmla="*/ 35 h 52"/>
                <a:gd name="T30" fmla="*/ 36 w 49"/>
                <a:gd name="T31" fmla="*/ 50 h 52"/>
                <a:gd name="T32" fmla="*/ 33 w 49"/>
                <a:gd name="T33" fmla="*/ 73 h 52"/>
                <a:gd name="T34" fmla="*/ 50 w 49"/>
                <a:gd name="T35" fmla="*/ 95 h 52"/>
                <a:gd name="T36" fmla="*/ 76 w 49"/>
                <a:gd name="T37" fmla="*/ 95 h 52"/>
                <a:gd name="T38" fmla="*/ 80 w 49"/>
                <a:gd name="T39" fmla="*/ 92 h 52"/>
                <a:gd name="T40" fmla="*/ 64 w 49"/>
                <a:gd name="T41" fmla="*/ 33 h 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"/>
                <a:gd name="T64" fmla="*/ 0 h 52"/>
                <a:gd name="T65" fmla="*/ 49 w 49"/>
                <a:gd name="T66" fmla="*/ 52 h 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" h="52">
                  <a:moveTo>
                    <a:pt x="36" y="0"/>
                  </a:moveTo>
                  <a:cubicBezTo>
                    <a:pt x="49" y="46"/>
                    <a:pt x="49" y="46"/>
                    <a:pt x="49" y="46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3" y="51"/>
                    <a:pt x="28" y="52"/>
                    <a:pt x="25" y="52"/>
                  </a:cubicBezTo>
                  <a:cubicBezTo>
                    <a:pt x="22" y="52"/>
                    <a:pt x="19" y="52"/>
                    <a:pt x="16" y="51"/>
                  </a:cubicBezTo>
                  <a:cubicBezTo>
                    <a:pt x="13" y="50"/>
                    <a:pt x="10" y="48"/>
                    <a:pt x="7" y="45"/>
                  </a:cubicBezTo>
                  <a:cubicBezTo>
                    <a:pt x="5" y="42"/>
                    <a:pt x="3" y="39"/>
                    <a:pt x="2" y="35"/>
                  </a:cubicBezTo>
                  <a:cubicBezTo>
                    <a:pt x="1" y="31"/>
                    <a:pt x="0" y="27"/>
                    <a:pt x="1" y="24"/>
                  </a:cubicBezTo>
                  <a:cubicBezTo>
                    <a:pt x="1" y="20"/>
                    <a:pt x="3" y="17"/>
                    <a:pt x="5" y="14"/>
                  </a:cubicBezTo>
                  <a:cubicBezTo>
                    <a:pt x="7" y="12"/>
                    <a:pt x="9" y="10"/>
                    <a:pt x="12" y="8"/>
                  </a:cubicBezTo>
                  <a:cubicBezTo>
                    <a:pt x="14" y="7"/>
                    <a:pt x="19" y="5"/>
                    <a:pt x="25" y="4"/>
                  </a:cubicBezTo>
                  <a:cubicBezTo>
                    <a:pt x="27" y="3"/>
                    <a:pt x="27" y="3"/>
                    <a:pt x="27" y="3"/>
                  </a:cubicBezTo>
                  <a:lnTo>
                    <a:pt x="36" y="0"/>
                  </a:lnTo>
                  <a:close/>
                  <a:moveTo>
                    <a:pt x="27" y="14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0" y="16"/>
                    <a:pt x="17" y="18"/>
                    <a:pt x="15" y="21"/>
                  </a:cubicBezTo>
                  <a:cubicBezTo>
                    <a:pt x="13" y="23"/>
                    <a:pt x="13" y="27"/>
                    <a:pt x="14" y="31"/>
                  </a:cubicBezTo>
                  <a:cubicBezTo>
                    <a:pt x="16" y="36"/>
                    <a:pt x="18" y="39"/>
                    <a:pt x="21" y="40"/>
                  </a:cubicBezTo>
                  <a:cubicBezTo>
                    <a:pt x="23" y="41"/>
                    <a:pt x="27" y="41"/>
                    <a:pt x="32" y="40"/>
                  </a:cubicBezTo>
                  <a:cubicBezTo>
                    <a:pt x="34" y="39"/>
                    <a:pt x="34" y="39"/>
                    <a:pt x="34" y="39"/>
                  </a:cubicBezTo>
                  <a:lnTo>
                    <a:pt x="2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9" name="Freeform 25"/>
            <p:cNvSpPr>
              <a:spLocks/>
            </p:cNvSpPr>
            <p:nvPr/>
          </p:nvSpPr>
          <p:spPr bwMode="auto">
            <a:xfrm>
              <a:off x="3042" y="3232"/>
              <a:ext cx="47" cy="116"/>
            </a:xfrm>
            <a:custGeom>
              <a:avLst/>
              <a:gdLst>
                <a:gd name="T0" fmla="*/ 28 w 47"/>
                <a:gd name="T1" fmla="*/ 0 h 116"/>
                <a:gd name="T2" fmla="*/ 47 w 47"/>
                <a:gd name="T3" fmla="*/ 111 h 116"/>
                <a:gd name="T4" fmla="*/ 16 w 47"/>
                <a:gd name="T5" fmla="*/ 116 h 116"/>
                <a:gd name="T6" fmla="*/ 0 w 47"/>
                <a:gd name="T7" fmla="*/ 5 h 116"/>
                <a:gd name="T8" fmla="*/ 28 w 47"/>
                <a:gd name="T9" fmla="*/ 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16"/>
                <a:gd name="T17" fmla="*/ 47 w 47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16">
                  <a:moveTo>
                    <a:pt x="28" y="0"/>
                  </a:moveTo>
                  <a:lnTo>
                    <a:pt x="47" y="111"/>
                  </a:lnTo>
                  <a:lnTo>
                    <a:pt x="16" y="116"/>
                  </a:lnTo>
                  <a:lnTo>
                    <a:pt x="0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0" name="Freeform 26"/>
            <p:cNvSpPr>
              <a:spLocks/>
            </p:cNvSpPr>
            <p:nvPr/>
          </p:nvSpPr>
          <p:spPr bwMode="auto">
            <a:xfrm>
              <a:off x="2907" y="3241"/>
              <a:ext cx="118" cy="118"/>
            </a:xfrm>
            <a:custGeom>
              <a:avLst/>
              <a:gdLst>
                <a:gd name="T0" fmla="*/ 109 w 50"/>
                <a:gd name="T1" fmla="*/ 0 h 50"/>
                <a:gd name="T2" fmla="*/ 118 w 50"/>
                <a:gd name="T3" fmla="*/ 111 h 50"/>
                <a:gd name="T4" fmla="*/ 87 w 50"/>
                <a:gd name="T5" fmla="*/ 113 h 50"/>
                <a:gd name="T6" fmla="*/ 40 w 50"/>
                <a:gd name="T7" fmla="*/ 59 h 50"/>
                <a:gd name="T8" fmla="*/ 38 w 50"/>
                <a:gd name="T9" fmla="*/ 52 h 50"/>
                <a:gd name="T10" fmla="*/ 31 w 50"/>
                <a:gd name="T11" fmla="*/ 40 h 50"/>
                <a:gd name="T12" fmla="*/ 33 w 50"/>
                <a:gd name="T13" fmla="*/ 52 h 50"/>
                <a:gd name="T14" fmla="*/ 33 w 50"/>
                <a:gd name="T15" fmla="*/ 61 h 50"/>
                <a:gd name="T16" fmla="*/ 38 w 50"/>
                <a:gd name="T17" fmla="*/ 116 h 50"/>
                <a:gd name="T18" fmla="*/ 7 w 50"/>
                <a:gd name="T19" fmla="*/ 118 h 50"/>
                <a:gd name="T20" fmla="*/ 0 w 50"/>
                <a:gd name="T21" fmla="*/ 7 h 50"/>
                <a:gd name="T22" fmla="*/ 28 w 50"/>
                <a:gd name="T23" fmla="*/ 5 h 50"/>
                <a:gd name="T24" fmla="*/ 76 w 50"/>
                <a:gd name="T25" fmla="*/ 59 h 50"/>
                <a:gd name="T26" fmla="*/ 80 w 50"/>
                <a:gd name="T27" fmla="*/ 66 h 50"/>
                <a:gd name="T28" fmla="*/ 87 w 50"/>
                <a:gd name="T29" fmla="*/ 78 h 50"/>
                <a:gd name="T30" fmla="*/ 85 w 50"/>
                <a:gd name="T31" fmla="*/ 66 h 50"/>
                <a:gd name="T32" fmla="*/ 83 w 50"/>
                <a:gd name="T33" fmla="*/ 57 h 50"/>
                <a:gd name="T34" fmla="*/ 80 w 50"/>
                <a:gd name="T35" fmla="*/ 2 h 50"/>
                <a:gd name="T36" fmla="*/ 109 w 50"/>
                <a:gd name="T37" fmla="*/ 0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"/>
                <a:gd name="T58" fmla="*/ 0 h 50"/>
                <a:gd name="T59" fmla="*/ 50 w 50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" h="50">
                  <a:moveTo>
                    <a:pt x="46" y="0"/>
                  </a:moveTo>
                  <a:cubicBezTo>
                    <a:pt x="50" y="47"/>
                    <a:pt x="50" y="47"/>
                    <a:pt x="50" y="47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6" y="22"/>
                  </a:cubicBezTo>
                  <a:cubicBezTo>
                    <a:pt x="15" y="21"/>
                    <a:pt x="14" y="19"/>
                    <a:pt x="13" y="17"/>
                  </a:cubicBezTo>
                  <a:cubicBezTo>
                    <a:pt x="13" y="19"/>
                    <a:pt x="13" y="20"/>
                    <a:pt x="14" y="22"/>
                  </a:cubicBezTo>
                  <a:cubicBezTo>
                    <a:pt x="14" y="24"/>
                    <a:pt x="14" y="25"/>
                    <a:pt x="14" y="26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3" y="27"/>
                    <a:pt x="34" y="28"/>
                  </a:cubicBezTo>
                  <a:cubicBezTo>
                    <a:pt x="35" y="30"/>
                    <a:pt x="36" y="31"/>
                    <a:pt x="37" y="33"/>
                  </a:cubicBezTo>
                  <a:cubicBezTo>
                    <a:pt x="36" y="31"/>
                    <a:pt x="36" y="30"/>
                    <a:pt x="36" y="28"/>
                  </a:cubicBezTo>
                  <a:cubicBezTo>
                    <a:pt x="36" y="27"/>
                    <a:pt x="35" y="25"/>
                    <a:pt x="35" y="24"/>
                  </a:cubicBezTo>
                  <a:cubicBezTo>
                    <a:pt x="34" y="1"/>
                    <a:pt x="34" y="1"/>
                    <a:pt x="34" y="1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1" name="Freeform 27"/>
            <p:cNvSpPr>
              <a:spLocks/>
            </p:cNvSpPr>
            <p:nvPr/>
          </p:nvSpPr>
          <p:spPr bwMode="auto">
            <a:xfrm>
              <a:off x="2808" y="3246"/>
              <a:ext cx="80" cy="113"/>
            </a:xfrm>
            <a:custGeom>
              <a:avLst/>
              <a:gdLst>
                <a:gd name="T0" fmla="*/ 59 w 80"/>
                <a:gd name="T1" fmla="*/ 0 h 113"/>
                <a:gd name="T2" fmla="*/ 57 w 80"/>
                <a:gd name="T3" fmla="*/ 87 h 113"/>
                <a:gd name="T4" fmla="*/ 80 w 80"/>
                <a:gd name="T5" fmla="*/ 87 h 113"/>
                <a:gd name="T6" fmla="*/ 80 w 80"/>
                <a:gd name="T7" fmla="*/ 113 h 113"/>
                <a:gd name="T8" fmla="*/ 0 w 80"/>
                <a:gd name="T9" fmla="*/ 111 h 113"/>
                <a:gd name="T10" fmla="*/ 0 w 80"/>
                <a:gd name="T11" fmla="*/ 85 h 113"/>
                <a:gd name="T12" fmla="*/ 26 w 80"/>
                <a:gd name="T13" fmla="*/ 85 h 113"/>
                <a:gd name="T14" fmla="*/ 28 w 80"/>
                <a:gd name="T15" fmla="*/ 0 h 113"/>
                <a:gd name="T16" fmla="*/ 59 w 80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"/>
                <a:gd name="T28" fmla="*/ 0 h 113"/>
                <a:gd name="T29" fmla="*/ 80 w 80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" h="113">
                  <a:moveTo>
                    <a:pt x="59" y="0"/>
                  </a:moveTo>
                  <a:lnTo>
                    <a:pt x="57" y="87"/>
                  </a:lnTo>
                  <a:lnTo>
                    <a:pt x="80" y="87"/>
                  </a:lnTo>
                  <a:lnTo>
                    <a:pt x="80" y="113"/>
                  </a:lnTo>
                  <a:lnTo>
                    <a:pt x="0" y="111"/>
                  </a:lnTo>
                  <a:lnTo>
                    <a:pt x="0" y="85"/>
                  </a:lnTo>
                  <a:lnTo>
                    <a:pt x="26" y="85"/>
                  </a:lnTo>
                  <a:lnTo>
                    <a:pt x="28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2" name="Freeform 28"/>
            <p:cNvSpPr>
              <a:spLocks/>
            </p:cNvSpPr>
            <p:nvPr/>
          </p:nvSpPr>
          <p:spPr bwMode="auto">
            <a:xfrm>
              <a:off x="2716" y="3237"/>
              <a:ext cx="80" cy="118"/>
            </a:xfrm>
            <a:custGeom>
              <a:avLst/>
              <a:gdLst>
                <a:gd name="T0" fmla="*/ 80 w 80"/>
                <a:gd name="T1" fmla="*/ 7 h 118"/>
                <a:gd name="T2" fmla="*/ 68 w 80"/>
                <a:gd name="T3" fmla="*/ 118 h 118"/>
                <a:gd name="T4" fmla="*/ 0 w 80"/>
                <a:gd name="T5" fmla="*/ 111 h 118"/>
                <a:gd name="T6" fmla="*/ 2 w 80"/>
                <a:gd name="T7" fmla="*/ 87 h 118"/>
                <a:gd name="T8" fmla="*/ 40 w 80"/>
                <a:gd name="T9" fmla="*/ 92 h 118"/>
                <a:gd name="T10" fmla="*/ 42 w 80"/>
                <a:gd name="T11" fmla="*/ 70 h 118"/>
                <a:gd name="T12" fmla="*/ 7 w 80"/>
                <a:gd name="T13" fmla="*/ 68 h 118"/>
                <a:gd name="T14" fmla="*/ 9 w 80"/>
                <a:gd name="T15" fmla="*/ 44 h 118"/>
                <a:gd name="T16" fmla="*/ 45 w 80"/>
                <a:gd name="T17" fmla="*/ 47 h 118"/>
                <a:gd name="T18" fmla="*/ 47 w 80"/>
                <a:gd name="T19" fmla="*/ 28 h 118"/>
                <a:gd name="T20" fmla="*/ 9 w 80"/>
                <a:gd name="T21" fmla="*/ 23 h 118"/>
                <a:gd name="T22" fmla="*/ 12 w 80"/>
                <a:gd name="T23" fmla="*/ 0 h 118"/>
                <a:gd name="T24" fmla="*/ 80 w 80"/>
                <a:gd name="T25" fmla="*/ 7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118"/>
                <a:gd name="T41" fmla="*/ 80 w 80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118">
                  <a:moveTo>
                    <a:pt x="80" y="7"/>
                  </a:moveTo>
                  <a:lnTo>
                    <a:pt x="68" y="118"/>
                  </a:lnTo>
                  <a:lnTo>
                    <a:pt x="0" y="111"/>
                  </a:lnTo>
                  <a:lnTo>
                    <a:pt x="2" y="87"/>
                  </a:lnTo>
                  <a:lnTo>
                    <a:pt x="40" y="92"/>
                  </a:lnTo>
                  <a:lnTo>
                    <a:pt x="42" y="70"/>
                  </a:lnTo>
                  <a:lnTo>
                    <a:pt x="7" y="68"/>
                  </a:lnTo>
                  <a:lnTo>
                    <a:pt x="9" y="44"/>
                  </a:lnTo>
                  <a:lnTo>
                    <a:pt x="45" y="47"/>
                  </a:lnTo>
                  <a:lnTo>
                    <a:pt x="47" y="28"/>
                  </a:lnTo>
                  <a:lnTo>
                    <a:pt x="9" y="23"/>
                  </a:lnTo>
                  <a:lnTo>
                    <a:pt x="12" y="0"/>
                  </a:lnTo>
                  <a:lnTo>
                    <a:pt x="8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3" name="Freeform 29"/>
            <p:cNvSpPr>
              <a:spLocks/>
            </p:cNvSpPr>
            <p:nvPr/>
          </p:nvSpPr>
          <p:spPr bwMode="auto">
            <a:xfrm>
              <a:off x="2636" y="3220"/>
              <a:ext cx="73" cy="123"/>
            </a:xfrm>
            <a:custGeom>
              <a:avLst/>
              <a:gdLst>
                <a:gd name="T0" fmla="*/ 73 w 73"/>
                <a:gd name="T1" fmla="*/ 14 h 123"/>
                <a:gd name="T2" fmla="*/ 52 w 73"/>
                <a:gd name="T3" fmla="*/ 123 h 123"/>
                <a:gd name="T4" fmla="*/ 21 w 73"/>
                <a:gd name="T5" fmla="*/ 118 h 123"/>
                <a:gd name="T6" fmla="*/ 37 w 73"/>
                <a:gd name="T7" fmla="*/ 33 h 123"/>
                <a:gd name="T8" fmla="*/ 0 w 73"/>
                <a:gd name="T9" fmla="*/ 26 h 123"/>
                <a:gd name="T10" fmla="*/ 4 w 73"/>
                <a:gd name="T11" fmla="*/ 0 h 123"/>
                <a:gd name="T12" fmla="*/ 73 w 73"/>
                <a:gd name="T13" fmla="*/ 14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123"/>
                <a:gd name="T23" fmla="*/ 73 w 73"/>
                <a:gd name="T24" fmla="*/ 123 h 1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123">
                  <a:moveTo>
                    <a:pt x="73" y="14"/>
                  </a:moveTo>
                  <a:lnTo>
                    <a:pt x="52" y="123"/>
                  </a:lnTo>
                  <a:lnTo>
                    <a:pt x="21" y="118"/>
                  </a:lnTo>
                  <a:lnTo>
                    <a:pt x="37" y="33"/>
                  </a:lnTo>
                  <a:lnTo>
                    <a:pt x="0" y="26"/>
                  </a:lnTo>
                  <a:lnTo>
                    <a:pt x="4" y="0"/>
                  </a:lnTo>
                  <a:lnTo>
                    <a:pt x="7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4" name="Freeform 30"/>
            <p:cNvSpPr>
              <a:spLocks/>
            </p:cNvSpPr>
            <p:nvPr/>
          </p:nvSpPr>
          <p:spPr bwMode="auto">
            <a:xfrm>
              <a:off x="2553" y="3199"/>
              <a:ext cx="73" cy="125"/>
            </a:xfrm>
            <a:custGeom>
              <a:avLst/>
              <a:gdLst>
                <a:gd name="T0" fmla="*/ 73 w 73"/>
                <a:gd name="T1" fmla="*/ 16 h 125"/>
                <a:gd name="T2" fmla="*/ 45 w 73"/>
                <a:gd name="T3" fmla="*/ 125 h 125"/>
                <a:gd name="T4" fmla="*/ 14 w 73"/>
                <a:gd name="T5" fmla="*/ 118 h 125"/>
                <a:gd name="T6" fmla="*/ 38 w 73"/>
                <a:gd name="T7" fmla="*/ 35 h 125"/>
                <a:gd name="T8" fmla="*/ 0 w 73"/>
                <a:gd name="T9" fmla="*/ 26 h 125"/>
                <a:gd name="T10" fmla="*/ 7 w 73"/>
                <a:gd name="T11" fmla="*/ 0 h 125"/>
                <a:gd name="T12" fmla="*/ 73 w 73"/>
                <a:gd name="T13" fmla="*/ 16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125"/>
                <a:gd name="T23" fmla="*/ 73 w 7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125">
                  <a:moveTo>
                    <a:pt x="73" y="16"/>
                  </a:moveTo>
                  <a:lnTo>
                    <a:pt x="45" y="125"/>
                  </a:lnTo>
                  <a:lnTo>
                    <a:pt x="14" y="118"/>
                  </a:lnTo>
                  <a:lnTo>
                    <a:pt x="38" y="35"/>
                  </a:lnTo>
                  <a:lnTo>
                    <a:pt x="0" y="26"/>
                  </a:lnTo>
                  <a:lnTo>
                    <a:pt x="7" y="0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5" name="Freeform 31"/>
            <p:cNvSpPr>
              <a:spLocks/>
            </p:cNvSpPr>
            <p:nvPr/>
          </p:nvSpPr>
          <p:spPr bwMode="auto">
            <a:xfrm>
              <a:off x="2480" y="3182"/>
              <a:ext cx="66" cy="116"/>
            </a:xfrm>
            <a:custGeom>
              <a:avLst/>
              <a:gdLst>
                <a:gd name="T0" fmla="*/ 66 w 66"/>
                <a:gd name="T1" fmla="*/ 12 h 116"/>
                <a:gd name="T2" fmla="*/ 28 w 66"/>
                <a:gd name="T3" fmla="*/ 116 h 116"/>
                <a:gd name="T4" fmla="*/ 0 w 66"/>
                <a:gd name="T5" fmla="*/ 107 h 116"/>
                <a:gd name="T6" fmla="*/ 35 w 66"/>
                <a:gd name="T7" fmla="*/ 0 h 116"/>
                <a:gd name="T8" fmla="*/ 66 w 66"/>
                <a:gd name="T9" fmla="*/ 12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116"/>
                <a:gd name="T17" fmla="*/ 66 w 66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116">
                  <a:moveTo>
                    <a:pt x="66" y="12"/>
                  </a:moveTo>
                  <a:lnTo>
                    <a:pt x="28" y="116"/>
                  </a:lnTo>
                  <a:lnTo>
                    <a:pt x="0" y="107"/>
                  </a:lnTo>
                  <a:lnTo>
                    <a:pt x="35" y="0"/>
                  </a:lnTo>
                  <a:lnTo>
                    <a:pt x="6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6" name="Freeform 32"/>
            <p:cNvSpPr>
              <a:spLocks/>
            </p:cNvSpPr>
            <p:nvPr/>
          </p:nvSpPr>
          <p:spPr bwMode="auto">
            <a:xfrm>
              <a:off x="2359" y="3142"/>
              <a:ext cx="121" cy="123"/>
            </a:xfrm>
            <a:custGeom>
              <a:avLst/>
              <a:gdLst>
                <a:gd name="T0" fmla="*/ 69 w 51"/>
                <a:gd name="T1" fmla="*/ 50 h 52"/>
                <a:gd name="T2" fmla="*/ 59 w 51"/>
                <a:gd name="T3" fmla="*/ 71 h 52"/>
                <a:gd name="T4" fmla="*/ 5 w 51"/>
                <a:gd name="T5" fmla="*/ 47 h 52"/>
                <a:gd name="T6" fmla="*/ 5 w 51"/>
                <a:gd name="T7" fmla="*/ 45 h 52"/>
                <a:gd name="T8" fmla="*/ 7 w 51"/>
                <a:gd name="T9" fmla="*/ 40 h 52"/>
                <a:gd name="T10" fmla="*/ 38 w 51"/>
                <a:gd name="T11" fmla="*/ 7 h 52"/>
                <a:gd name="T12" fmla="*/ 85 w 51"/>
                <a:gd name="T13" fmla="*/ 9 h 52"/>
                <a:gd name="T14" fmla="*/ 104 w 51"/>
                <a:gd name="T15" fmla="*/ 21 h 52"/>
                <a:gd name="T16" fmla="*/ 119 w 51"/>
                <a:gd name="T17" fmla="*/ 43 h 52"/>
                <a:gd name="T18" fmla="*/ 121 w 51"/>
                <a:gd name="T19" fmla="*/ 64 h 52"/>
                <a:gd name="T20" fmla="*/ 116 w 51"/>
                <a:gd name="T21" fmla="*/ 88 h 52"/>
                <a:gd name="T22" fmla="*/ 102 w 51"/>
                <a:gd name="T23" fmla="*/ 106 h 52"/>
                <a:gd name="T24" fmla="*/ 83 w 51"/>
                <a:gd name="T25" fmla="*/ 118 h 52"/>
                <a:gd name="T26" fmla="*/ 59 w 51"/>
                <a:gd name="T27" fmla="*/ 123 h 52"/>
                <a:gd name="T28" fmla="*/ 38 w 51"/>
                <a:gd name="T29" fmla="*/ 116 h 52"/>
                <a:gd name="T30" fmla="*/ 12 w 51"/>
                <a:gd name="T31" fmla="*/ 99 h 52"/>
                <a:gd name="T32" fmla="*/ 0 w 51"/>
                <a:gd name="T33" fmla="*/ 71 h 52"/>
                <a:gd name="T34" fmla="*/ 31 w 51"/>
                <a:gd name="T35" fmla="*/ 71 h 52"/>
                <a:gd name="T36" fmla="*/ 36 w 51"/>
                <a:gd name="T37" fmla="*/ 85 h 52"/>
                <a:gd name="T38" fmla="*/ 47 w 51"/>
                <a:gd name="T39" fmla="*/ 92 h 52"/>
                <a:gd name="T40" fmla="*/ 71 w 51"/>
                <a:gd name="T41" fmla="*/ 92 h 52"/>
                <a:gd name="T42" fmla="*/ 88 w 51"/>
                <a:gd name="T43" fmla="*/ 73 h 52"/>
                <a:gd name="T44" fmla="*/ 90 w 51"/>
                <a:gd name="T45" fmla="*/ 47 h 52"/>
                <a:gd name="T46" fmla="*/ 76 w 51"/>
                <a:gd name="T47" fmla="*/ 31 h 52"/>
                <a:gd name="T48" fmla="*/ 55 w 51"/>
                <a:gd name="T49" fmla="*/ 28 h 52"/>
                <a:gd name="T50" fmla="*/ 40 w 51"/>
                <a:gd name="T51" fmla="*/ 38 h 52"/>
                <a:gd name="T52" fmla="*/ 69 w 51"/>
                <a:gd name="T53" fmla="*/ 50 h 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1"/>
                <a:gd name="T82" fmla="*/ 0 h 52"/>
                <a:gd name="T83" fmla="*/ 51 w 51"/>
                <a:gd name="T84" fmla="*/ 52 h 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1" h="52">
                  <a:moveTo>
                    <a:pt x="29" y="21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19"/>
                    <a:pt x="2" y="19"/>
                  </a:cubicBezTo>
                  <a:cubicBezTo>
                    <a:pt x="2" y="19"/>
                    <a:pt x="2" y="18"/>
                    <a:pt x="3" y="17"/>
                  </a:cubicBezTo>
                  <a:cubicBezTo>
                    <a:pt x="6" y="10"/>
                    <a:pt x="10" y="5"/>
                    <a:pt x="16" y="3"/>
                  </a:cubicBezTo>
                  <a:cubicBezTo>
                    <a:pt x="22" y="0"/>
                    <a:pt x="28" y="1"/>
                    <a:pt x="36" y="4"/>
                  </a:cubicBezTo>
                  <a:cubicBezTo>
                    <a:pt x="39" y="5"/>
                    <a:pt x="42" y="7"/>
                    <a:pt x="44" y="9"/>
                  </a:cubicBezTo>
                  <a:cubicBezTo>
                    <a:pt x="47" y="12"/>
                    <a:pt x="48" y="14"/>
                    <a:pt x="50" y="18"/>
                  </a:cubicBezTo>
                  <a:cubicBezTo>
                    <a:pt x="51" y="21"/>
                    <a:pt x="51" y="24"/>
                    <a:pt x="51" y="27"/>
                  </a:cubicBezTo>
                  <a:cubicBezTo>
                    <a:pt x="51" y="30"/>
                    <a:pt x="50" y="34"/>
                    <a:pt x="49" y="37"/>
                  </a:cubicBezTo>
                  <a:cubicBezTo>
                    <a:pt x="47" y="40"/>
                    <a:pt x="46" y="43"/>
                    <a:pt x="43" y="45"/>
                  </a:cubicBezTo>
                  <a:cubicBezTo>
                    <a:pt x="41" y="47"/>
                    <a:pt x="38" y="49"/>
                    <a:pt x="35" y="50"/>
                  </a:cubicBezTo>
                  <a:cubicBezTo>
                    <a:pt x="32" y="51"/>
                    <a:pt x="29" y="52"/>
                    <a:pt x="25" y="52"/>
                  </a:cubicBezTo>
                  <a:cubicBezTo>
                    <a:pt x="22" y="51"/>
                    <a:pt x="19" y="51"/>
                    <a:pt x="16" y="49"/>
                  </a:cubicBezTo>
                  <a:cubicBezTo>
                    <a:pt x="11" y="47"/>
                    <a:pt x="8" y="45"/>
                    <a:pt x="5" y="42"/>
                  </a:cubicBezTo>
                  <a:cubicBezTo>
                    <a:pt x="3" y="38"/>
                    <a:pt x="1" y="35"/>
                    <a:pt x="0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2"/>
                    <a:pt x="14" y="34"/>
                    <a:pt x="15" y="36"/>
                  </a:cubicBezTo>
                  <a:cubicBezTo>
                    <a:pt x="17" y="37"/>
                    <a:pt x="18" y="38"/>
                    <a:pt x="20" y="39"/>
                  </a:cubicBezTo>
                  <a:cubicBezTo>
                    <a:pt x="24" y="41"/>
                    <a:pt x="27" y="41"/>
                    <a:pt x="30" y="39"/>
                  </a:cubicBezTo>
                  <a:cubicBezTo>
                    <a:pt x="33" y="38"/>
                    <a:pt x="35" y="35"/>
                    <a:pt x="37" y="31"/>
                  </a:cubicBezTo>
                  <a:cubicBezTo>
                    <a:pt x="39" y="27"/>
                    <a:pt x="39" y="23"/>
                    <a:pt x="38" y="20"/>
                  </a:cubicBezTo>
                  <a:cubicBezTo>
                    <a:pt x="37" y="17"/>
                    <a:pt x="35" y="14"/>
                    <a:pt x="32" y="13"/>
                  </a:cubicBezTo>
                  <a:cubicBezTo>
                    <a:pt x="29" y="11"/>
                    <a:pt x="26" y="11"/>
                    <a:pt x="23" y="12"/>
                  </a:cubicBezTo>
                  <a:cubicBezTo>
                    <a:pt x="21" y="12"/>
                    <a:pt x="18" y="14"/>
                    <a:pt x="17" y="16"/>
                  </a:cubicBezTo>
                  <a:lnTo>
                    <a:pt x="2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7" name="Freeform 33"/>
            <p:cNvSpPr>
              <a:spLocks/>
            </p:cNvSpPr>
            <p:nvPr/>
          </p:nvSpPr>
          <p:spPr bwMode="auto">
            <a:xfrm>
              <a:off x="2258" y="3085"/>
              <a:ext cx="115" cy="133"/>
            </a:xfrm>
            <a:custGeom>
              <a:avLst/>
              <a:gdLst>
                <a:gd name="T0" fmla="*/ 115 w 115"/>
                <a:gd name="T1" fmla="*/ 36 h 133"/>
                <a:gd name="T2" fmla="*/ 59 w 115"/>
                <a:gd name="T3" fmla="*/ 133 h 133"/>
                <a:gd name="T4" fmla="*/ 0 w 115"/>
                <a:gd name="T5" fmla="*/ 100 h 133"/>
                <a:gd name="T6" fmla="*/ 11 w 115"/>
                <a:gd name="T7" fmla="*/ 76 h 133"/>
                <a:gd name="T8" fmla="*/ 47 w 115"/>
                <a:gd name="T9" fmla="*/ 97 h 133"/>
                <a:gd name="T10" fmla="*/ 56 w 115"/>
                <a:gd name="T11" fmla="*/ 81 h 133"/>
                <a:gd name="T12" fmla="*/ 23 w 115"/>
                <a:gd name="T13" fmla="*/ 62 h 133"/>
                <a:gd name="T14" fmla="*/ 35 w 115"/>
                <a:gd name="T15" fmla="*/ 41 h 133"/>
                <a:gd name="T16" fmla="*/ 68 w 115"/>
                <a:gd name="T17" fmla="*/ 59 h 133"/>
                <a:gd name="T18" fmla="*/ 78 w 115"/>
                <a:gd name="T19" fmla="*/ 43 h 133"/>
                <a:gd name="T20" fmla="*/ 42 w 115"/>
                <a:gd name="T21" fmla="*/ 24 h 133"/>
                <a:gd name="T22" fmla="*/ 56 w 115"/>
                <a:gd name="T23" fmla="*/ 0 h 133"/>
                <a:gd name="T24" fmla="*/ 115 w 115"/>
                <a:gd name="T25" fmla="*/ 36 h 1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"/>
                <a:gd name="T40" fmla="*/ 0 h 133"/>
                <a:gd name="T41" fmla="*/ 115 w 115"/>
                <a:gd name="T42" fmla="*/ 133 h 1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" h="133">
                  <a:moveTo>
                    <a:pt x="115" y="36"/>
                  </a:moveTo>
                  <a:lnTo>
                    <a:pt x="59" y="133"/>
                  </a:lnTo>
                  <a:lnTo>
                    <a:pt x="0" y="100"/>
                  </a:lnTo>
                  <a:lnTo>
                    <a:pt x="11" y="76"/>
                  </a:lnTo>
                  <a:lnTo>
                    <a:pt x="47" y="97"/>
                  </a:lnTo>
                  <a:lnTo>
                    <a:pt x="56" y="81"/>
                  </a:lnTo>
                  <a:lnTo>
                    <a:pt x="23" y="62"/>
                  </a:lnTo>
                  <a:lnTo>
                    <a:pt x="35" y="41"/>
                  </a:lnTo>
                  <a:lnTo>
                    <a:pt x="68" y="59"/>
                  </a:lnTo>
                  <a:lnTo>
                    <a:pt x="78" y="43"/>
                  </a:lnTo>
                  <a:lnTo>
                    <a:pt x="42" y="24"/>
                  </a:lnTo>
                  <a:lnTo>
                    <a:pt x="56" y="0"/>
                  </a:lnTo>
                  <a:lnTo>
                    <a:pt x="115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8" name="Freeform 34"/>
            <p:cNvSpPr>
              <a:spLocks/>
            </p:cNvSpPr>
            <p:nvPr/>
          </p:nvSpPr>
          <p:spPr bwMode="auto">
            <a:xfrm>
              <a:off x="2142" y="3012"/>
              <a:ext cx="153" cy="156"/>
            </a:xfrm>
            <a:custGeom>
              <a:avLst/>
              <a:gdLst>
                <a:gd name="T0" fmla="*/ 153 w 65"/>
                <a:gd name="T1" fmla="*/ 64 h 66"/>
                <a:gd name="T2" fmla="*/ 87 w 65"/>
                <a:gd name="T3" fmla="*/ 156 h 66"/>
                <a:gd name="T4" fmla="*/ 64 w 65"/>
                <a:gd name="T5" fmla="*/ 137 h 66"/>
                <a:gd name="T6" fmla="*/ 64 w 65"/>
                <a:gd name="T7" fmla="*/ 66 h 66"/>
                <a:gd name="T8" fmla="*/ 64 w 65"/>
                <a:gd name="T9" fmla="*/ 59 h 66"/>
                <a:gd name="T10" fmla="*/ 66 w 65"/>
                <a:gd name="T11" fmla="*/ 45 h 66"/>
                <a:gd name="T12" fmla="*/ 61 w 65"/>
                <a:gd name="T13" fmla="*/ 54 h 66"/>
                <a:gd name="T14" fmla="*/ 54 w 65"/>
                <a:gd name="T15" fmla="*/ 64 h 66"/>
                <a:gd name="T16" fmla="*/ 24 w 65"/>
                <a:gd name="T17" fmla="*/ 109 h 66"/>
                <a:gd name="T18" fmla="*/ 0 w 65"/>
                <a:gd name="T19" fmla="*/ 92 h 66"/>
                <a:gd name="T20" fmla="*/ 64 w 65"/>
                <a:gd name="T21" fmla="*/ 0 h 66"/>
                <a:gd name="T22" fmla="*/ 87 w 65"/>
                <a:gd name="T23" fmla="*/ 17 h 66"/>
                <a:gd name="T24" fmla="*/ 89 w 65"/>
                <a:gd name="T25" fmla="*/ 90 h 66"/>
                <a:gd name="T26" fmla="*/ 87 w 65"/>
                <a:gd name="T27" fmla="*/ 97 h 66"/>
                <a:gd name="T28" fmla="*/ 85 w 65"/>
                <a:gd name="T29" fmla="*/ 111 h 66"/>
                <a:gd name="T30" fmla="*/ 92 w 65"/>
                <a:gd name="T31" fmla="*/ 99 h 66"/>
                <a:gd name="T32" fmla="*/ 97 w 65"/>
                <a:gd name="T33" fmla="*/ 92 h 66"/>
                <a:gd name="T34" fmla="*/ 129 w 65"/>
                <a:gd name="T35" fmla="*/ 47 h 66"/>
                <a:gd name="T36" fmla="*/ 153 w 65"/>
                <a:gd name="T37" fmla="*/ 64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5"/>
                <a:gd name="T58" fmla="*/ 0 h 66"/>
                <a:gd name="T59" fmla="*/ 65 w 65"/>
                <a:gd name="T60" fmla="*/ 66 h 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5" h="66">
                  <a:moveTo>
                    <a:pt x="65" y="27"/>
                  </a:moveTo>
                  <a:cubicBezTo>
                    <a:pt x="37" y="66"/>
                    <a:pt x="37" y="66"/>
                    <a:pt x="37" y="66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7" y="26"/>
                    <a:pt x="27" y="25"/>
                  </a:cubicBezTo>
                  <a:cubicBezTo>
                    <a:pt x="28" y="23"/>
                    <a:pt x="28" y="21"/>
                    <a:pt x="28" y="19"/>
                  </a:cubicBezTo>
                  <a:cubicBezTo>
                    <a:pt x="27" y="20"/>
                    <a:pt x="26" y="22"/>
                    <a:pt x="26" y="23"/>
                  </a:cubicBezTo>
                  <a:cubicBezTo>
                    <a:pt x="25" y="25"/>
                    <a:pt x="24" y="26"/>
                    <a:pt x="23" y="27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9"/>
                    <a:pt x="37" y="41"/>
                  </a:cubicBezTo>
                  <a:cubicBezTo>
                    <a:pt x="37" y="43"/>
                    <a:pt x="37" y="45"/>
                    <a:pt x="36" y="47"/>
                  </a:cubicBezTo>
                  <a:cubicBezTo>
                    <a:pt x="37" y="45"/>
                    <a:pt x="38" y="44"/>
                    <a:pt x="39" y="42"/>
                  </a:cubicBezTo>
                  <a:cubicBezTo>
                    <a:pt x="40" y="41"/>
                    <a:pt x="41" y="40"/>
                    <a:pt x="41" y="39"/>
                  </a:cubicBezTo>
                  <a:cubicBezTo>
                    <a:pt x="55" y="20"/>
                    <a:pt x="55" y="20"/>
                    <a:pt x="55" y="20"/>
                  </a:cubicBezTo>
                  <a:lnTo>
                    <a:pt x="65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9" name="Freeform 35"/>
            <p:cNvSpPr>
              <a:spLocks/>
            </p:cNvSpPr>
            <p:nvPr/>
          </p:nvSpPr>
          <p:spPr bwMode="auto">
            <a:xfrm>
              <a:off x="2062" y="2965"/>
              <a:ext cx="115" cy="120"/>
            </a:xfrm>
            <a:custGeom>
              <a:avLst/>
              <a:gdLst>
                <a:gd name="T0" fmla="*/ 115 w 115"/>
                <a:gd name="T1" fmla="*/ 21 h 120"/>
                <a:gd name="T2" fmla="*/ 59 w 115"/>
                <a:gd name="T3" fmla="*/ 85 h 120"/>
                <a:gd name="T4" fmla="*/ 78 w 115"/>
                <a:gd name="T5" fmla="*/ 102 h 120"/>
                <a:gd name="T6" fmla="*/ 59 w 115"/>
                <a:gd name="T7" fmla="*/ 120 h 120"/>
                <a:gd name="T8" fmla="*/ 0 w 115"/>
                <a:gd name="T9" fmla="*/ 68 h 120"/>
                <a:gd name="T10" fmla="*/ 16 w 115"/>
                <a:gd name="T11" fmla="*/ 47 h 120"/>
                <a:gd name="T12" fmla="*/ 35 w 115"/>
                <a:gd name="T13" fmla="*/ 64 h 120"/>
                <a:gd name="T14" fmla="*/ 92 w 115"/>
                <a:gd name="T15" fmla="*/ 0 h 120"/>
                <a:gd name="T16" fmla="*/ 115 w 115"/>
                <a:gd name="T17" fmla="*/ 21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120"/>
                <a:gd name="T29" fmla="*/ 115 w 115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120">
                  <a:moveTo>
                    <a:pt x="115" y="21"/>
                  </a:moveTo>
                  <a:lnTo>
                    <a:pt x="59" y="85"/>
                  </a:lnTo>
                  <a:lnTo>
                    <a:pt x="78" y="102"/>
                  </a:lnTo>
                  <a:lnTo>
                    <a:pt x="59" y="120"/>
                  </a:lnTo>
                  <a:lnTo>
                    <a:pt x="0" y="68"/>
                  </a:lnTo>
                  <a:lnTo>
                    <a:pt x="16" y="47"/>
                  </a:lnTo>
                  <a:lnTo>
                    <a:pt x="35" y="64"/>
                  </a:lnTo>
                  <a:lnTo>
                    <a:pt x="92" y="0"/>
                  </a:lnTo>
                  <a:lnTo>
                    <a:pt x="11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0" name="Freeform 36"/>
            <p:cNvSpPr>
              <a:spLocks/>
            </p:cNvSpPr>
            <p:nvPr/>
          </p:nvSpPr>
          <p:spPr bwMode="auto">
            <a:xfrm>
              <a:off x="1965" y="2861"/>
              <a:ext cx="120" cy="106"/>
            </a:xfrm>
            <a:custGeom>
              <a:avLst/>
              <a:gdLst>
                <a:gd name="T0" fmla="*/ 94 w 51"/>
                <a:gd name="T1" fmla="*/ 61 h 45"/>
                <a:gd name="T2" fmla="*/ 94 w 51"/>
                <a:gd name="T3" fmla="*/ 45 h 45"/>
                <a:gd name="T4" fmla="*/ 87 w 51"/>
                <a:gd name="T5" fmla="*/ 33 h 45"/>
                <a:gd name="T6" fmla="*/ 80 w 51"/>
                <a:gd name="T7" fmla="*/ 26 h 45"/>
                <a:gd name="T8" fmla="*/ 71 w 51"/>
                <a:gd name="T9" fmla="*/ 28 h 45"/>
                <a:gd name="T10" fmla="*/ 66 w 51"/>
                <a:gd name="T11" fmla="*/ 38 h 45"/>
                <a:gd name="T12" fmla="*/ 71 w 51"/>
                <a:gd name="T13" fmla="*/ 52 h 45"/>
                <a:gd name="T14" fmla="*/ 78 w 51"/>
                <a:gd name="T15" fmla="*/ 78 h 45"/>
                <a:gd name="T16" fmla="*/ 68 w 51"/>
                <a:gd name="T17" fmla="*/ 97 h 45"/>
                <a:gd name="T18" fmla="*/ 42 w 51"/>
                <a:gd name="T19" fmla="*/ 106 h 45"/>
                <a:gd name="T20" fmla="*/ 16 w 51"/>
                <a:gd name="T21" fmla="*/ 92 h 45"/>
                <a:gd name="T22" fmla="*/ 5 w 51"/>
                <a:gd name="T23" fmla="*/ 75 h 45"/>
                <a:gd name="T24" fmla="*/ 0 w 51"/>
                <a:gd name="T25" fmla="*/ 59 h 45"/>
                <a:gd name="T26" fmla="*/ 24 w 51"/>
                <a:gd name="T27" fmla="*/ 52 h 45"/>
                <a:gd name="T28" fmla="*/ 26 w 51"/>
                <a:gd name="T29" fmla="*/ 64 h 45"/>
                <a:gd name="T30" fmla="*/ 31 w 51"/>
                <a:gd name="T31" fmla="*/ 73 h 45"/>
                <a:gd name="T32" fmla="*/ 40 w 51"/>
                <a:gd name="T33" fmla="*/ 80 h 45"/>
                <a:gd name="T34" fmla="*/ 47 w 51"/>
                <a:gd name="T35" fmla="*/ 78 h 45"/>
                <a:gd name="T36" fmla="*/ 49 w 51"/>
                <a:gd name="T37" fmla="*/ 71 h 45"/>
                <a:gd name="T38" fmla="*/ 45 w 51"/>
                <a:gd name="T39" fmla="*/ 59 h 45"/>
                <a:gd name="T40" fmla="*/ 45 w 51"/>
                <a:gd name="T41" fmla="*/ 57 h 45"/>
                <a:gd name="T42" fmla="*/ 38 w 51"/>
                <a:gd name="T43" fmla="*/ 31 h 45"/>
                <a:gd name="T44" fmla="*/ 40 w 51"/>
                <a:gd name="T45" fmla="*/ 21 h 45"/>
                <a:gd name="T46" fmla="*/ 49 w 51"/>
                <a:gd name="T47" fmla="*/ 9 h 45"/>
                <a:gd name="T48" fmla="*/ 78 w 51"/>
                <a:gd name="T49" fmla="*/ 0 h 45"/>
                <a:gd name="T50" fmla="*/ 106 w 51"/>
                <a:gd name="T51" fmla="*/ 16 h 45"/>
                <a:gd name="T52" fmla="*/ 118 w 51"/>
                <a:gd name="T53" fmla="*/ 35 h 45"/>
                <a:gd name="T54" fmla="*/ 120 w 51"/>
                <a:gd name="T55" fmla="*/ 57 h 45"/>
                <a:gd name="T56" fmla="*/ 94 w 51"/>
                <a:gd name="T57" fmla="*/ 61 h 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45"/>
                <a:gd name="T89" fmla="*/ 51 w 51"/>
                <a:gd name="T90" fmla="*/ 45 h 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45">
                  <a:moveTo>
                    <a:pt x="40" y="26"/>
                  </a:moveTo>
                  <a:cubicBezTo>
                    <a:pt x="40" y="23"/>
                    <a:pt x="40" y="21"/>
                    <a:pt x="40" y="19"/>
                  </a:cubicBezTo>
                  <a:cubicBezTo>
                    <a:pt x="39" y="17"/>
                    <a:pt x="39" y="15"/>
                    <a:pt x="37" y="14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32" y="11"/>
                    <a:pt x="31" y="11"/>
                    <a:pt x="30" y="12"/>
                  </a:cubicBezTo>
                  <a:cubicBezTo>
                    <a:pt x="29" y="13"/>
                    <a:pt x="28" y="15"/>
                    <a:pt x="28" y="16"/>
                  </a:cubicBezTo>
                  <a:cubicBezTo>
                    <a:pt x="28" y="17"/>
                    <a:pt x="29" y="19"/>
                    <a:pt x="30" y="22"/>
                  </a:cubicBezTo>
                  <a:cubicBezTo>
                    <a:pt x="32" y="27"/>
                    <a:pt x="33" y="30"/>
                    <a:pt x="33" y="33"/>
                  </a:cubicBezTo>
                  <a:cubicBezTo>
                    <a:pt x="33" y="36"/>
                    <a:pt x="31" y="38"/>
                    <a:pt x="29" y="41"/>
                  </a:cubicBezTo>
                  <a:cubicBezTo>
                    <a:pt x="25" y="44"/>
                    <a:pt x="22" y="45"/>
                    <a:pt x="18" y="45"/>
                  </a:cubicBezTo>
                  <a:cubicBezTo>
                    <a:pt x="13" y="44"/>
                    <a:pt x="10" y="42"/>
                    <a:pt x="7" y="39"/>
                  </a:cubicBezTo>
                  <a:cubicBezTo>
                    <a:pt x="5" y="37"/>
                    <a:pt x="3" y="35"/>
                    <a:pt x="2" y="32"/>
                  </a:cubicBezTo>
                  <a:cubicBezTo>
                    <a:pt x="1" y="30"/>
                    <a:pt x="1" y="28"/>
                    <a:pt x="0" y="25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4"/>
                    <a:pt x="10" y="26"/>
                    <a:pt x="11" y="27"/>
                  </a:cubicBezTo>
                  <a:cubicBezTo>
                    <a:pt x="11" y="29"/>
                    <a:pt x="12" y="30"/>
                    <a:pt x="13" y="31"/>
                  </a:cubicBezTo>
                  <a:cubicBezTo>
                    <a:pt x="14" y="33"/>
                    <a:pt x="15" y="33"/>
                    <a:pt x="17" y="34"/>
                  </a:cubicBezTo>
                  <a:cubicBezTo>
                    <a:pt x="18" y="34"/>
                    <a:pt x="19" y="34"/>
                    <a:pt x="20" y="33"/>
                  </a:cubicBezTo>
                  <a:cubicBezTo>
                    <a:pt x="21" y="32"/>
                    <a:pt x="21" y="31"/>
                    <a:pt x="21" y="30"/>
                  </a:cubicBezTo>
                  <a:cubicBezTo>
                    <a:pt x="21" y="29"/>
                    <a:pt x="20" y="27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7" y="19"/>
                    <a:pt x="15" y="16"/>
                    <a:pt x="16" y="13"/>
                  </a:cubicBezTo>
                  <a:cubicBezTo>
                    <a:pt x="16" y="12"/>
                    <a:pt x="16" y="10"/>
                    <a:pt x="17" y="9"/>
                  </a:cubicBezTo>
                  <a:cubicBezTo>
                    <a:pt x="18" y="7"/>
                    <a:pt x="19" y="6"/>
                    <a:pt x="21" y="4"/>
                  </a:cubicBezTo>
                  <a:cubicBezTo>
                    <a:pt x="24" y="1"/>
                    <a:pt x="29" y="0"/>
                    <a:pt x="33" y="0"/>
                  </a:cubicBezTo>
                  <a:cubicBezTo>
                    <a:pt x="37" y="1"/>
                    <a:pt x="42" y="3"/>
                    <a:pt x="45" y="7"/>
                  </a:cubicBezTo>
                  <a:cubicBezTo>
                    <a:pt x="47" y="10"/>
                    <a:pt x="49" y="12"/>
                    <a:pt x="50" y="15"/>
                  </a:cubicBezTo>
                  <a:cubicBezTo>
                    <a:pt x="51" y="18"/>
                    <a:pt x="51" y="21"/>
                    <a:pt x="51" y="24"/>
                  </a:cubicBezTo>
                  <a:lnTo>
                    <a:pt x="4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1" name="Freeform 37"/>
            <p:cNvSpPr>
              <a:spLocks/>
            </p:cNvSpPr>
            <p:nvPr/>
          </p:nvSpPr>
          <p:spPr bwMode="auto">
            <a:xfrm>
              <a:off x="1887" y="2795"/>
              <a:ext cx="132" cy="120"/>
            </a:xfrm>
            <a:custGeom>
              <a:avLst/>
              <a:gdLst>
                <a:gd name="T0" fmla="*/ 132 w 56"/>
                <a:gd name="T1" fmla="*/ 24 h 51"/>
                <a:gd name="T2" fmla="*/ 90 w 56"/>
                <a:gd name="T3" fmla="*/ 54 h 51"/>
                <a:gd name="T4" fmla="*/ 64 w 56"/>
                <a:gd name="T5" fmla="*/ 120 h 51"/>
                <a:gd name="T6" fmla="*/ 45 w 56"/>
                <a:gd name="T7" fmla="*/ 92 h 51"/>
                <a:gd name="T8" fmla="*/ 59 w 56"/>
                <a:gd name="T9" fmla="*/ 64 h 51"/>
                <a:gd name="T10" fmla="*/ 59 w 56"/>
                <a:gd name="T11" fmla="*/ 64 h 51"/>
                <a:gd name="T12" fmla="*/ 64 w 56"/>
                <a:gd name="T13" fmla="*/ 54 h 51"/>
                <a:gd name="T14" fmla="*/ 54 w 56"/>
                <a:gd name="T15" fmla="*/ 56 h 51"/>
                <a:gd name="T16" fmla="*/ 54 w 56"/>
                <a:gd name="T17" fmla="*/ 56 h 51"/>
                <a:gd name="T18" fmla="*/ 21 w 56"/>
                <a:gd name="T19" fmla="*/ 64 h 51"/>
                <a:gd name="T20" fmla="*/ 0 w 56"/>
                <a:gd name="T21" fmla="*/ 35 h 51"/>
                <a:gd name="T22" fmla="*/ 73 w 56"/>
                <a:gd name="T23" fmla="*/ 31 h 51"/>
                <a:gd name="T24" fmla="*/ 113 w 56"/>
                <a:gd name="T25" fmla="*/ 0 h 51"/>
                <a:gd name="T26" fmla="*/ 132 w 56"/>
                <a:gd name="T27" fmla="*/ 24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51"/>
                <a:gd name="T44" fmla="*/ 56 w 56"/>
                <a:gd name="T45" fmla="*/ 51 h 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51">
                  <a:moveTo>
                    <a:pt x="56" y="10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5"/>
                    <a:pt x="26" y="24"/>
                    <a:pt x="27" y="23"/>
                  </a:cubicBezTo>
                  <a:cubicBezTo>
                    <a:pt x="26" y="24"/>
                    <a:pt x="25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5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2" name="Freeform 38"/>
            <p:cNvSpPr>
              <a:spLocks/>
            </p:cNvSpPr>
            <p:nvPr/>
          </p:nvSpPr>
          <p:spPr bwMode="auto">
            <a:xfrm>
              <a:off x="1851" y="2708"/>
              <a:ext cx="121" cy="101"/>
            </a:xfrm>
            <a:custGeom>
              <a:avLst/>
              <a:gdLst>
                <a:gd name="T0" fmla="*/ 90 w 51"/>
                <a:gd name="T1" fmla="*/ 66 h 43"/>
                <a:gd name="T2" fmla="*/ 95 w 51"/>
                <a:gd name="T3" fmla="*/ 47 h 43"/>
                <a:gd name="T4" fmla="*/ 90 w 51"/>
                <a:gd name="T5" fmla="*/ 35 h 43"/>
                <a:gd name="T6" fmla="*/ 83 w 51"/>
                <a:gd name="T7" fmla="*/ 28 h 43"/>
                <a:gd name="T8" fmla="*/ 74 w 51"/>
                <a:gd name="T9" fmla="*/ 28 h 43"/>
                <a:gd name="T10" fmla="*/ 66 w 51"/>
                <a:gd name="T11" fmla="*/ 35 h 43"/>
                <a:gd name="T12" fmla="*/ 71 w 51"/>
                <a:gd name="T13" fmla="*/ 52 h 43"/>
                <a:gd name="T14" fmla="*/ 74 w 51"/>
                <a:gd name="T15" fmla="*/ 78 h 43"/>
                <a:gd name="T16" fmla="*/ 59 w 51"/>
                <a:gd name="T17" fmla="*/ 94 h 43"/>
                <a:gd name="T18" fmla="*/ 31 w 51"/>
                <a:gd name="T19" fmla="*/ 99 h 43"/>
                <a:gd name="T20" fmla="*/ 7 w 51"/>
                <a:gd name="T21" fmla="*/ 80 h 43"/>
                <a:gd name="T22" fmla="*/ 0 w 51"/>
                <a:gd name="T23" fmla="*/ 63 h 43"/>
                <a:gd name="T24" fmla="*/ 0 w 51"/>
                <a:gd name="T25" fmla="*/ 47 h 43"/>
                <a:gd name="T26" fmla="*/ 24 w 51"/>
                <a:gd name="T27" fmla="*/ 45 h 43"/>
                <a:gd name="T28" fmla="*/ 24 w 51"/>
                <a:gd name="T29" fmla="*/ 56 h 43"/>
                <a:gd name="T30" fmla="*/ 26 w 51"/>
                <a:gd name="T31" fmla="*/ 66 h 43"/>
                <a:gd name="T32" fmla="*/ 33 w 51"/>
                <a:gd name="T33" fmla="*/ 73 h 43"/>
                <a:gd name="T34" fmla="*/ 40 w 51"/>
                <a:gd name="T35" fmla="*/ 73 h 43"/>
                <a:gd name="T36" fmla="*/ 45 w 51"/>
                <a:gd name="T37" fmla="*/ 66 h 43"/>
                <a:gd name="T38" fmla="*/ 43 w 51"/>
                <a:gd name="T39" fmla="*/ 54 h 43"/>
                <a:gd name="T40" fmla="*/ 43 w 51"/>
                <a:gd name="T41" fmla="*/ 52 h 43"/>
                <a:gd name="T42" fmla="*/ 40 w 51"/>
                <a:gd name="T43" fmla="*/ 26 h 43"/>
                <a:gd name="T44" fmla="*/ 45 w 51"/>
                <a:gd name="T45" fmla="*/ 16 h 43"/>
                <a:gd name="T46" fmla="*/ 55 w 51"/>
                <a:gd name="T47" fmla="*/ 7 h 43"/>
                <a:gd name="T48" fmla="*/ 85 w 51"/>
                <a:gd name="T49" fmla="*/ 2 h 43"/>
                <a:gd name="T50" fmla="*/ 112 w 51"/>
                <a:gd name="T51" fmla="*/ 23 h 43"/>
                <a:gd name="T52" fmla="*/ 119 w 51"/>
                <a:gd name="T53" fmla="*/ 42 h 43"/>
                <a:gd name="T54" fmla="*/ 119 w 51"/>
                <a:gd name="T55" fmla="*/ 66 h 43"/>
                <a:gd name="T56" fmla="*/ 90 w 51"/>
                <a:gd name="T57" fmla="*/ 66 h 4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43"/>
                <a:gd name="T89" fmla="*/ 51 w 51"/>
                <a:gd name="T90" fmla="*/ 43 h 4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43">
                  <a:moveTo>
                    <a:pt x="38" y="28"/>
                  </a:moveTo>
                  <a:cubicBezTo>
                    <a:pt x="39" y="25"/>
                    <a:pt x="40" y="22"/>
                    <a:pt x="40" y="20"/>
                  </a:cubicBezTo>
                  <a:cubicBezTo>
                    <a:pt x="40" y="18"/>
                    <a:pt x="39" y="16"/>
                    <a:pt x="38" y="15"/>
                  </a:cubicBezTo>
                  <a:cubicBezTo>
                    <a:pt x="37" y="13"/>
                    <a:pt x="36" y="12"/>
                    <a:pt x="35" y="12"/>
                  </a:cubicBezTo>
                  <a:cubicBezTo>
                    <a:pt x="33" y="11"/>
                    <a:pt x="32" y="12"/>
                    <a:pt x="31" y="12"/>
                  </a:cubicBezTo>
                  <a:cubicBezTo>
                    <a:pt x="29" y="13"/>
                    <a:pt x="29" y="14"/>
                    <a:pt x="28" y="15"/>
                  </a:cubicBezTo>
                  <a:cubicBezTo>
                    <a:pt x="28" y="17"/>
                    <a:pt x="29" y="19"/>
                    <a:pt x="30" y="22"/>
                  </a:cubicBezTo>
                  <a:cubicBezTo>
                    <a:pt x="31" y="27"/>
                    <a:pt x="31" y="31"/>
                    <a:pt x="31" y="33"/>
                  </a:cubicBezTo>
                  <a:cubicBezTo>
                    <a:pt x="30" y="36"/>
                    <a:pt x="28" y="38"/>
                    <a:pt x="25" y="40"/>
                  </a:cubicBezTo>
                  <a:cubicBezTo>
                    <a:pt x="21" y="42"/>
                    <a:pt x="17" y="43"/>
                    <a:pt x="13" y="42"/>
                  </a:cubicBezTo>
                  <a:cubicBezTo>
                    <a:pt x="9" y="41"/>
                    <a:pt x="6" y="38"/>
                    <a:pt x="3" y="34"/>
                  </a:cubicBezTo>
                  <a:cubicBezTo>
                    <a:pt x="2" y="32"/>
                    <a:pt x="1" y="30"/>
                    <a:pt x="0" y="27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21"/>
                    <a:pt x="9" y="22"/>
                    <a:pt x="10" y="24"/>
                  </a:cubicBezTo>
                  <a:cubicBezTo>
                    <a:pt x="10" y="26"/>
                    <a:pt x="10" y="27"/>
                    <a:pt x="11" y="28"/>
                  </a:cubicBezTo>
                  <a:cubicBezTo>
                    <a:pt x="12" y="30"/>
                    <a:pt x="13" y="31"/>
                    <a:pt x="14" y="31"/>
                  </a:cubicBezTo>
                  <a:cubicBezTo>
                    <a:pt x="15" y="31"/>
                    <a:pt x="16" y="31"/>
                    <a:pt x="17" y="31"/>
                  </a:cubicBezTo>
                  <a:cubicBezTo>
                    <a:pt x="18" y="30"/>
                    <a:pt x="19" y="29"/>
                    <a:pt x="19" y="28"/>
                  </a:cubicBezTo>
                  <a:cubicBezTo>
                    <a:pt x="19" y="27"/>
                    <a:pt x="19" y="25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17"/>
                    <a:pt x="16" y="13"/>
                    <a:pt x="17" y="11"/>
                  </a:cubicBezTo>
                  <a:cubicBezTo>
                    <a:pt x="17" y="9"/>
                    <a:pt x="18" y="8"/>
                    <a:pt x="19" y="7"/>
                  </a:cubicBezTo>
                  <a:cubicBezTo>
                    <a:pt x="20" y="5"/>
                    <a:pt x="21" y="4"/>
                    <a:pt x="23" y="3"/>
                  </a:cubicBezTo>
                  <a:cubicBezTo>
                    <a:pt x="27" y="0"/>
                    <a:pt x="32" y="0"/>
                    <a:pt x="36" y="1"/>
                  </a:cubicBezTo>
                  <a:cubicBezTo>
                    <a:pt x="40" y="2"/>
                    <a:pt x="44" y="5"/>
                    <a:pt x="47" y="10"/>
                  </a:cubicBezTo>
                  <a:cubicBezTo>
                    <a:pt x="49" y="12"/>
                    <a:pt x="50" y="15"/>
                    <a:pt x="50" y="18"/>
                  </a:cubicBezTo>
                  <a:cubicBezTo>
                    <a:pt x="51" y="21"/>
                    <a:pt x="50" y="24"/>
                    <a:pt x="50" y="28"/>
                  </a:cubicBezTo>
                  <a:lnTo>
                    <a:pt x="38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3" name="Freeform 39"/>
            <p:cNvSpPr>
              <a:spLocks/>
            </p:cNvSpPr>
            <p:nvPr/>
          </p:nvSpPr>
          <p:spPr bwMode="auto">
            <a:xfrm>
              <a:off x="1797" y="2639"/>
              <a:ext cx="125" cy="99"/>
            </a:xfrm>
            <a:custGeom>
              <a:avLst/>
              <a:gdLst>
                <a:gd name="T0" fmla="*/ 125 w 125"/>
                <a:gd name="T1" fmla="*/ 26 h 99"/>
                <a:gd name="T2" fmla="*/ 47 w 125"/>
                <a:gd name="T3" fmla="*/ 66 h 99"/>
                <a:gd name="T4" fmla="*/ 59 w 125"/>
                <a:gd name="T5" fmla="*/ 87 h 99"/>
                <a:gd name="T6" fmla="*/ 36 w 125"/>
                <a:gd name="T7" fmla="*/ 99 h 99"/>
                <a:gd name="T8" fmla="*/ 0 w 125"/>
                <a:gd name="T9" fmla="*/ 28 h 99"/>
                <a:gd name="T10" fmla="*/ 24 w 125"/>
                <a:gd name="T11" fmla="*/ 17 h 99"/>
                <a:gd name="T12" fmla="*/ 36 w 125"/>
                <a:gd name="T13" fmla="*/ 38 h 99"/>
                <a:gd name="T14" fmla="*/ 111 w 125"/>
                <a:gd name="T15" fmla="*/ 0 h 99"/>
                <a:gd name="T16" fmla="*/ 125 w 125"/>
                <a:gd name="T17" fmla="*/ 26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5"/>
                <a:gd name="T28" fmla="*/ 0 h 99"/>
                <a:gd name="T29" fmla="*/ 125 w 125"/>
                <a:gd name="T30" fmla="*/ 99 h 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5" h="99">
                  <a:moveTo>
                    <a:pt x="125" y="26"/>
                  </a:moveTo>
                  <a:lnTo>
                    <a:pt x="47" y="66"/>
                  </a:lnTo>
                  <a:lnTo>
                    <a:pt x="59" y="87"/>
                  </a:lnTo>
                  <a:lnTo>
                    <a:pt x="36" y="99"/>
                  </a:lnTo>
                  <a:lnTo>
                    <a:pt x="0" y="28"/>
                  </a:lnTo>
                  <a:lnTo>
                    <a:pt x="24" y="17"/>
                  </a:lnTo>
                  <a:lnTo>
                    <a:pt x="36" y="38"/>
                  </a:lnTo>
                  <a:lnTo>
                    <a:pt x="111" y="0"/>
                  </a:lnTo>
                  <a:lnTo>
                    <a:pt x="12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4" name="Freeform 40"/>
            <p:cNvSpPr>
              <a:spLocks/>
            </p:cNvSpPr>
            <p:nvPr/>
          </p:nvSpPr>
          <p:spPr bwMode="auto">
            <a:xfrm>
              <a:off x="1762" y="2540"/>
              <a:ext cx="127" cy="106"/>
            </a:xfrm>
            <a:custGeom>
              <a:avLst/>
              <a:gdLst>
                <a:gd name="T0" fmla="*/ 127 w 127"/>
                <a:gd name="T1" fmla="*/ 61 h 106"/>
                <a:gd name="T2" fmla="*/ 26 w 127"/>
                <a:gd name="T3" fmla="*/ 106 h 106"/>
                <a:gd name="T4" fmla="*/ 0 w 127"/>
                <a:gd name="T5" fmla="*/ 42 h 106"/>
                <a:gd name="T6" fmla="*/ 21 w 127"/>
                <a:gd name="T7" fmla="*/ 33 h 106"/>
                <a:gd name="T8" fmla="*/ 35 w 127"/>
                <a:gd name="T9" fmla="*/ 68 h 106"/>
                <a:gd name="T10" fmla="*/ 54 w 127"/>
                <a:gd name="T11" fmla="*/ 61 h 106"/>
                <a:gd name="T12" fmla="*/ 40 w 127"/>
                <a:gd name="T13" fmla="*/ 26 h 106"/>
                <a:gd name="T14" fmla="*/ 63 w 127"/>
                <a:gd name="T15" fmla="*/ 19 h 106"/>
                <a:gd name="T16" fmla="*/ 75 w 127"/>
                <a:gd name="T17" fmla="*/ 52 h 106"/>
                <a:gd name="T18" fmla="*/ 94 w 127"/>
                <a:gd name="T19" fmla="*/ 45 h 106"/>
                <a:gd name="T20" fmla="*/ 80 w 127"/>
                <a:gd name="T21" fmla="*/ 9 h 106"/>
                <a:gd name="T22" fmla="*/ 101 w 127"/>
                <a:gd name="T23" fmla="*/ 0 h 106"/>
                <a:gd name="T24" fmla="*/ 127 w 127"/>
                <a:gd name="T25" fmla="*/ 61 h 1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106"/>
                <a:gd name="T41" fmla="*/ 127 w 127"/>
                <a:gd name="T42" fmla="*/ 106 h 1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106">
                  <a:moveTo>
                    <a:pt x="127" y="61"/>
                  </a:moveTo>
                  <a:lnTo>
                    <a:pt x="26" y="106"/>
                  </a:lnTo>
                  <a:lnTo>
                    <a:pt x="0" y="42"/>
                  </a:lnTo>
                  <a:lnTo>
                    <a:pt x="21" y="33"/>
                  </a:lnTo>
                  <a:lnTo>
                    <a:pt x="35" y="68"/>
                  </a:lnTo>
                  <a:lnTo>
                    <a:pt x="54" y="61"/>
                  </a:lnTo>
                  <a:lnTo>
                    <a:pt x="40" y="26"/>
                  </a:lnTo>
                  <a:lnTo>
                    <a:pt x="63" y="19"/>
                  </a:lnTo>
                  <a:lnTo>
                    <a:pt x="75" y="52"/>
                  </a:lnTo>
                  <a:lnTo>
                    <a:pt x="94" y="45"/>
                  </a:lnTo>
                  <a:lnTo>
                    <a:pt x="80" y="9"/>
                  </a:lnTo>
                  <a:lnTo>
                    <a:pt x="101" y="0"/>
                  </a:lnTo>
                  <a:lnTo>
                    <a:pt x="127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5" name="Freeform 41"/>
            <p:cNvSpPr>
              <a:spLocks/>
            </p:cNvSpPr>
            <p:nvPr/>
          </p:nvSpPr>
          <p:spPr bwMode="auto">
            <a:xfrm>
              <a:off x="1717" y="2396"/>
              <a:ext cx="142" cy="146"/>
            </a:xfrm>
            <a:custGeom>
              <a:avLst/>
              <a:gdLst>
                <a:gd name="T0" fmla="*/ 104 w 60"/>
                <a:gd name="T1" fmla="*/ 0 h 62"/>
                <a:gd name="T2" fmla="*/ 111 w 60"/>
                <a:gd name="T3" fmla="*/ 28 h 62"/>
                <a:gd name="T4" fmla="*/ 66 w 60"/>
                <a:gd name="T5" fmla="*/ 47 h 62"/>
                <a:gd name="T6" fmla="*/ 57 w 60"/>
                <a:gd name="T7" fmla="*/ 52 h 62"/>
                <a:gd name="T8" fmla="*/ 43 w 60"/>
                <a:gd name="T9" fmla="*/ 57 h 62"/>
                <a:gd name="T10" fmla="*/ 62 w 60"/>
                <a:gd name="T11" fmla="*/ 57 h 62"/>
                <a:gd name="T12" fmla="*/ 66 w 60"/>
                <a:gd name="T13" fmla="*/ 57 h 62"/>
                <a:gd name="T14" fmla="*/ 121 w 60"/>
                <a:gd name="T15" fmla="*/ 57 h 62"/>
                <a:gd name="T16" fmla="*/ 125 w 60"/>
                <a:gd name="T17" fmla="*/ 75 h 62"/>
                <a:gd name="T18" fmla="*/ 80 w 60"/>
                <a:gd name="T19" fmla="*/ 106 h 62"/>
                <a:gd name="T20" fmla="*/ 76 w 60"/>
                <a:gd name="T21" fmla="*/ 106 h 62"/>
                <a:gd name="T22" fmla="*/ 62 w 60"/>
                <a:gd name="T23" fmla="*/ 115 h 62"/>
                <a:gd name="T24" fmla="*/ 73 w 60"/>
                <a:gd name="T25" fmla="*/ 113 h 62"/>
                <a:gd name="T26" fmla="*/ 85 w 60"/>
                <a:gd name="T27" fmla="*/ 111 h 62"/>
                <a:gd name="T28" fmla="*/ 135 w 60"/>
                <a:gd name="T29" fmla="*/ 104 h 62"/>
                <a:gd name="T30" fmla="*/ 142 w 60"/>
                <a:gd name="T31" fmla="*/ 132 h 62"/>
                <a:gd name="T32" fmla="*/ 28 w 60"/>
                <a:gd name="T33" fmla="*/ 146 h 62"/>
                <a:gd name="T34" fmla="*/ 21 w 60"/>
                <a:gd name="T35" fmla="*/ 118 h 62"/>
                <a:gd name="T36" fmla="*/ 71 w 60"/>
                <a:gd name="T37" fmla="*/ 85 h 62"/>
                <a:gd name="T38" fmla="*/ 73 w 60"/>
                <a:gd name="T39" fmla="*/ 85 h 62"/>
                <a:gd name="T40" fmla="*/ 85 w 60"/>
                <a:gd name="T41" fmla="*/ 78 h 62"/>
                <a:gd name="T42" fmla="*/ 78 w 60"/>
                <a:gd name="T43" fmla="*/ 78 h 62"/>
                <a:gd name="T44" fmla="*/ 69 w 60"/>
                <a:gd name="T45" fmla="*/ 78 h 62"/>
                <a:gd name="T46" fmla="*/ 9 w 60"/>
                <a:gd name="T47" fmla="*/ 78 h 62"/>
                <a:gd name="T48" fmla="*/ 0 w 60"/>
                <a:gd name="T49" fmla="*/ 49 h 62"/>
                <a:gd name="T50" fmla="*/ 104 w 60"/>
                <a:gd name="T51" fmla="*/ 0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0"/>
                <a:gd name="T79" fmla="*/ 0 h 62"/>
                <a:gd name="T80" fmla="*/ 60 w 60"/>
                <a:gd name="T81" fmla="*/ 62 h 6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0" h="62">
                  <a:moveTo>
                    <a:pt x="44" y="0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7" y="21"/>
                    <a:pt x="25" y="22"/>
                    <a:pt x="24" y="22"/>
                  </a:cubicBezTo>
                  <a:cubicBezTo>
                    <a:pt x="22" y="23"/>
                    <a:pt x="20" y="24"/>
                    <a:pt x="18" y="24"/>
                  </a:cubicBezTo>
                  <a:cubicBezTo>
                    <a:pt x="20" y="24"/>
                    <a:pt x="23" y="24"/>
                    <a:pt x="26" y="24"/>
                  </a:cubicBezTo>
                  <a:cubicBezTo>
                    <a:pt x="27" y="24"/>
                    <a:pt x="27" y="24"/>
                    <a:pt x="2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5"/>
                    <a:pt x="33" y="45"/>
                    <a:pt x="32" y="45"/>
                  </a:cubicBezTo>
                  <a:cubicBezTo>
                    <a:pt x="30" y="47"/>
                    <a:pt x="27" y="48"/>
                    <a:pt x="26" y="49"/>
                  </a:cubicBezTo>
                  <a:cubicBezTo>
                    <a:pt x="27" y="49"/>
                    <a:pt x="29" y="48"/>
                    <a:pt x="31" y="48"/>
                  </a:cubicBezTo>
                  <a:cubicBezTo>
                    <a:pt x="33" y="48"/>
                    <a:pt x="34" y="48"/>
                    <a:pt x="36" y="47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1" y="36"/>
                    <a:pt x="31" y="36"/>
                  </a:cubicBezTo>
                  <a:cubicBezTo>
                    <a:pt x="33" y="34"/>
                    <a:pt x="35" y="33"/>
                    <a:pt x="36" y="33"/>
                  </a:cubicBezTo>
                  <a:cubicBezTo>
                    <a:pt x="35" y="33"/>
                    <a:pt x="34" y="33"/>
                    <a:pt x="33" y="33"/>
                  </a:cubicBezTo>
                  <a:cubicBezTo>
                    <a:pt x="32" y="33"/>
                    <a:pt x="31" y="33"/>
                    <a:pt x="2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6" name="Freeform 42"/>
            <p:cNvSpPr>
              <a:spLocks/>
            </p:cNvSpPr>
            <p:nvPr/>
          </p:nvSpPr>
          <p:spPr bwMode="auto">
            <a:xfrm>
              <a:off x="1698" y="2311"/>
              <a:ext cx="120" cy="87"/>
            </a:xfrm>
            <a:custGeom>
              <a:avLst/>
              <a:gdLst>
                <a:gd name="T0" fmla="*/ 85 w 51"/>
                <a:gd name="T1" fmla="*/ 71 h 37"/>
                <a:gd name="T2" fmla="*/ 92 w 51"/>
                <a:gd name="T3" fmla="*/ 56 h 37"/>
                <a:gd name="T4" fmla="*/ 94 w 51"/>
                <a:gd name="T5" fmla="*/ 42 h 37"/>
                <a:gd name="T6" fmla="*/ 89 w 51"/>
                <a:gd name="T7" fmla="*/ 33 h 37"/>
                <a:gd name="T8" fmla="*/ 80 w 51"/>
                <a:gd name="T9" fmla="*/ 31 h 37"/>
                <a:gd name="T10" fmla="*/ 73 w 51"/>
                <a:gd name="T11" fmla="*/ 35 h 37"/>
                <a:gd name="T12" fmla="*/ 68 w 51"/>
                <a:gd name="T13" fmla="*/ 52 h 37"/>
                <a:gd name="T14" fmla="*/ 61 w 51"/>
                <a:gd name="T15" fmla="*/ 75 h 37"/>
                <a:gd name="T16" fmla="*/ 45 w 51"/>
                <a:gd name="T17" fmla="*/ 87 h 37"/>
                <a:gd name="T18" fmla="*/ 16 w 51"/>
                <a:gd name="T19" fmla="*/ 80 h 37"/>
                <a:gd name="T20" fmla="*/ 2 w 51"/>
                <a:gd name="T21" fmla="*/ 54 h 37"/>
                <a:gd name="T22" fmla="*/ 0 w 51"/>
                <a:gd name="T23" fmla="*/ 38 h 37"/>
                <a:gd name="T24" fmla="*/ 5 w 51"/>
                <a:gd name="T25" fmla="*/ 19 h 37"/>
                <a:gd name="T26" fmla="*/ 28 w 51"/>
                <a:gd name="T27" fmla="*/ 26 h 37"/>
                <a:gd name="T28" fmla="*/ 24 w 51"/>
                <a:gd name="T29" fmla="*/ 38 h 37"/>
                <a:gd name="T30" fmla="*/ 24 w 51"/>
                <a:gd name="T31" fmla="*/ 47 h 37"/>
                <a:gd name="T32" fmla="*/ 28 w 51"/>
                <a:gd name="T33" fmla="*/ 56 h 37"/>
                <a:gd name="T34" fmla="*/ 35 w 51"/>
                <a:gd name="T35" fmla="*/ 59 h 37"/>
                <a:gd name="T36" fmla="*/ 40 w 51"/>
                <a:gd name="T37" fmla="*/ 54 h 37"/>
                <a:gd name="T38" fmla="*/ 45 w 51"/>
                <a:gd name="T39" fmla="*/ 42 h 37"/>
                <a:gd name="T40" fmla="*/ 45 w 51"/>
                <a:gd name="T41" fmla="*/ 40 h 37"/>
                <a:gd name="T42" fmla="*/ 52 w 51"/>
                <a:gd name="T43" fmla="*/ 14 h 37"/>
                <a:gd name="T44" fmla="*/ 59 w 51"/>
                <a:gd name="T45" fmla="*/ 7 h 37"/>
                <a:gd name="T46" fmla="*/ 71 w 51"/>
                <a:gd name="T47" fmla="*/ 2 h 37"/>
                <a:gd name="T48" fmla="*/ 101 w 51"/>
                <a:gd name="T49" fmla="*/ 9 h 37"/>
                <a:gd name="T50" fmla="*/ 118 w 51"/>
                <a:gd name="T51" fmla="*/ 38 h 37"/>
                <a:gd name="T52" fmla="*/ 118 w 51"/>
                <a:gd name="T53" fmla="*/ 59 h 37"/>
                <a:gd name="T54" fmla="*/ 108 w 51"/>
                <a:gd name="T55" fmla="*/ 80 h 37"/>
                <a:gd name="T56" fmla="*/ 85 w 51"/>
                <a:gd name="T57" fmla="*/ 71 h 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37"/>
                <a:gd name="T89" fmla="*/ 51 w 51"/>
                <a:gd name="T90" fmla="*/ 37 h 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37">
                  <a:moveTo>
                    <a:pt x="36" y="30"/>
                  </a:moveTo>
                  <a:cubicBezTo>
                    <a:pt x="37" y="28"/>
                    <a:pt x="39" y="26"/>
                    <a:pt x="39" y="24"/>
                  </a:cubicBezTo>
                  <a:cubicBezTo>
                    <a:pt x="40" y="22"/>
                    <a:pt x="40" y="20"/>
                    <a:pt x="40" y="18"/>
                  </a:cubicBezTo>
                  <a:cubicBezTo>
                    <a:pt x="40" y="16"/>
                    <a:pt x="39" y="15"/>
                    <a:pt x="38" y="14"/>
                  </a:cubicBezTo>
                  <a:cubicBezTo>
                    <a:pt x="37" y="13"/>
                    <a:pt x="36" y="13"/>
                    <a:pt x="34" y="13"/>
                  </a:cubicBezTo>
                  <a:cubicBezTo>
                    <a:pt x="33" y="13"/>
                    <a:pt x="31" y="14"/>
                    <a:pt x="31" y="15"/>
                  </a:cubicBezTo>
                  <a:cubicBezTo>
                    <a:pt x="30" y="16"/>
                    <a:pt x="30" y="18"/>
                    <a:pt x="29" y="22"/>
                  </a:cubicBezTo>
                  <a:cubicBezTo>
                    <a:pt x="29" y="27"/>
                    <a:pt x="28" y="30"/>
                    <a:pt x="26" y="32"/>
                  </a:cubicBezTo>
                  <a:cubicBezTo>
                    <a:pt x="25" y="35"/>
                    <a:pt x="22" y="36"/>
                    <a:pt x="19" y="37"/>
                  </a:cubicBezTo>
                  <a:cubicBezTo>
                    <a:pt x="14" y="37"/>
                    <a:pt x="10" y="36"/>
                    <a:pt x="7" y="34"/>
                  </a:cubicBezTo>
                  <a:cubicBezTo>
                    <a:pt x="4" y="32"/>
                    <a:pt x="1" y="28"/>
                    <a:pt x="1" y="23"/>
                  </a:cubicBezTo>
                  <a:cubicBezTo>
                    <a:pt x="0" y="21"/>
                    <a:pt x="0" y="18"/>
                    <a:pt x="0" y="16"/>
                  </a:cubicBezTo>
                  <a:cubicBezTo>
                    <a:pt x="1" y="13"/>
                    <a:pt x="1" y="11"/>
                    <a:pt x="2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1" y="14"/>
                    <a:pt x="10" y="16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10" y="22"/>
                    <a:pt x="11" y="23"/>
                    <a:pt x="12" y="24"/>
                  </a:cubicBezTo>
                  <a:cubicBezTo>
                    <a:pt x="13" y="25"/>
                    <a:pt x="14" y="25"/>
                    <a:pt x="15" y="25"/>
                  </a:cubicBezTo>
                  <a:cubicBezTo>
                    <a:pt x="16" y="25"/>
                    <a:pt x="17" y="24"/>
                    <a:pt x="17" y="23"/>
                  </a:cubicBezTo>
                  <a:cubicBezTo>
                    <a:pt x="18" y="22"/>
                    <a:pt x="18" y="20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2"/>
                    <a:pt x="20" y="8"/>
                    <a:pt x="22" y="6"/>
                  </a:cubicBezTo>
                  <a:cubicBezTo>
                    <a:pt x="22" y="5"/>
                    <a:pt x="24" y="4"/>
                    <a:pt x="25" y="3"/>
                  </a:cubicBezTo>
                  <a:cubicBezTo>
                    <a:pt x="27" y="2"/>
                    <a:pt x="28" y="2"/>
                    <a:pt x="30" y="1"/>
                  </a:cubicBezTo>
                  <a:cubicBezTo>
                    <a:pt x="35" y="0"/>
                    <a:pt x="40" y="1"/>
                    <a:pt x="43" y="4"/>
                  </a:cubicBezTo>
                  <a:cubicBezTo>
                    <a:pt x="47" y="7"/>
                    <a:pt x="49" y="11"/>
                    <a:pt x="50" y="16"/>
                  </a:cubicBezTo>
                  <a:cubicBezTo>
                    <a:pt x="51" y="20"/>
                    <a:pt x="51" y="23"/>
                    <a:pt x="50" y="25"/>
                  </a:cubicBezTo>
                  <a:cubicBezTo>
                    <a:pt x="49" y="28"/>
                    <a:pt x="48" y="31"/>
                    <a:pt x="46" y="34"/>
                  </a:cubicBezTo>
                  <a:lnTo>
                    <a:pt x="36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7" name="Freeform 43"/>
            <p:cNvSpPr>
              <a:spLocks/>
            </p:cNvSpPr>
            <p:nvPr/>
          </p:nvSpPr>
          <p:spPr bwMode="auto">
            <a:xfrm>
              <a:off x="1776" y="2259"/>
              <a:ext cx="52" cy="38"/>
            </a:xfrm>
            <a:custGeom>
              <a:avLst/>
              <a:gdLst>
                <a:gd name="T0" fmla="*/ 2 w 52"/>
                <a:gd name="T1" fmla="*/ 28 h 38"/>
                <a:gd name="T2" fmla="*/ 0 w 52"/>
                <a:gd name="T3" fmla="*/ 0 h 38"/>
                <a:gd name="T4" fmla="*/ 49 w 52"/>
                <a:gd name="T5" fmla="*/ 19 h 38"/>
                <a:gd name="T6" fmla="*/ 52 w 52"/>
                <a:gd name="T7" fmla="*/ 38 h 38"/>
                <a:gd name="T8" fmla="*/ 2 w 52"/>
                <a:gd name="T9" fmla="*/ 2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8"/>
                <a:gd name="T17" fmla="*/ 52 w 5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8">
                  <a:moveTo>
                    <a:pt x="2" y="28"/>
                  </a:moveTo>
                  <a:lnTo>
                    <a:pt x="0" y="0"/>
                  </a:lnTo>
                  <a:lnTo>
                    <a:pt x="49" y="19"/>
                  </a:lnTo>
                  <a:lnTo>
                    <a:pt x="52" y="38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8" name="Freeform 44"/>
            <p:cNvSpPr>
              <a:spLocks noEditPoints="1"/>
            </p:cNvSpPr>
            <p:nvPr/>
          </p:nvSpPr>
          <p:spPr bwMode="auto">
            <a:xfrm>
              <a:off x="1681" y="2129"/>
              <a:ext cx="118" cy="118"/>
            </a:xfrm>
            <a:custGeom>
              <a:avLst/>
              <a:gdLst>
                <a:gd name="T0" fmla="*/ 59 w 50"/>
                <a:gd name="T1" fmla="*/ 0 h 50"/>
                <a:gd name="T2" fmla="*/ 80 w 50"/>
                <a:gd name="T3" fmla="*/ 2 h 50"/>
                <a:gd name="T4" fmla="*/ 99 w 50"/>
                <a:gd name="T5" fmla="*/ 17 h 50"/>
                <a:gd name="T6" fmla="*/ 113 w 50"/>
                <a:gd name="T7" fmla="*/ 35 h 50"/>
                <a:gd name="T8" fmla="*/ 118 w 50"/>
                <a:gd name="T9" fmla="*/ 57 h 50"/>
                <a:gd name="T10" fmla="*/ 113 w 50"/>
                <a:gd name="T11" fmla="*/ 80 h 50"/>
                <a:gd name="T12" fmla="*/ 101 w 50"/>
                <a:gd name="T13" fmla="*/ 99 h 50"/>
                <a:gd name="T14" fmla="*/ 83 w 50"/>
                <a:gd name="T15" fmla="*/ 113 h 50"/>
                <a:gd name="T16" fmla="*/ 61 w 50"/>
                <a:gd name="T17" fmla="*/ 118 h 50"/>
                <a:gd name="T18" fmla="*/ 38 w 50"/>
                <a:gd name="T19" fmla="*/ 116 h 50"/>
                <a:gd name="T20" fmla="*/ 19 w 50"/>
                <a:gd name="T21" fmla="*/ 101 h 50"/>
                <a:gd name="T22" fmla="*/ 5 w 50"/>
                <a:gd name="T23" fmla="*/ 83 h 50"/>
                <a:gd name="T24" fmla="*/ 0 w 50"/>
                <a:gd name="T25" fmla="*/ 61 h 50"/>
                <a:gd name="T26" fmla="*/ 5 w 50"/>
                <a:gd name="T27" fmla="*/ 38 h 50"/>
                <a:gd name="T28" fmla="*/ 17 w 50"/>
                <a:gd name="T29" fmla="*/ 17 h 50"/>
                <a:gd name="T30" fmla="*/ 35 w 50"/>
                <a:gd name="T31" fmla="*/ 5 h 50"/>
                <a:gd name="T32" fmla="*/ 59 w 50"/>
                <a:gd name="T33" fmla="*/ 0 h 50"/>
                <a:gd name="T34" fmla="*/ 92 w 50"/>
                <a:gd name="T35" fmla="*/ 59 h 50"/>
                <a:gd name="T36" fmla="*/ 83 w 50"/>
                <a:gd name="T37" fmla="*/ 38 h 50"/>
                <a:gd name="T38" fmla="*/ 59 w 50"/>
                <a:gd name="T39" fmla="*/ 31 h 50"/>
                <a:gd name="T40" fmla="*/ 35 w 50"/>
                <a:gd name="T41" fmla="*/ 38 h 50"/>
                <a:gd name="T42" fmla="*/ 26 w 50"/>
                <a:gd name="T43" fmla="*/ 59 h 50"/>
                <a:gd name="T44" fmla="*/ 35 w 50"/>
                <a:gd name="T45" fmla="*/ 80 h 50"/>
                <a:gd name="T46" fmla="*/ 59 w 50"/>
                <a:gd name="T47" fmla="*/ 87 h 50"/>
                <a:gd name="T48" fmla="*/ 83 w 50"/>
                <a:gd name="T49" fmla="*/ 80 h 50"/>
                <a:gd name="T50" fmla="*/ 92 w 50"/>
                <a:gd name="T51" fmla="*/ 59 h 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0"/>
                <a:gd name="T79" fmla="*/ 0 h 50"/>
                <a:gd name="T80" fmla="*/ 50 w 50"/>
                <a:gd name="T81" fmla="*/ 50 h 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0" h="50">
                  <a:moveTo>
                    <a:pt x="25" y="0"/>
                  </a:moveTo>
                  <a:cubicBezTo>
                    <a:pt x="28" y="0"/>
                    <a:pt x="31" y="0"/>
                    <a:pt x="34" y="1"/>
                  </a:cubicBezTo>
                  <a:cubicBezTo>
                    <a:pt x="37" y="2"/>
                    <a:pt x="40" y="4"/>
                    <a:pt x="42" y="7"/>
                  </a:cubicBezTo>
                  <a:cubicBezTo>
                    <a:pt x="45" y="9"/>
                    <a:pt x="47" y="12"/>
                    <a:pt x="48" y="15"/>
                  </a:cubicBezTo>
                  <a:cubicBezTo>
                    <a:pt x="49" y="18"/>
                    <a:pt x="50" y="21"/>
                    <a:pt x="50" y="24"/>
                  </a:cubicBezTo>
                  <a:cubicBezTo>
                    <a:pt x="50" y="28"/>
                    <a:pt x="50" y="31"/>
                    <a:pt x="48" y="34"/>
                  </a:cubicBezTo>
                  <a:cubicBezTo>
                    <a:pt x="47" y="37"/>
                    <a:pt x="45" y="40"/>
                    <a:pt x="43" y="42"/>
                  </a:cubicBezTo>
                  <a:cubicBezTo>
                    <a:pt x="41" y="45"/>
                    <a:pt x="38" y="47"/>
                    <a:pt x="35" y="48"/>
                  </a:cubicBezTo>
                  <a:cubicBezTo>
                    <a:pt x="32" y="50"/>
                    <a:pt x="29" y="50"/>
                    <a:pt x="26" y="50"/>
                  </a:cubicBezTo>
                  <a:cubicBezTo>
                    <a:pt x="22" y="50"/>
                    <a:pt x="19" y="50"/>
                    <a:pt x="16" y="49"/>
                  </a:cubicBezTo>
                  <a:cubicBezTo>
                    <a:pt x="13" y="48"/>
                    <a:pt x="10" y="46"/>
                    <a:pt x="8" y="43"/>
                  </a:cubicBezTo>
                  <a:cubicBezTo>
                    <a:pt x="6" y="41"/>
                    <a:pt x="4" y="38"/>
                    <a:pt x="2" y="35"/>
                  </a:cubicBezTo>
                  <a:cubicBezTo>
                    <a:pt x="1" y="32"/>
                    <a:pt x="0" y="29"/>
                    <a:pt x="0" y="26"/>
                  </a:cubicBezTo>
                  <a:cubicBezTo>
                    <a:pt x="0" y="22"/>
                    <a:pt x="1" y="19"/>
                    <a:pt x="2" y="16"/>
                  </a:cubicBezTo>
                  <a:cubicBezTo>
                    <a:pt x="3" y="13"/>
                    <a:pt x="5" y="10"/>
                    <a:pt x="7" y="7"/>
                  </a:cubicBezTo>
                  <a:cubicBezTo>
                    <a:pt x="9" y="5"/>
                    <a:pt x="12" y="3"/>
                    <a:pt x="15" y="2"/>
                  </a:cubicBezTo>
                  <a:cubicBezTo>
                    <a:pt x="18" y="0"/>
                    <a:pt x="21" y="0"/>
                    <a:pt x="25" y="0"/>
                  </a:cubicBezTo>
                  <a:close/>
                  <a:moveTo>
                    <a:pt x="39" y="25"/>
                  </a:moveTo>
                  <a:cubicBezTo>
                    <a:pt x="39" y="21"/>
                    <a:pt x="38" y="18"/>
                    <a:pt x="35" y="16"/>
                  </a:cubicBezTo>
                  <a:cubicBezTo>
                    <a:pt x="32" y="14"/>
                    <a:pt x="29" y="12"/>
                    <a:pt x="25" y="13"/>
                  </a:cubicBezTo>
                  <a:cubicBezTo>
                    <a:pt x="21" y="13"/>
                    <a:pt x="18" y="14"/>
                    <a:pt x="15" y="16"/>
                  </a:cubicBezTo>
                  <a:cubicBezTo>
                    <a:pt x="12" y="19"/>
                    <a:pt x="11" y="22"/>
                    <a:pt x="11" y="25"/>
                  </a:cubicBezTo>
                  <a:cubicBezTo>
                    <a:pt x="11" y="29"/>
                    <a:pt x="13" y="32"/>
                    <a:pt x="15" y="34"/>
                  </a:cubicBezTo>
                  <a:cubicBezTo>
                    <a:pt x="18" y="36"/>
                    <a:pt x="21" y="38"/>
                    <a:pt x="25" y="37"/>
                  </a:cubicBezTo>
                  <a:cubicBezTo>
                    <a:pt x="30" y="37"/>
                    <a:pt x="33" y="36"/>
                    <a:pt x="35" y="34"/>
                  </a:cubicBezTo>
                  <a:cubicBezTo>
                    <a:pt x="38" y="31"/>
                    <a:pt x="39" y="28"/>
                    <a:pt x="39" y="25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9" name="Freeform 45"/>
            <p:cNvSpPr>
              <a:spLocks/>
            </p:cNvSpPr>
            <p:nvPr/>
          </p:nvSpPr>
          <p:spPr bwMode="auto">
            <a:xfrm>
              <a:off x="1684" y="2030"/>
              <a:ext cx="120" cy="85"/>
            </a:xfrm>
            <a:custGeom>
              <a:avLst/>
              <a:gdLst>
                <a:gd name="T0" fmla="*/ 78 w 51"/>
                <a:gd name="T1" fmla="*/ 71 h 36"/>
                <a:gd name="T2" fmla="*/ 89 w 51"/>
                <a:gd name="T3" fmla="*/ 57 h 36"/>
                <a:gd name="T4" fmla="*/ 94 w 51"/>
                <a:gd name="T5" fmla="*/ 45 h 36"/>
                <a:gd name="T6" fmla="*/ 92 w 51"/>
                <a:gd name="T7" fmla="*/ 35 h 36"/>
                <a:gd name="T8" fmla="*/ 85 w 51"/>
                <a:gd name="T9" fmla="*/ 31 h 36"/>
                <a:gd name="T10" fmla="*/ 75 w 51"/>
                <a:gd name="T11" fmla="*/ 33 h 36"/>
                <a:gd name="T12" fmla="*/ 68 w 51"/>
                <a:gd name="T13" fmla="*/ 47 h 36"/>
                <a:gd name="T14" fmla="*/ 54 w 51"/>
                <a:gd name="T15" fmla="*/ 71 h 36"/>
                <a:gd name="T16" fmla="*/ 35 w 51"/>
                <a:gd name="T17" fmla="*/ 76 h 36"/>
                <a:gd name="T18" fmla="*/ 9 w 51"/>
                <a:gd name="T19" fmla="*/ 61 h 36"/>
                <a:gd name="T20" fmla="*/ 2 w 51"/>
                <a:gd name="T21" fmla="*/ 33 h 36"/>
                <a:gd name="T22" fmla="*/ 5 w 51"/>
                <a:gd name="T23" fmla="*/ 17 h 36"/>
                <a:gd name="T24" fmla="*/ 14 w 51"/>
                <a:gd name="T25" fmla="*/ 2 h 36"/>
                <a:gd name="T26" fmla="*/ 35 w 51"/>
                <a:gd name="T27" fmla="*/ 12 h 36"/>
                <a:gd name="T28" fmla="*/ 28 w 51"/>
                <a:gd name="T29" fmla="*/ 24 h 36"/>
                <a:gd name="T30" fmla="*/ 26 w 51"/>
                <a:gd name="T31" fmla="*/ 33 h 36"/>
                <a:gd name="T32" fmla="*/ 26 w 51"/>
                <a:gd name="T33" fmla="*/ 43 h 36"/>
                <a:gd name="T34" fmla="*/ 33 w 51"/>
                <a:gd name="T35" fmla="*/ 47 h 36"/>
                <a:gd name="T36" fmla="*/ 40 w 51"/>
                <a:gd name="T37" fmla="*/ 45 h 36"/>
                <a:gd name="T38" fmla="*/ 45 w 51"/>
                <a:gd name="T39" fmla="*/ 33 h 36"/>
                <a:gd name="T40" fmla="*/ 47 w 51"/>
                <a:gd name="T41" fmla="*/ 31 h 36"/>
                <a:gd name="T42" fmla="*/ 59 w 51"/>
                <a:gd name="T43" fmla="*/ 7 h 36"/>
                <a:gd name="T44" fmla="*/ 71 w 51"/>
                <a:gd name="T45" fmla="*/ 2 h 36"/>
                <a:gd name="T46" fmla="*/ 82 w 51"/>
                <a:gd name="T47" fmla="*/ 2 h 36"/>
                <a:gd name="T48" fmla="*/ 111 w 51"/>
                <a:gd name="T49" fmla="*/ 14 h 36"/>
                <a:gd name="T50" fmla="*/ 118 w 51"/>
                <a:gd name="T51" fmla="*/ 47 h 36"/>
                <a:gd name="T52" fmla="*/ 113 w 51"/>
                <a:gd name="T53" fmla="*/ 68 h 36"/>
                <a:gd name="T54" fmla="*/ 99 w 51"/>
                <a:gd name="T55" fmla="*/ 85 h 36"/>
                <a:gd name="T56" fmla="*/ 78 w 51"/>
                <a:gd name="T57" fmla="*/ 71 h 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36"/>
                <a:gd name="T89" fmla="*/ 51 w 51"/>
                <a:gd name="T90" fmla="*/ 36 h 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36">
                  <a:moveTo>
                    <a:pt x="33" y="30"/>
                  </a:moveTo>
                  <a:cubicBezTo>
                    <a:pt x="35" y="28"/>
                    <a:pt x="37" y="26"/>
                    <a:pt x="38" y="24"/>
                  </a:cubicBezTo>
                  <a:cubicBezTo>
                    <a:pt x="39" y="23"/>
                    <a:pt x="40" y="21"/>
                    <a:pt x="40" y="19"/>
                  </a:cubicBezTo>
                  <a:cubicBezTo>
                    <a:pt x="40" y="17"/>
                    <a:pt x="40" y="16"/>
                    <a:pt x="39" y="15"/>
                  </a:cubicBezTo>
                  <a:cubicBezTo>
                    <a:pt x="38" y="13"/>
                    <a:pt x="37" y="13"/>
                    <a:pt x="36" y="13"/>
                  </a:cubicBezTo>
                  <a:cubicBezTo>
                    <a:pt x="34" y="13"/>
                    <a:pt x="33" y="13"/>
                    <a:pt x="32" y="14"/>
                  </a:cubicBezTo>
                  <a:cubicBezTo>
                    <a:pt x="31" y="15"/>
                    <a:pt x="30" y="17"/>
                    <a:pt x="29" y="20"/>
                  </a:cubicBezTo>
                  <a:cubicBezTo>
                    <a:pt x="27" y="25"/>
                    <a:pt x="25" y="28"/>
                    <a:pt x="23" y="30"/>
                  </a:cubicBezTo>
                  <a:cubicBezTo>
                    <a:pt x="21" y="31"/>
                    <a:pt x="18" y="32"/>
                    <a:pt x="15" y="32"/>
                  </a:cubicBezTo>
                  <a:cubicBezTo>
                    <a:pt x="10" y="31"/>
                    <a:pt x="7" y="30"/>
                    <a:pt x="4" y="26"/>
                  </a:cubicBezTo>
                  <a:cubicBezTo>
                    <a:pt x="1" y="23"/>
                    <a:pt x="0" y="19"/>
                    <a:pt x="1" y="14"/>
                  </a:cubicBezTo>
                  <a:cubicBezTo>
                    <a:pt x="1" y="12"/>
                    <a:pt x="1" y="9"/>
                    <a:pt x="2" y="7"/>
                  </a:cubicBezTo>
                  <a:cubicBezTo>
                    <a:pt x="3" y="5"/>
                    <a:pt x="5" y="3"/>
                    <a:pt x="6" y="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7"/>
                    <a:pt x="13" y="8"/>
                    <a:pt x="12" y="10"/>
                  </a:cubicBezTo>
                  <a:cubicBezTo>
                    <a:pt x="11" y="11"/>
                    <a:pt x="11" y="13"/>
                    <a:pt x="11" y="14"/>
                  </a:cubicBezTo>
                  <a:cubicBezTo>
                    <a:pt x="10" y="16"/>
                    <a:pt x="11" y="17"/>
                    <a:pt x="11" y="18"/>
                  </a:cubicBezTo>
                  <a:cubicBezTo>
                    <a:pt x="12" y="19"/>
                    <a:pt x="13" y="20"/>
                    <a:pt x="14" y="20"/>
                  </a:cubicBezTo>
                  <a:cubicBezTo>
                    <a:pt x="15" y="20"/>
                    <a:pt x="16" y="19"/>
                    <a:pt x="17" y="19"/>
                  </a:cubicBezTo>
                  <a:cubicBezTo>
                    <a:pt x="18" y="18"/>
                    <a:pt x="19" y="16"/>
                    <a:pt x="19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2" y="8"/>
                    <a:pt x="23" y="5"/>
                    <a:pt x="25" y="3"/>
                  </a:cubicBezTo>
                  <a:cubicBezTo>
                    <a:pt x="26" y="2"/>
                    <a:pt x="28" y="1"/>
                    <a:pt x="30" y="1"/>
                  </a:cubicBezTo>
                  <a:cubicBezTo>
                    <a:pt x="31" y="1"/>
                    <a:pt x="33" y="0"/>
                    <a:pt x="35" y="1"/>
                  </a:cubicBezTo>
                  <a:cubicBezTo>
                    <a:pt x="40" y="1"/>
                    <a:pt x="44" y="3"/>
                    <a:pt x="47" y="6"/>
                  </a:cubicBezTo>
                  <a:cubicBezTo>
                    <a:pt x="50" y="10"/>
                    <a:pt x="51" y="15"/>
                    <a:pt x="50" y="20"/>
                  </a:cubicBezTo>
                  <a:cubicBezTo>
                    <a:pt x="50" y="23"/>
                    <a:pt x="49" y="26"/>
                    <a:pt x="48" y="29"/>
                  </a:cubicBezTo>
                  <a:cubicBezTo>
                    <a:pt x="47" y="32"/>
                    <a:pt x="45" y="34"/>
                    <a:pt x="42" y="36"/>
                  </a:cubicBezTo>
                  <a:lnTo>
                    <a:pt x="3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0" name="Freeform 46"/>
            <p:cNvSpPr>
              <a:spLocks noEditPoints="1"/>
            </p:cNvSpPr>
            <p:nvPr/>
          </p:nvSpPr>
          <p:spPr bwMode="auto">
            <a:xfrm>
              <a:off x="1698" y="1916"/>
              <a:ext cx="125" cy="114"/>
            </a:xfrm>
            <a:custGeom>
              <a:avLst/>
              <a:gdLst>
                <a:gd name="T0" fmla="*/ 104 w 53"/>
                <a:gd name="T1" fmla="*/ 114 h 48"/>
                <a:gd name="T2" fmla="*/ 0 w 53"/>
                <a:gd name="T3" fmla="*/ 57 h 48"/>
                <a:gd name="T4" fmla="*/ 7 w 53"/>
                <a:gd name="T5" fmla="*/ 19 h 48"/>
                <a:gd name="T6" fmla="*/ 125 w 53"/>
                <a:gd name="T7" fmla="*/ 0 h 48"/>
                <a:gd name="T8" fmla="*/ 120 w 53"/>
                <a:gd name="T9" fmla="*/ 31 h 48"/>
                <a:gd name="T10" fmla="*/ 99 w 53"/>
                <a:gd name="T11" fmla="*/ 31 h 48"/>
                <a:gd name="T12" fmla="*/ 92 w 53"/>
                <a:gd name="T13" fmla="*/ 74 h 48"/>
                <a:gd name="T14" fmla="*/ 111 w 53"/>
                <a:gd name="T15" fmla="*/ 83 h 48"/>
                <a:gd name="T16" fmla="*/ 104 w 53"/>
                <a:gd name="T17" fmla="*/ 114 h 48"/>
                <a:gd name="T18" fmla="*/ 71 w 53"/>
                <a:gd name="T19" fmla="*/ 64 h 48"/>
                <a:gd name="T20" fmla="*/ 75 w 53"/>
                <a:gd name="T21" fmla="*/ 33 h 48"/>
                <a:gd name="T22" fmla="*/ 38 w 53"/>
                <a:gd name="T23" fmla="*/ 40 h 48"/>
                <a:gd name="T24" fmla="*/ 33 w 53"/>
                <a:gd name="T25" fmla="*/ 40 h 48"/>
                <a:gd name="T26" fmla="*/ 21 w 53"/>
                <a:gd name="T27" fmla="*/ 40 h 48"/>
                <a:gd name="T28" fmla="*/ 31 w 53"/>
                <a:gd name="T29" fmla="*/ 43 h 48"/>
                <a:gd name="T30" fmla="*/ 35 w 53"/>
                <a:gd name="T31" fmla="*/ 48 h 48"/>
                <a:gd name="T32" fmla="*/ 71 w 53"/>
                <a:gd name="T33" fmla="*/ 6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48"/>
                <a:gd name="T53" fmla="*/ 53 w 53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48">
                  <a:moveTo>
                    <a:pt x="44" y="48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7" y="35"/>
                    <a:pt x="47" y="35"/>
                    <a:pt x="47" y="35"/>
                  </a:cubicBezTo>
                  <a:lnTo>
                    <a:pt x="44" y="48"/>
                  </a:lnTo>
                  <a:close/>
                  <a:moveTo>
                    <a:pt x="30" y="27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3" y="17"/>
                    <a:pt x="11" y="17"/>
                    <a:pt x="9" y="17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14" y="19"/>
                    <a:pt x="14" y="19"/>
                    <a:pt x="15" y="20"/>
                  </a:cubicBezTo>
                  <a:lnTo>
                    <a:pt x="3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1" name="Freeform 47"/>
            <p:cNvSpPr>
              <a:spLocks/>
            </p:cNvSpPr>
            <p:nvPr/>
          </p:nvSpPr>
          <p:spPr bwMode="auto">
            <a:xfrm>
              <a:off x="1717" y="1777"/>
              <a:ext cx="137" cy="127"/>
            </a:xfrm>
            <a:custGeom>
              <a:avLst/>
              <a:gdLst>
                <a:gd name="T0" fmla="*/ 108 w 137"/>
                <a:gd name="T1" fmla="*/ 127 h 127"/>
                <a:gd name="T2" fmla="*/ 0 w 137"/>
                <a:gd name="T3" fmla="*/ 97 h 127"/>
                <a:gd name="T4" fmla="*/ 9 w 137"/>
                <a:gd name="T5" fmla="*/ 68 h 127"/>
                <a:gd name="T6" fmla="*/ 59 w 137"/>
                <a:gd name="T7" fmla="*/ 83 h 127"/>
                <a:gd name="T8" fmla="*/ 19 w 137"/>
                <a:gd name="T9" fmla="*/ 35 h 127"/>
                <a:gd name="T10" fmla="*/ 28 w 137"/>
                <a:gd name="T11" fmla="*/ 0 h 127"/>
                <a:gd name="T12" fmla="*/ 71 w 137"/>
                <a:gd name="T13" fmla="*/ 54 h 127"/>
                <a:gd name="T14" fmla="*/ 137 w 137"/>
                <a:gd name="T15" fmla="*/ 28 h 127"/>
                <a:gd name="T16" fmla="*/ 127 w 137"/>
                <a:gd name="T17" fmla="*/ 64 h 127"/>
                <a:gd name="T18" fmla="*/ 68 w 137"/>
                <a:gd name="T19" fmla="*/ 85 h 127"/>
                <a:gd name="T20" fmla="*/ 118 w 137"/>
                <a:gd name="T21" fmla="*/ 99 h 127"/>
                <a:gd name="T22" fmla="*/ 108 w 137"/>
                <a:gd name="T23" fmla="*/ 127 h 1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7"/>
                <a:gd name="T37" fmla="*/ 0 h 127"/>
                <a:gd name="T38" fmla="*/ 137 w 137"/>
                <a:gd name="T39" fmla="*/ 127 h 1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7" h="127">
                  <a:moveTo>
                    <a:pt x="108" y="127"/>
                  </a:moveTo>
                  <a:lnTo>
                    <a:pt x="0" y="97"/>
                  </a:lnTo>
                  <a:lnTo>
                    <a:pt x="9" y="68"/>
                  </a:lnTo>
                  <a:lnTo>
                    <a:pt x="59" y="83"/>
                  </a:lnTo>
                  <a:lnTo>
                    <a:pt x="19" y="35"/>
                  </a:lnTo>
                  <a:lnTo>
                    <a:pt x="28" y="0"/>
                  </a:lnTo>
                  <a:lnTo>
                    <a:pt x="71" y="54"/>
                  </a:lnTo>
                  <a:lnTo>
                    <a:pt x="137" y="28"/>
                  </a:lnTo>
                  <a:lnTo>
                    <a:pt x="127" y="64"/>
                  </a:lnTo>
                  <a:lnTo>
                    <a:pt x="68" y="85"/>
                  </a:lnTo>
                  <a:lnTo>
                    <a:pt x="118" y="99"/>
                  </a:lnTo>
                  <a:lnTo>
                    <a:pt x="108" y="1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2" name="Freeform 48"/>
            <p:cNvSpPr>
              <a:spLocks noEditPoints="1"/>
            </p:cNvSpPr>
            <p:nvPr/>
          </p:nvSpPr>
          <p:spPr bwMode="auto">
            <a:xfrm>
              <a:off x="1764" y="1697"/>
              <a:ext cx="132" cy="111"/>
            </a:xfrm>
            <a:custGeom>
              <a:avLst/>
              <a:gdLst>
                <a:gd name="T0" fmla="*/ 90 w 56"/>
                <a:gd name="T1" fmla="*/ 111 h 47"/>
                <a:gd name="T2" fmla="*/ 0 w 56"/>
                <a:gd name="T3" fmla="*/ 35 h 47"/>
                <a:gd name="T4" fmla="*/ 14 w 56"/>
                <a:gd name="T5" fmla="*/ 0 h 47"/>
                <a:gd name="T6" fmla="*/ 132 w 56"/>
                <a:gd name="T7" fmla="*/ 5 h 47"/>
                <a:gd name="T8" fmla="*/ 120 w 56"/>
                <a:gd name="T9" fmla="*/ 33 h 47"/>
                <a:gd name="T10" fmla="*/ 99 w 56"/>
                <a:gd name="T11" fmla="*/ 31 h 47"/>
                <a:gd name="T12" fmla="*/ 83 w 56"/>
                <a:gd name="T13" fmla="*/ 71 h 47"/>
                <a:gd name="T14" fmla="*/ 99 w 56"/>
                <a:gd name="T15" fmla="*/ 83 h 47"/>
                <a:gd name="T16" fmla="*/ 90 w 56"/>
                <a:gd name="T17" fmla="*/ 111 h 47"/>
                <a:gd name="T18" fmla="*/ 66 w 56"/>
                <a:gd name="T19" fmla="*/ 57 h 47"/>
                <a:gd name="T20" fmla="*/ 78 w 56"/>
                <a:gd name="T21" fmla="*/ 28 h 47"/>
                <a:gd name="T22" fmla="*/ 38 w 56"/>
                <a:gd name="T23" fmla="*/ 26 h 47"/>
                <a:gd name="T24" fmla="*/ 33 w 56"/>
                <a:gd name="T25" fmla="*/ 24 h 47"/>
                <a:gd name="T26" fmla="*/ 24 w 56"/>
                <a:gd name="T27" fmla="*/ 24 h 47"/>
                <a:gd name="T28" fmla="*/ 31 w 56"/>
                <a:gd name="T29" fmla="*/ 28 h 47"/>
                <a:gd name="T30" fmla="*/ 35 w 56"/>
                <a:gd name="T31" fmla="*/ 33 h 47"/>
                <a:gd name="T32" fmla="*/ 66 w 56"/>
                <a:gd name="T33" fmla="*/ 5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47"/>
                <a:gd name="T53" fmla="*/ 56 w 56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47">
                  <a:moveTo>
                    <a:pt x="38" y="4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42" y="35"/>
                    <a:pt x="42" y="35"/>
                    <a:pt x="42" y="35"/>
                  </a:cubicBezTo>
                  <a:lnTo>
                    <a:pt x="38" y="47"/>
                  </a:lnTo>
                  <a:close/>
                  <a:moveTo>
                    <a:pt x="28" y="24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10"/>
                    <a:pt x="11" y="10"/>
                    <a:pt x="10" y="10"/>
                  </a:cubicBezTo>
                  <a:cubicBezTo>
                    <a:pt x="11" y="11"/>
                    <a:pt x="12" y="11"/>
                    <a:pt x="13" y="12"/>
                  </a:cubicBezTo>
                  <a:cubicBezTo>
                    <a:pt x="13" y="13"/>
                    <a:pt x="14" y="13"/>
                    <a:pt x="15" y="14"/>
                  </a:cubicBez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3" name="Freeform 49"/>
            <p:cNvSpPr>
              <a:spLocks noEditPoints="1"/>
            </p:cNvSpPr>
            <p:nvPr/>
          </p:nvSpPr>
          <p:spPr bwMode="auto">
            <a:xfrm>
              <a:off x="1825" y="1531"/>
              <a:ext cx="111" cy="116"/>
            </a:xfrm>
            <a:custGeom>
              <a:avLst/>
              <a:gdLst>
                <a:gd name="T0" fmla="*/ 111 w 47"/>
                <a:gd name="T1" fmla="*/ 92 h 49"/>
                <a:gd name="T2" fmla="*/ 97 w 47"/>
                <a:gd name="T3" fmla="*/ 116 h 49"/>
                <a:gd name="T4" fmla="*/ 0 w 47"/>
                <a:gd name="T5" fmla="*/ 62 h 49"/>
                <a:gd name="T6" fmla="*/ 17 w 47"/>
                <a:gd name="T7" fmla="*/ 33 h 49"/>
                <a:gd name="T8" fmla="*/ 31 w 47"/>
                <a:gd name="T9" fmla="*/ 12 h 49"/>
                <a:gd name="T10" fmla="*/ 43 w 47"/>
                <a:gd name="T11" fmla="*/ 2 h 49"/>
                <a:gd name="T12" fmla="*/ 59 w 47"/>
                <a:gd name="T13" fmla="*/ 2 h 49"/>
                <a:gd name="T14" fmla="*/ 76 w 47"/>
                <a:gd name="T15" fmla="*/ 7 h 49"/>
                <a:gd name="T16" fmla="*/ 90 w 47"/>
                <a:gd name="T17" fmla="*/ 19 h 49"/>
                <a:gd name="T18" fmla="*/ 94 w 47"/>
                <a:gd name="T19" fmla="*/ 33 h 49"/>
                <a:gd name="T20" fmla="*/ 94 w 47"/>
                <a:gd name="T21" fmla="*/ 45 h 49"/>
                <a:gd name="T22" fmla="*/ 85 w 47"/>
                <a:gd name="T23" fmla="*/ 64 h 49"/>
                <a:gd name="T24" fmla="*/ 83 w 47"/>
                <a:gd name="T25" fmla="*/ 69 h 49"/>
                <a:gd name="T26" fmla="*/ 80 w 47"/>
                <a:gd name="T27" fmla="*/ 73 h 49"/>
                <a:gd name="T28" fmla="*/ 111 w 47"/>
                <a:gd name="T29" fmla="*/ 92 h 49"/>
                <a:gd name="T30" fmla="*/ 59 w 47"/>
                <a:gd name="T31" fmla="*/ 62 h 49"/>
                <a:gd name="T32" fmla="*/ 61 w 47"/>
                <a:gd name="T33" fmla="*/ 57 h 49"/>
                <a:gd name="T34" fmla="*/ 66 w 47"/>
                <a:gd name="T35" fmla="*/ 40 h 49"/>
                <a:gd name="T36" fmla="*/ 59 w 47"/>
                <a:gd name="T37" fmla="*/ 33 h 49"/>
                <a:gd name="T38" fmla="*/ 50 w 47"/>
                <a:gd name="T39" fmla="*/ 31 h 49"/>
                <a:gd name="T40" fmla="*/ 38 w 47"/>
                <a:gd name="T41" fmla="*/ 43 h 49"/>
                <a:gd name="T42" fmla="*/ 35 w 47"/>
                <a:gd name="T43" fmla="*/ 47 h 49"/>
                <a:gd name="T44" fmla="*/ 59 w 47"/>
                <a:gd name="T45" fmla="*/ 62 h 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49"/>
                <a:gd name="T71" fmla="*/ 47 w 47"/>
                <a:gd name="T72" fmla="*/ 49 h 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49">
                  <a:moveTo>
                    <a:pt x="47" y="39"/>
                  </a:moveTo>
                  <a:cubicBezTo>
                    <a:pt x="41" y="49"/>
                    <a:pt x="41" y="49"/>
                    <a:pt x="41" y="4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9"/>
                    <a:pt x="12" y="6"/>
                    <a:pt x="13" y="5"/>
                  </a:cubicBezTo>
                  <a:cubicBezTo>
                    <a:pt x="15" y="3"/>
                    <a:pt x="16" y="2"/>
                    <a:pt x="18" y="1"/>
                  </a:cubicBezTo>
                  <a:cubicBezTo>
                    <a:pt x="20" y="1"/>
                    <a:pt x="23" y="0"/>
                    <a:pt x="25" y="1"/>
                  </a:cubicBezTo>
                  <a:cubicBezTo>
                    <a:pt x="27" y="1"/>
                    <a:pt x="30" y="2"/>
                    <a:pt x="32" y="3"/>
                  </a:cubicBezTo>
                  <a:cubicBezTo>
                    <a:pt x="34" y="4"/>
                    <a:pt x="36" y="6"/>
                    <a:pt x="38" y="8"/>
                  </a:cubicBezTo>
                  <a:cubicBezTo>
                    <a:pt x="39" y="10"/>
                    <a:pt x="40" y="12"/>
                    <a:pt x="40" y="14"/>
                  </a:cubicBezTo>
                  <a:cubicBezTo>
                    <a:pt x="40" y="16"/>
                    <a:pt x="40" y="17"/>
                    <a:pt x="40" y="19"/>
                  </a:cubicBezTo>
                  <a:cubicBezTo>
                    <a:pt x="39" y="21"/>
                    <a:pt x="38" y="24"/>
                    <a:pt x="36" y="27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4" y="31"/>
                    <a:pt x="34" y="31"/>
                    <a:pt x="34" y="31"/>
                  </a:cubicBezTo>
                  <a:lnTo>
                    <a:pt x="47" y="39"/>
                  </a:lnTo>
                  <a:close/>
                  <a:moveTo>
                    <a:pt x="25" y="26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8" y="21"/>
                    <a:pt x="28" y="19"/>
                    <a:pt x="28" y="17"/>
                  </a:cubicBezTo>
                  <a:cubicBezTo>
                    <a:pt x="28" y="16"/>
                    <a:pt x="27" y="15"/>
                    <a:pt x="25" y="14"/>
                  </a:cubicBezTo>
                  <a:cubicBezTo>
                    <a:pt x="24" y="13"/>
                    <a:pt x="22" y="12"/>
                    <a:pt x="21" y="13"/>
                  </a:cubicBezTo>
                  <a:cubicBezTo>
                    <a:pt x="19" y="14"/>
                    <a:pt x="18" y="15"/>
                    <a:pt x="16" y="18"/>
                  </a:cubicBezTo>
                  <a:cubicBezTo>
                    <a:pt x="15" y="20"/>
                    <a:pt x="15" y="20"/>
                    <a:pt x="15" y="20"/>
                  </a:cubicBezTo>
                  <a:lnTo>
                    <a:pt x="2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4" name="Freeform 50"/>
            <p:cNvSpPr>
              <a:spLocks noEditPoints="1"/>
            </p:cNvSpPr>
            <p:nvPr/>
          </p:nvSpPr>
          <p:spPr bwMode="auto">
            <a:xfrm>
              <a:off x="1882" y="1441"/>
              <a:ext cx="142" cy="121"/>
            </a:xfrm>
            <a:custGeom>
              <a:avLst/>
              <a:gdLst>
                <a:gd name="T0" fmla="*/ 92 w 60"/>
                <a:gd name="T1" fmla="*/ 121 h 51"/>
                <a:gd name="T2" fmla="*/ 0 w 60"/>
                <a:gd name="T3" fmla="*/ 57 h 51"/>
                <a:gd name="T4" fmla="*/ 19 w 60"/>
                <a:gd name="T5" fmla="*/ 31 h 51"/>
                <a:gd name="T6" fmla="*/ 36 w 60"/>
                <a:gd name="T7" fmla="*/ 9 h 51"/>
                <a:gd name="T8" fmla="*/ 47 w 60"/>
                <a:gd name="T9" fmla="*/ 2 h 51"/>
                <a:gd name="T10" fmla="*/ 62 w 60"/>
                <a:gd name="T11" fmla="*/ 2 h 51"/>
                <a:gd name="T12" fmla="*/ 76 w 60"/>
                <a:gd name="T13" fmla="*/ 9 h 51"/>
                <a:gd name="T14" fmla="*/ 90 w 60"/>
                <a:gd name="T15" fmla="*/ 26 h 51"/>
                <a:gd name="T16" fmla="*/ 88 w 60"/>
                <a:gd name="T17" fmla="*/ 47 h 51"/>
                <a:gd name="T18" fmla="*/ 142 w 60"/>
                <a:gd name="T19" fmla="*/ 47 h 51"/>
                <a:gd name="T20" fmla="*/ 123 w 60"/>
                <a:gd name="T21" fmla="*/ 76 h 51"/>
                <a:gd name="T22" fmla="*/ 73 w 60"/>
                <a:gd name="T23" fmla="*/ 74 h 51"/>
                <a:gd name="T24" fmla="*/ 109 w 60"/>
                <a:gd name="T25" fmla="*/ 97 h 51"/>
                <a:gd name="T26" fmla="*/ 92 w 60"/>
                <a:gd name="T27" fmla="*/ 121 h 51"/>
                <a:gd name="T28" fmla="*/ 59 w 60"/>
                <a:gd name="T29" fmla="*/ 64 h 51"/>
                <a:gd name="T30" fmla="*/ 64 w 60"/>
                <a:gd name="T31" fmla="*/ 59 h 51"/>
                <a:gd name="T32" fmla="*/ 69 w 60"/>
                <a:gd name="T33" fmla="*/ 45 h 51"/>
                <a:gd name="T34" fmla="*/ 64 w 60"/>
                <a:gd name="T35" fmla="*/ 36 h 51"/>
                <a:gd name="T36" fmla="*/ 50 w 60"/>
                <a:gd name="T37" fmla="*/ 31 h 51"/>
                <a:gd name="T38" fmla="*/ 40 w 60"/>
                <a:gd name="T39" fmla="*/ 43 h 51"/>
                <a:gd name="T40" fmla="*/ 36 w 60"/>
                <a:gd name="T41" fmla="*/ 47 h 51"/>
                <a:gd name="T42" fmla="*/ 59 w 60"/>
                <a:gd name="T43" fmla="*/ 64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"/>
                <a:gd name="T67" fmla="*/ 0 h 51"/>
                <a:gd name="T68" fmla="*/ 60 w 60"/>
                <a:gd name="T69" fmla="*/ 51 h 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" h="51">
                  <a:moveTo>
                    <a:pt x="39" y="51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1" y="8"/>
                    <a:pt x="13" y="6"/>
                    <a:pt x="15" y="4"/>
                  </a:cubicBezTo>
                  <a:cubicBezTo>
                    <a:pt x="16" y="3"/>
                    <a:pt x="18" y="2"/>
                    <a:pt x="20" y="1"/>
                  </a:cubicBezTo>
                  <a:cubicBezTo>
                    <a:pt x="22" y="1"/>
                    <a:pt x="24" y="0"/>
                    <a:pt x="26" y="1"/>
                  </a:cubicBezTo>
                  <a:cubicBezTo>
                    <a:pt x="28" y="1"/>
                    <a:pt x="30" y="2"/>
                    <a:pt x="32" y="4"/>
                  </a:cubicBezTo>
                  <a:cubicBezTo>
                    <a:pt x="35" y="6"/>
                    <a:pt x="37" y="8"/>
                    <a:pt x="38" y="11"/>
                  </a:cubicBezTo>
                  <a:cubicBezTo>
                    <a:pt x="39" y="14"/>
                    <a:pt x="39" y="17"/>
                    <a:pt x="37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6" y="41"/>
                    <a:pt x="46" y="41"/>
                    <a:pt x="46" y="41"/>
                  </a:cubicBezTo>
                  <a:lnTo>
                    <a:pt x="39" y="51"/>
                  </a:lnTo>
                  <a:close/>
                  <a:moveTo>
                    <a:pt x="25" y="27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28" y="23"/>
                    <a:pt x="29" y="21"/>
                    <a:pt x="29" y="19"/>
                  </a:cubicBezTo>
                  <a:cubicBezTo>
                    <a:pt x="29" y="18"/>
                    <a:pt x="28" y="16"/>
                    <a:pt x="27" y="15"/>
                  </a:cubicBezTo>
                  <a:cubicBezTo>
                    <a:pt x="25" y="14"/>
                    <a:pt x="23" y="13"/>
                    <a:pt x="21" y="13"/>
                  </a:cubicBezTo>
                  <a:cubicBezTo>
                    <a:pt x="20" y="14"/>
                    <a:pt x="18" y="15"/>
                    <a:pt x="17" y="18"/>
                  </a:cubicBezTo>
                  <a:cubicBezTo>
                    <a:pt x="15" y="20"/>
                    <a:pt x="15" y="20"/>
                    <a:pt x="15" y="20"/>
                  </a:cubicBezTo>
                  <a:lnTo>
                    <a:pt x="25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5" name="Freeform 51"/>
            <p:cNvSpPr>
              <a:spLocks/>
            </p:cNvSpPr>
            <p:nvPr/>
          </p:nvSpPr>
          <p:spPr bwMode="auto">
            <a:xfrm>
              <a:off x="1948" y="1356"/>
              <a:ext cx="130" cy="126"/>
            </a:xfrm>
            <a:custGeom>
              <a:avLst/>
              <a:gdLst>
                <a:gd name="T0" fmla="*/ 85 w 130"/>
                <a:gd name="T1" fmla="*/ 126 h 126"/>
                <a:gd name="T2" fmla="*/ 0 w 130"/>
                <a:gd name="T3" fmla="*/ 52 h 126"/>
                <a:gd name="T4" fmla="*/ 43 w 130"/>
                <a:gd name="T5" fmla="*/ 0 h 126"/>
                <a:gd name="T6" fmla="*/ 62 w 130"/>
                <a:gd name="T7" fmla="*/ 17 h 126"/>
                <a:gd name="T8" fmla="*/ 38 w 130"/>
                <a:gd name="T9" fmla="*/ 45 h 126"/>
                <a:gd name="T10" fmla="*/ 52 w 130"/>
                <a:gd name="T11" fmla="*/ 59 h 126"/>
                <a:gd name="T12" fmla="*/ 76 w 130"/>
                <a:gd name="T13" fmla="*/ 31 h 126"/>
                <a:gd name="T14" fmla="*/ 95 w 130"/>
                <a:gd name="T15" fmla="*/ 45 h 126"/>
                <a:gd name="T16" fmla="*/ 71 w 130"/>
                <a:gd name="T17" fmla="*/ 74 h 126"/>
                <a:gd name="T18" fmla="*/ 85 w 130"/>
                <a:gd name="T19" fmla="*/ 85 h 126"/>
                <a:gd name="T20" fmla="*/ 109 w 130"/>
                <a:gd name="T21" fmla="*/ 57 h 126"/>
                <a:gd name="T22" fmla="*/ 130 w 130"/>
                <a:gd name="T23" fmla="*/ 74 h 126"/>
                <a:gd name="T24" fmla="*/ 85 w 130"/>
                <a:gd name="T25" fmla="*/ 126 h 1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0"/>
                <a:gd name="T40" fmla="*/ 0 h 126"/>
                <a:gd name="T41" fmla="*/ 130 w 130"/>
                <a:gd name="T42" fmla="*/ 126 h 1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0" h="126">
                  <a:moveTo>
                    <a:pt x="85" y="126"/>
                  </a:moveTo>
                  <a:lnTo>
                    <a:pt x="0" y="52"/>
                  </a:lnTo>
                  <a:lnTo>
                    <a:pt x="43" y="0"/>
                  </a:lnTo>
                  <a:lnTo>
                    <a:pt x="62" y="17"/>
                  </a:lnTo>
                  <a:lnTo>
                    <a:pt x="38" y="45"/>
                  </a:lnTo>
                  <a:lnTo>
                    <a:pt x="52" y="59"/>
                  </a:lnTo>
                  <a:lnTo>
                    <a:pt x="76" y="31"/>
                  </a:lnTo>
                  <a:lnTo>
                    <a:pt x="95" y="45"/>
                  </a:lnTo>
                  <a:lnTo>
                    <a:pt x="71" y="74"/>
                  </a:lnTo>
                  <a:lnTo>
                    <a:pt x="85" y="85"/>
                  </a:lnTo>
                  <a:lnTo>
                    <a:pt x="109" y="57"/>
                  </a:lnTo>
                  <a:lnTo>
                    <a:pt x="130" y="74"/>
                  </a:lnTo>
                  <a:lnTo>
                    <a:pt x="85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6" name="Freeform 52"/>
            <p:cNvSpPr>
              <a:spLocks/>
            </p:cNvSpPr>
            <p:nvPr/>
          </p:nvSpPr>
          <p:spPr bwMode="auto">
            <a:xfrm>
              <a:off x="2012" y="1286"/>
              <a:ext cx="99" cy="127"/>
            </a:xfrm>
            <a:custGeom>
              <a:avLst/>
              <a:gdLst>
                <a:gd name="T0" fmla="*/ 78 w 99"/>
                <a:gd name="T1" fmla="*/ 127 h 127"/>
                <a:gd name="T2" fmla="*/ 0 w 99"/>
                <a:gd name="T3" fmla="*/ 49 h 127"/>
                <a:gd name="T4" fmla="*/ 47 w 99"/>
                <a:gd name="T5" fmla="*/ 0 h 127"/>
                <a:gd name="T6" fmla="*/ 66 w 99"/>
                <a:gd name="T7" fmla="*/ 18 h 127"/>
                <a:gd name="T8" fmla="*/ 38 w 99"/>
                <a:gd name="T9" fmla="*/ 44 h 127"/>
                <a:gd name="T10" fmla="*/ 52 w 99"/>
                <a:gd name="T11" fmla="*/ 59 h 127"/>
                <a:gd name="T12" fmla="*/ 78 w 99"/>
                <a:gd name="T13" fmla="*/ 33 h 127"/>
                <a:gd name="T14" fmla="*/ 95 w 99"/>
                <a:gd name="T15" fmla="*/ 49 h 127"/>
                <a:gd name="T16" fmla="*/ 69 w 99"/>
                <a:gd name="T17" fmla="*/ 75 h 127"/>
                <a:gd name="T18" fmla="*/ 99 w 99"/>
                <a:gd name="T19" fmla="*/ 106 h 127"/>
                <a:gd name="T20" fmla="*/ 78 w 99"/>
                <a:gd name="T21" fmla="*/ 127 h 1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127"/>
                <a:gd name="T35" fmla="*/ 99 w 99"/>
                <a:gd name="T36" fmla="*/ 127 h 1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127">
                  <a:moveTo>
                    <a:pt x="78" y="127"/>
                  </a:moveTo>
                  <a:lnTo>
                    <a:pt x="0" y="49"/>
                  </a:lnTo>
                  <a:lnTo>
                    <a:pt x="47" y="0"/>
                  </a:lnTo>
                  <a:lnTo>
                    <a:pt x="66" y="18"/>
                  </a:lnTo>
                  <a:lnTo>
                    <a:pt x="38" y="44"/>
                  </a:lnTo>
                  <a:lnTo>
                    <a:pt x="52" y="59"/>
                  </a:lnTo>
                  <a:lnTo>
                    <a:pt x="78" y="33"/>
                  </a:lnTo>
                  <a:lnTo>
                    <a:pt x="95" y="49"/>
                  </a:lnTo>
                  <a:lnTo>
                    <a:pt x="69" y="75"/>
                  </a:lnTo>
                  <a:lnTo>
                    <a:pt x="99" y="106"/>
                  </a:lnTo>
                  <a:lnTo>
                    <a:pt x="78" y="1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7" name="Freeform 53"/>
            <p:cNvSpPr>
              <a:spLocks/>
            </p:cNvSpPr>
            <p:nvPr/>
          </p:nvSpPr>
          <p:spPr bwMode="auto">
            <a:xfrm>
              <a:off x="2078" y="1224"/>
              <a:ext cx="125" cy="130"/>
            </a:xfrm>
            <a:custGeom>
              <a:avLst/>
              <a:gdLst>
                <a:gd name="T0" fmla="*/ 73 w 125"/>
                <a:gd name="T1" fmla="*/ 130 h 130"/>
                <a:gd name="T2" fmla="*/ 0 w 125"/>
                <a:gd name="T3" fmla="*/ 45 h 130"/>
                <a:gd name="T4" fmla="*/ 52 w 125"/>
                <a:gd name="T5" fmla="*/ 0 h 130"/>
                <a:gd name="T6" fmla="*/ 69 w 125"/>
                <a:gd name="T7" fmla="*/ 19 h 130"/>
                <a:gd name="T8" fmla="*/ 40 w 125"/>
                <a:gd name="T9" fmla="*/ 45 h 130"/>
                <a:gd name="T10" fmla="*/ 52 w 125"/>
                <a:gd name="T11" fmla="*/ 59 h 130"/>
                <a:gd name="T12" fmla="*/ 80 w 125"/>
                <a:gd name="T13" fmla="*/ 36 h 130"/>
                <a:gd name="T14" fmla="*/ 95 w 125"/>
                <a:gd name="T15" fmla="*/ 54 h 130"/>
                <a:gd name="T16" fmla="*/ 69 w 125"/>
                <a:gd name="T17" fmla="*/ 78 h 130"/>
                <a:gd name="T18" fmla="*/ 80 w 125"/>
                <a:gd name="T19" fmla="*/ 92 h 130"/>
                <a:gd name="T20" fmla="*/ 109 w 125"/>
                <a:gd name="T21" fmla="*/ 66 h 130"/>
                <a:gd name="T22" fmla="*/ 125 w 125"/>
                <a:gd name="T23" fmla="*/ 85 h 130"/>
                <a:gd name="T24" fmla="*/ 73 w 125"/>
                <a:gd name="T25" fmla="*/ 13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5"/>
                <a:gd name="T40" fmla="*/ 0 h 130"/>
                <a:gd name="T41" fmla="*/ 125 w 125"/>
                <a:gd name="T42" fmla="*/ 130 h 1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5" h="130">
                  <a:moveTo>
                    <a:pt x="73" y="130"/>
                  </a:moveTo>
                  <a:lnTo>
                    <a:pt x="0" y="45"/>
                  </a:lnTo>
                  <a:lnTo>
                    <a:pt x="52" y="0"/>
                  </a:lnTo>
                  <a:lnTo>
                    <a:pt x="69" y="19"/>
                  </a:lnTo>
                  <a:lnTo>
                    <a:pt x="40" y="45"/>
                  </a:lnTo>
                  <a:lnTo>
                    <a:pt x="52" y="59"/>
                  </a:lnTo>
                  <a:lnTo>
                    <a:pt x="80" y="36"/>
                  </a:lnTo>
                  <a:lnTo>
                    <a:pt x="95" y="54"/>
                  </a:lnTo>
                  <a:lnTo>
                    <a:pt x="69" y="78"/>
                  </a:lnTo>
                  <a:lnTo>
                    <a:pt x="80" y="92"/>
                  </a:lnTo>
                  <a:lnTo>
                    <a:pt x="109" y="66"/>
                  </a:lnTo>
                  <a:lnTo>
                    <a:pt x="125" y="85"/>
                  </a:lnTo>
                  <a:lnTo>
                    <a:pt x="73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8" name="Freeform 54"/>
            <p:cNvSpPr>
              <a:spLocks/>
            </p:cNvSpPr>
            <p:nvPr/>
          </p:nvSpPr>
          <p:spPr bwMode="auto">
            <a:xfrm>
              <a:off x="2170" y="1163"/>
              <a:ext cx="114" cy="118"/>
            </a:xfrm>
            <a:custGeom>
              <a:avLst/>
              <a:gdLst>
                <a:gd name="T0" fmla="*/ 52 w 48"/>
                <a:gd name="T1" fmla="*/ 0 h 50"/>
                <a:gd name="T2" fmla="*/ 74 w 48"/>
                <a:gd name="T3" fmla="*/ 26 h 50"/>
                <a:gd name="T4" fmla="*/ 57 w 48"/>
                <a:gd name="T5" fmla="*/ 26 h 50"/>
                <a:gd name="T6" fmla="*/ 43 w 48"/>
                <a:gd name="T7" fmla="*/ 31 h 50"/>
                <a:gd name="T8" fmla="*/ 31 w 48"/>
                <a:gd name="T9" fmla="*/ 50 h 50"/>
                <a:gd name="T10" fmla="*/ 38 w 48"/>
                <a:gd name="T11" fmla="*/ 73 h 50"/>
                <a:gd name="T12" fmla="*/ 59 w 48"/>
                <a:gd name="T13" fmla="*/ 87 h 50"/>
                <a:gd name="T14" fmla="*/ 81 w 48"/>
                <a:gd name="T15" fmla="*/ 83 h 50"/>
                <a:gd name="T16" fmla="*/ 90 w 48"/>
                <a:gd name="T17" fmla="*/ 71 h 50"/>
                <a:gd name="T18" fmla="*/ 95 w 48"/>
                <a:gd name="T19" fmla="*/ 57 h 50"/>
                <a:gd name="T20" fmla="*/ 114 w 48"/>
                <a:gd name="T21" fmla="*/ 83 h 50"/>
                <a:gd name="T22" fmla="*/ 105 w 48"/>
                <a:gd name="T23" fmla="*/ 97 h 50"/>
                <a:gd name="T24" fmla="*/ 95 w 48"/>
                <a:gd name="T25" fmla="*/ 106 h 50"/>
                <a:gd name="T26" fmla="*/ 78 w 48"/>
                <a:gd name="T27" fmla="*/ 113 h 50"/>
                <a:gd name="T28" fmla="*/ 64 w 48"/>
                <a:gd name="T29" fmla="*/ 118 h 50"/>
                <a:gd name="T30" fmla="*/ 36 w 48"/>
                <a:gd name="T31" fmla="*/ 111 h 50"/>
                <a:gd name="T32" fmla="*/ 14 w 48"/>
                <a:gd name="T33" fmla="*/ 92 h 50"/>
                <a:gd name="T34" fmla="*/ 2 w 48"/>
                <a:gd name="T35" fmla="*/ 71 h 50"/>
                <a:gd name="T36" fmla="*/ 2 w 48"/>
                <a:gd name="T37" fmla="*/ 47 h 50"/>
                <a:gd name="T38" fmla="*/ 10 w 48"/>
                <a:gd name="T39" fmla="*/ 26 h 50"/>
                <a:gd name="T40" fmla="*/ 26 w 48"/>
                <a:gd name="T41" fmla="*/ 12 h 50"/>
                <a:gd name="T42" fmla="*/ 38 w 48"/>
                <a:gd name="T43" fmla="*/ 5 h 50"/>
                <a:gd name="T44" fmla="*/ 52 w 48"/>
                <a:gd name="T45" fmla="*/ 0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8"/>
                <a:gd name="T70" fmla="*/ 0 h 50"/>
                <a:gd name="T71" fmla="*/ 48 w 48"/>
                <a:gd name="T72" fmla="*/ 50 h 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8" h="50">
                  <a:moveTo>
                    <a:pt x="22" y="0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28" y="11"/>
                    <a:pt x="26" y="11"/>
                    <a:pt x="24" y="11"/>
                  </a:cubicBezTo>
                  <a:cubicBezTo>
                    <a:pt x="22" y="11"/>
                    <a:pt x="20" y="12"/>
                    <a:pt x="18" y="13"/>
                  </a:cubicBezTo>
                  <a:cubicBezTo>
                    <a:pt x="15" y="15"/>
                    <a:pt x="14" y="18"/>
                    <a:pt x="13" y="21"/>
                  </a:cubicBezTo>
                  <a:cubicBezTo>
                    <a:pt x="13" y="25"/>
                    <a:pt x="14" y="28"/>
                    <a:pt x="16" y="31"/>
                  </a:cubicBezTo>
                  <a:cubicBezTo>
                    <a:pt x="18" y="35"/>
                    <a:pt x="21" y="36"/>
                    <a:pt x="25" y="37"/>
                  </a:cubicBezTo>
                  <a:cubicBezTo>
                    <a:pt x="28" y="38"/>
                    <a:pt x="31" y="37"/>
                    <a:pt x="34" y="35"/>
                  </a:cubicBezTo>
                  <a:cubicBezTo>
                    <a:pt x="36" y="34"/>
                    <a:pt x="37" y="32"/>
                    <a:pt x="38" y="30"/>
                  </a:cubicBezTo>
                  <a:cubicBezTo>
                    <a:pt x="39" y="29"/>
                    <a:pt x="39" y="27"/>
                    <a:pt x="40" y="24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7" y="37"/>
                    <a:pt x="46" y="39"/>
                    <a:pt x="44" y="41"/>
                  </a:cubicBezTo>
                  <a:cubicBezTo>
                    <a:pt x="43" y="42"/>
                    <a:pt x="41" y="44"/>
                    <a:pt x="40" y="45"/>
                  </a:cubicBezTo>
                  <a:cubicBezTo>
                    <a:pt x="38" y="46"/>
                    <a:pt x="35" y="48"/>
                    <a:pt x="33" y="48"/>
                  </a:cubicBezTo>
                  <a:cubicBezTo>
                    <a:pt x="31" y="49"/>
                    <a:pt x="29" y="50"/>
                    <a:pt x="27" y="50"/>
                  </a:cubicBezTo>
                  <a:cubicBezTo>
                    <a:pt x="22" y="50"/>
                    <a:pt x="18" y="49"/>
                    <a:pt x="15" y="47"/>
                  </a:cubicBezTo>
                  <a:cubicBezTo>
                    <a:pt x="11" y="45"/>
                    <a:pt x="8" y="42"/>
                    <a:pt x="6" y="39"/>
                  </a:cubicBezTo>
                  <a:cubicBezTo>
                    <a:pt x="3" y="36"/>
                    <a:pt x="2" y="33"/>
                    <a:pt x="1" y="30"/>
                  </a:cubicBezTo>
                  <a:cubicBezTo>
                    <a:pt x="0" y="27"/>
                    <a:pt x="0" y="23"/>
                    <a:pt x="1" y="20"/>
                  </a:cubicBezTo>
                  <a:cubicBezTo>
                    <a:pt x="1" y="17"/>
                    <a:pt x="2" y="14"/>
                    <a:pt x="4" y="11"/>
                  </a:cubicBezTo>
                  <a:cubicBezTo>
                    <a:pt x="6" y="9"/>
                    <a:pt x="8" y="7"/>
                    <a:pt x="11" y="5"/>
                  </a:cubicBezTo>
                  <a:cubicBezTo>
                    <a:pt x="12" y="3"/>
                    <a:pt x="14" y="2"/>
                    <a:pt x="16" y="2"/>
                  </a:cubicBezTo>
                  <a:cubicBezTo>
                    <a:pt x="18" y="1"/>
                    <a:pt x="20" y="0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9" name="Freeform 55"/>
            <p:cNvSpPr>
              <a:spLocks/>
            </p:cNvSpPr>
            <p:nvPr/>
          </p:nvSpPr>
          <p:spPr bwMode="auto">
            <a:xfrm>
              <a:off x="2236" y="1108"/>
              <a:ext cx="104" cy="126"/>
            </a:xfrm>
            <a:custGeom>
              <a:avLst/>
              <a:gdLst>
                <a:gd name="T0" fmla="*/ 78 w 104"/>
                <a:gd name="T1" fmla="*/ 126 h 126"/>
                <a:gd name="T2" fmla="*/ 33 w 104"/>
                <a:gd name="T3" fmla="*/ 50 h 126"/>
                <a:gd name="T4" fmla="*/ 12 w 104"/>
                <a:gd name="T5" fmla="*/ 64 h 126"/>
                <a:gd name="T6" fmla="*/ 0 w 104"/>
                <a:gd name="T7" fmla="*/ 41 h 126"/>
                <a:gd name="T8" fmla="*/ 69 w 104"/>
                <a:gd name="T9" fmla="*/ 0 h 126"/>
                <a:gd name="T10" fmla="*/ 83 w 104"/>
                <a:gd name="T11" fmla="*/ 22 h 126"/>
                <a:gd name="T12" fmla="*/ 62 w 104"/>
                <a:gd name="T13" fmla="*/ 36 h 126"/>
                <a:gd name="T14" fmla="*/ 104 w 104"/>
                <a:gd name="T15" fmla="*/ 109 h 126"/>
                <a:gd name="T16" fmla="*/ 78 w 104"/>
                <a:gd name="T17" fmla="*/ 126 h 1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126"/>
                <a:gd name="T29" fmla="*/ 104 w 104"/>
                <a:gd name="T30" fmla="*/ 126 h 1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126">
                  <a:moveTo>
                    <a:pt x="78" y="126"/>
                  </a:moveTo>
                  <a:lnTo>
                    <a:pt x="33" y="50"/>
                  </a:lnTo>
                  <a:lnTo>
                    <a:pt x="12" y="64"/>
                  </a:lnTo>
                  <a:lnTo>
                    <a:pt x="0" y="41"/>
                  </a:lnTo>
                  <a:lnTo>
                    <a:pt x="69" y="0"/>
                  </a:lnTo>
                  <a:lnTo>
                    <a:pt x="83" y="22"/>
                  </a:lnTo>
                  <a:lnTo>
                    <a:pt x="62" y="36"/>
                  </a:lnTo>
                  <a:lnTo>
                    <a:pt x="104" y="109"/>
                  </a:lnTo>
                  <a:lnTo>
                    <a:pt x="78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0" name="Freeform 56"/>
            <p:cNvSpPr>
              <a:spLocks/>
            </p:cNvSpPr>
            <p:nvPr/>
          </p:nvSpPr>
          <p:spPr bwMode="auto">
            <a:xfrm>
              <a:off x="2326" y="1052"/>
              <a:ext cx="128" cy="134"/>
            </a:xfrm>
            <a:custGeom>
              <a:avLst/>
              <a:gdLst>
                <a:gd name="T0" fmla="*/ 0 w 54"/>
                <a:gd name="T1" fmla="*/ 45 h 57"/>
                <a:gd name="T2" fmla="*/ 28 w 54"/>
                <a:gd name="T3" fmla="*/ 31 h 57"/>
                <a:gd name="T4" fmla="*/ 52 w 54"/>
                <a:gd name="T5" fmla="*/ 80 h 57"/>
                <a:gd name="T6" fmla="*/ 59 w 54"/>
                <a:gd name="T7" fmla="*/ 94 h 57"/>
                <a:gd name="T8" fmla="*/ 64 w 54"/>
                <a:gd name="T9" fmla="*/ 101 h 57"/>
                <a:gd name="T10" fmla="*/ 73 w 54"/>
                <a:gd name="T11" fmla="*/ 106 h 57"/>
                <a:gd name="T12" fmla="*/ 83 w 54"/>
                <a:gd name="T13" fmla="*/ 103 h 57"/>
                <a:gd name="T14" fmla="*/ 92 w 54"/>
                <a:gd name="T15" fmla="*/ 96 h 57"/>
                <a:gd name="T16" fmla="*/ 95 w 54"/>
                <a:gd name="T17" fmla="*/ 87 h 57"/>
                <a:gd name="T18" fmla="*/ 92 w 54"/>
                <a:gd name="T19" fmla="*/ 80 h 57"/>
                <a:gd name="T20" fmla="*/ 88 w 54"/>
                <a:gd name="T21" fmla="*/ 63 h 57"/>
                <a:gd name="T22" fmla="*/ 83 w 54"/>
                <a:gd name="T23" fmla="*/ 56 h 57"/>
                <a:gd name="T24" fmla="*/ 64 w 54"/>
                <a:gd name="T25" fmla="*/ 14 h 57"/>
                <a:gd name="T26" fmla="*/ 90 w 54"/>
                <a:gd name="T27" fmla="*/ 0 h 57"/>
                <a:gd name="T28" fmla="*/ 116 w 54"/>
                <a:gd name="T29" fmla="*/ 54 h 57"/>
                <a:gd name="T30" fmla="*/ 126 w 54"/>
                <a:gd name="T31" fmla="*/ 80 h 57"/>
                <a:gd name="T32" fmla="*/ 126 w 54"/>
                <a:gd name="T33" fmla="*/ 96 h 57"/>
                <a:gd name="T34" fmla="*/ 116 w 54"/>
                <a:gd name="T35" fmla="*/ 113 h 57"/>
                <a:gd name="T36" fmla="*/ 95 w 54"/>
                <a:gd name="T37" fmla="*/ 127 h 57"/>
                <a:gd name="T38" fmla="*/ 71 w 54"/>
                <a:gd name="T39" fmla="*/ 134 h 57"/>
                <a:gd name="T40" fmla="*/ 52 w 54"/>
                <a:gd name="T41" fmla="*/ 132 h 57"/>
                <a:gd name="T42" fmla="*/ 40 w 54"/>
                <a:gd name="T43" fmla="*/ 120 h 57"/>
                <a:gd name="T44" fmla="*/ 26 w 54"/>
                <a:gd name="T45" fmla="*/ 96 h 57"/>
                <a:gd name="T46" fmla="*/ 21 w 54"/>
                <a:gd name="T47" fmla="*/ 87 h 57"/>
                <a:gd name="T48" fmla="*/ 0 w 54"/>
                <a:gd name="T49" fmla="*/ 45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57"/>
                <a:gd name="T77" fmla="*/ 54 w 5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57">
                  <a:moveTo>
                    <a:pt x="0" y="19"/>
                  </a:moveTo>
                  <a:cubicBezTo>
                    <a:pt x="12" y="13"/>
                    <a:pt x="12" y="13"/>
                    <a:pt x="12" y="13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3" y="37"/>
                    <a:pt x="24" y="39"/>
                    <a:pt x="25" y="40"/>
                  </a:cubicBezTo>
                  <a:cubicBezTo>
                    <a:pt x="26" y="42"/>
                    <a:pt x="27" y="43"/>
                    <a:pt x="27" y="43"/>
                  </a:cubicBezTo>
                  <a:cubicBezTo>
                    <a:pt x="28" y="44"/>
                    <a:pt x="30" y="45"/>
                    <a:pt x="31" y="45"/>
                  </a:cubicBezTo>
                  <a:cubicBezTo>
                    <a:pt x="32" y="45"/>
                    <a:pt x="34" y="44"/>
                    <a:pt x="35" y="44"/>
                  </a:cubicBezTo>
                  <a:cubicBezTo>
                    <a:pt x="37" y="43"/>
                    <a:pt x="38" y="42"/>
                    <a:pt x="39" y="41"/>
                  </a:cubicBezTo>
                  <a:cubicBezTo>
                    <a:pt x="40" y="40"/>
                    <a:pt x="40" y="39"/>
                    <a:pt x="40" y="37"/>
                  </a:cubicBezTo>
                  <a:cubicBezTo>
                    <a:pt x="40" y="36"/>
                    <a:pt x="40" y="35"/>
                    <a:pt x="39" y="34"/>
                  </a:cubicBezTo>
                  <a:cubicBezTo>
                    <a:pt x="39" y="32"/>
                    <a:pt x="38" y="30"/>
                    <a:pt x="37" y="27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1" y="28"/>
                    <a:pt x="53" y="31"/>
                    <a:pt x="53" y="34"/>
                  </a:cubicBezTo>
                  <a:cubicBezTo>
                    <a:pt x="54" y="36"/>
                    <a:pt x="54" y="39"/>
                    <a:pt x="53" y="41"/>
                  </a:cubicBezTo>
                  <a:cubicBezTo>
                    <a:pt x="52" y="43"/>
                    <a:pt x="51" y="46"/>
                    <a:pt x="49" y="48"/>
                  </a:cubicBezTo>
                  <a:cubicBezTo>
                    <a:pt x="47" y="50"/>
                    <a:pt x="44" y="52"/>
                    <a:pt x="40" y="54"/>
                  </a:cubicBezTo>
                  <a:cubicBezTo>
                    <a:pt x="36" y="55"/>
                    <a:pt x="33" y="56"/>
                    <a:pt x="30" y="57"/>
                  </a:cubicBezTo>
                  <a:cubicBezTo>
                    <a:pt x="27" y="57"/>
                    <a:pt x="25" y="57"/>
                    <a:pt x="22" y="56"/>
                  </a:cubicBezTo>
                  <a:cubicBezTo>
                    <a:pt x="20" y="55"/>
                    <a:pt x="18" y="53"/>
                    <a:pt x="17" y="51"/>
                  </a:cubicBezTo>
                  <a:cubicBezTo>
                    <a:pt x="15" y="49"/>
                    <a:pt x="13" y="46"/>
                    <a:pt x="11" y="41"/>
                  </a:cubicBezTo>
                  <a:cubicBezTo>
                    <a:pt x="9" y="37"/>
                    <a:pt x="9" y="37"/>
                    <a:pt x="9" y="37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1" name="Freeform 57"/>
            <p:cNvSpPr>
              <a:spLocks noEditPoints="1"/>
            </p:cNvSpPr>
            <p:nvPr/>
          </p:nvSpPr>
          <p:spPr bwMode="auto">
            <a:xfrm>
              <a:off x="2449" y="1021"/>
              <a:ext cx="120" cy="125"/>
            </a:xfrm>
            <a:custGeom>
              <a:avLst/>
              <a:gdLst>
                <a:gd name="T0" fmla="*/ 38 w 51"/>
                <a:gd name="T1" fmla="*/ 125 h 53"/>
                <a:gd name="T2" fmla="*/ 0 w 51"/>
                <a:gd name="T3" fmla="*/ 19 h 53"/>
                <a:gd name="T4" fmla="*/ 31 w 51"/>
                <a:gd name="T5" fmla="*/ 9 h 53"/>
                <a:gd name="T6" fmla="*/ 54 w 51"/>
                <a:gd name="T7" fmla="*/ 2 h 53"/>
                <a:gd name="T8" fmla="*/ 68 w 51"/>
                <a:gd name="T9" fmla="*/ 2 h 53"/>
                <a:gd name="T10" fmla="*/ 82 w 51"/>
                <a:gd name="T11" fmla="*/ 9 h 53"/>
                <a:gd name="T12" fmla="*/ 89 w 51"/>
                <a:gd name="T13" fmla="*/ 24 h 53"/>
                <a:gd name="T14" fmla="*/ 92 w 51"/>
                <a:gd name="T15" fmla="*/ 47 h 53"/>
                <a:gd name="T16" fmla="*/ 78 w 51"/>
                <a:gd name="T17" fmla="*/ 64 h 53"/>
                <a:gd name="T18" fmla="*/ 120 w 51"/>
                <a:gd name="T19" fmla="*/ 94 h 53"/>
                <a:gd name="T20" fmla="*/ 89 w 51"/>
                <a:gd name="T21" fmla="*/ 106 h 53"/>
                <a:gd name="T22" fmla="*/ 49 w 51"/>
                <a:gd name="T23" fmla="*/ 73 h 53"/>
                <a:gd name="T24" fmla="*/ 64 w 51"/>
                <a:gd name="T25" fmla="*/ 116 h 53"/>
                <a:gd name="T26" fmla="*/ 38 w 51"/>
                <a:gd name="T27" fmla="*/ 125 h 53"/>
                <a:gd name="T28" fmla="*/ 45 w 51"/>
                <a:gd name="T29" fmla="*/ 59 h 53"/>
                <a:gd name="T30" fmla="*/ 49 w 51"/>
                <a:gd name="T31" fmla="*/ 57 h 53"/>
                <a:gd name="T32" fmla="*/ 64 w 51"/>
                <a:gd name="T33" fmla="*/ 50 h 53"/>
                <a:gd name="T34" fmla="*/ 64 w 51"/>
                <a:gd name="T35" fmla="*/ 38 h 53"/>
                <a:gd name="T36" fmla="*/ 54 w 51"/>
                <a:gd name="T37" fmla="*/ 28 h 53"/>
                <a:gd name="T38" fmla="*/ 40 w 51"/>
                <a:gd name="T39" fmla="*/ 31 h 53"/>
                <a:gd name="T40" fmla="*/ 35 w 51"/>
                <a:gd name="T41" fmla="*/ 31 h 53"/>
                <a:gd name="T42" fmla="*/ 45 w 51"/>
                <a:gd name="T43" fmla="*/ 59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53"/>
                <a:gd name="T68" fmla="*/ 51 w 51"/>
                <a:gd name="T69" fmla="*/ 53 h 5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53">
                  <a:moveTo>
                    <a:pt x="16" y="53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8" y="2"/>
                    <a:pt x="21" y="1"/>
                    <a:pt x="23" y="1"/>
                  </a:cubicBezTo>
                  <a:cubicBezTo>
                    <a:pt x="26" y="0"/>
                    <a:pt x="28" y="1"/>
                    <a:pt x="29" y="1"/>
                  </a:cubicBezTo>
                  <a:cubicBezTo>
                    <a:pt x="31" y="2"/>
                    <a:pt x="33" y="3"/>
                    <a:pt x="35" y="4"/>
                  </a:cubicBezTo>
                  <a:cubicBezTo>
                    <a:pt x="36" y="6"/>
                    <a:pt x="37" y="8"/>
                    <a:pt x="38" y="10"/>
                  </a:cubicBezTo>
                  <a:cubicBezTo>
                    <a:pt x="39" y="14"/>
                    <a:pt x="40" y="17"/>
                    <a:pt x="39" y="20"/>
                  </a:cubicBezTo>
                  <a:cubicBezTo>
                    <a:pt x="38" y="22"/>
                    <a:pt x="36" y="25"/>
                    <a:pt x="33" y="27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7" y="49"/>
                    <a:pt x="27" y="49"/>
                    <a:pt x="27" y="49"/>
                  </a:cubicBezTo>
                  <a:lnTo>
                    <a:pt x="16" y="53"/>
                  </a:lnTo>
                  <a:close/>
                  <a:moveTo>
                    <a:pt x="19" y="25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4" y="23"/>
                    <a:pt x="26" y="22"/>
                    <a:pt x="27" y="21"/>
                  </a:cubicBezTo>
                  <a:cubicBezTo>
                    <a:pt x="27" y="20"/>
                    <a:pt x="28" y="18"/>
                    <a:pt x="27" y="16"/>
                  </a:cubicBezTo>
                  <a:cubicBezTo>
                    <a:pt x="26" y="14"/>
                    <a:pt x="25" y="13"/>
                    <a:pt x="23" y="12"/>
                  </a:cubicBezTo>
                  <a:cubicBezTo>
                    <a:pt x="22" y="11"/>
                    <a:pt x="20" y="12"/>
                    <a:pt x="17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9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2" name="Freeform 58"/>
            <p:cNvSpPr>
              <a:spLocks/>
            </p:cNvSpPr>
            <p:nvPr/>
          </p:nvSpPr>
          <p:spPr bwMode="auto">
            <a:xfrm>
              <a:off x="2553" y="988"/>
              <a:ext cx="94" cy="125"/>
            </a:xfrm>
            <a:custGeom>
              <a:avLst/>
              <a:gdLst>
                <a:gd name="T0" fmla="*/ 28 w 94"/>
                <a:gd name="T1" fmla="*/ 125 h 125"/>
                <a:gd name="T2" fmla="*/ 0 w 94"/>
                <a:gd name="T3" fmla="*/ 16 h 125"/>
                <a:gd name="T4" fmla="*/ 66 w 94"/>
                <a:gd name="T5" fmla="*/ 0 h 125"/>
                <a:gd name="T6" fmla="*/ 73 w 94"/>
                <a:gd name="T7" fmla="*/ 24 h 125"/>
                <a:gd name="T8" fmla="*/ 35 w 94"/>
                <a:gd name="T9" fmla="*/ 33 h 125"/>
                <a:gd name="T10" fmla="*/ 40 w 94"/>
                <a:gd name="T11" fmla="*/ 52 h 125"/>
                <a:gd name="T12" fmla="*/ 75 w 94"/>
                <a:gd name="T13" fmla="*/ 42 h 125"/>
                <a:gd name="T14" fmla="*/ 83 w 94"/>
                <a:gd name="T15" fmla="*/ 66 h 125"/>
                <a:gd name="T16" fmla="*/ 47 w 94"/>
                <a:gd name="T17" fmla="*/ 76 h 125"/>
                <a:gd name="T18" fmla="*/ 52 w 94"/>
                <a:gd name="T19" fmla="*/ 94 h 125"/>
                <a:gd name="T20" fmla="*/ 90 w 94"/>
                <a:gd name="T21" fmla="*/ 85 h 125"/>
                <a:gd name="T22" fmla="*/ 94 w 94"/>
                <a:gd name="T23" fmla="*/ 109 h 125"/>
                <a:gd name="T24" fmla="*/ 28 w 94"/>
                <a:gd name="T25" fmla="*/ 125 h 1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4"/>
                <a:gd name="T40" fmla="*/ 0 h 125"/>
                <a:gd name="T41" fmla="*/ 94 w 94"/>
                <a:gd name="T42" fmla="*/ 125 h 1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4" h="125">
                  <a:moveTo>
                    <a:pt x="28" y="125"/>
                  </a:moveTo>
                  <a:lnTo>
                    <a:pt x="0" y="16"/>
                  </a:lnTo>
                  <a:lnTo>
                    <a:pt x="66" y="0"/>
                  </a:lnTo>
                  <a:lnTo>
                    <a:pt x="73" y="24"/>
                  </a:lnTo>
                  <a:lnTo>
                    <a:pt x="35" y="33"/>
                  </a:lnTo>
                  <a:lnTo>
                    <a:pt x="40" y="52"/>
                  </a:lnTo>
                  <a:lnTo>
                    <a:pt x="75" y="42"/>
                  </a:lnTo>
                  <a:lnTo>
                    <a:pt x="83" y="66"/>
                  </a:lnTo>
                  <a:lnTo>
                    <a:pt x="47" y="76"/>
                  </a:lnTo>
                  <a:lnTo>
                    <a:pt x="52" y="94"/>
                  </a:lnTo>
                  <a:lnTo>
                    <a:pt x="90" y="85"/>
                  </a:lnTo>
                  <a:lnTo>
                    <a:pt x="94" y="109"/>
                  </a:lnTo>
                  <a:lnTo>
                    <a:pt x="28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3" name="Freeform 59"/>
            <p:cNvSpPr>
              <a:spLocks/>
            </p:cNvSpPr>
            <p:nvPr/>
          </p:nvSpPr>
          <p:spPr bwMode="auto">
            <a:xfrm>
              <a:off x="2704" y="960"/>
              <a:ext cx="106" cy="122"/>
            </a:xfrm>
            <a:custGeom>
              <a:avLst/>
              <a:gdLst>
                <a:gd name="T0" fmla="*/ 0 w 45"/>
                <a:gd name="T1" fmla="*/ 12 h 52"/>
                <a:gd name="T2" fmla="*/ 28 w 45"/>
                <a:gd name="T3" fmla="*/ 9 h 52"/>
                <a:gd name="T4" fmla="*/ 35 w 45"/>
                <a:gd name="T5" fmla="*/ 63 h 52"/>
                <a:gd name="T6" fmla="*/ 38 w 45"/>
                <a:gd name="T7" fmla="*/ 80 h 52"/>
                <a:gd name="T8" fmla="*/ 40 w 45"/>
                <a:gd name="T9" fmla="*/ 87 h 52"/>
                <a:gd name="T10" fmla="*/ 47 w 45"/>
                <a:gd name="T11" fmla="*/ 94 h 52"/>
                <a:gd name="T12" fmla="*/ 59 w 45"/>
                <a:gd name="T13" fmla="*/ 94 h 52"/>
                <a:gd name="T14" fmla="*/ 68 w 45"/>
                <a:gd name="T15" fmla="*/ 92 h 52"/>
                <a:gd name="T16" fmla="*/ 73 w 45"/>
                <a:gd name="T17" fmla="*/ 84 h 52"/>
                <a:gd name="T18" fmla="*/ 75 w 45"/>
                <a:gd name="T19" fmla="*/ 75 h 52"/>
                <a:gd name="T20" fmla="*/ 73 w 45"/>
                <a:gd name="T21" fmla="*/ 59 h 52"/>
                <a:gd name="T22" fmla="*/ 73 w 45"/>
                <a:gd name="T23" fmla="*/ 52 h 52"/>
                <a:gd name="T24" fmla="*/ 68 w 45"/>
                <a:gd name="T25" fmla="*/ 5 h 52"/>
                <a:gd name="T26" fmla="*/ 99 w 45"/>
                <a:gd name="T27" fmla="*/ 0 h 52"/>
                <a:gd name="T28" fmla="*/ 104 w 45"/>
                <a:gd name="T29" fmla="*/ 59 h 52"/>
                <a:gd name="T30" fmla="*/ 106 w 45"/>
                <a:gd name="T31" fmla="*/ 87 h 52"/>
                <a:gd name="T32" fmla="*/ 99 w 45"/>
                <a:gd name="T33" fmla="*/ 103 h 52"/>
                <a:gd name="T34" fmla="*/ 85 w 45"/>
                <a:gd name="T35" fmla="*/ 115 h 52"/>
                <a:gd name="T36" fmla="*/ 61 w 45"/>
                <a:gd name="T37" fmla="*/ 120 h 52"/>
                <a:gd name="T38" fmla="*/ 38 w 45"/>
                <a:gd name="T39" fmla="*/ 120 h 52"/>
                <a:gd name="T40" fmla="*/ 19 w 45"/>
                <a:gd name="T41" fmla="*/ 110 h 52"/>
                <a:gd name="T42" fmla="*/ 12 w 45"/>
                <a:gd name="T43" fmla="*/ 96 h 52"/>
                <a:gd name="T44" fmla="*/ 5 w 45"/>
                <a:gd name="T45" fmla="*/ 70 h 52"/>
                <a:gd name="T46" fmla="*/ 5 w 45"/>
                <a:gd name="T47" fmla="*/ 59 h 52"/>
                <a:gd name="T48" fmla="*/ 0 w 45"/>
                <a:gd name="T49" fmla="*/ 12 h 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"/>
                <a:gd name="T76" fmla="*/ 0 h 52"/>
                <a:gd name="T77" fmla="*/ 45 w 45"/>
                <a:gd name="T78" fmla="*/ 52 h 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" h="52">
                  <a:moveTo>
                    <a:pt x="0" y="5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30"/>
                    <a:pt x="16" y="32"/>
                    <a:pt x="16" y="34"/>
                  </a:cubicBezTo>
                  <a:cubicBezTo>
                    <a:pt x="16" y="35"/>
                    <a:pt x="17" y="37"/>
                    <a:pt x="17" y="37"/>
                  </a:cubicBezTo>
                  <a:cubicBezTo>
                    <a:pt x="18" y="39"/>
                    <a:pt x="19" y="39"/>
                    <a:pt x="20" y="40"/>
                  </a:cubicBezTo>
                  <a:cubicBezTo>
                    <a:pt x="21" y="40"/>
                    <a:pt x="23" y="41"/>
                    <a:pt x="25" y="40"/>
                  </a:cubicBezTo>
                  <a:cubicBezTo>
                    <a:pt x="27" y="40"/>
                    <a:pt x="28" y="40"/>
                    <a:pt x="29" y="39"/>
                  </a:cubicBezTo>
                  <a:cubicBezTo>
                    <a:pt x="30" y="38"/>
                    <a:pt x="31" y="37"/>
                    <a:pt x="31" y="36"/>
                  </a:cubicBezTo>
                  <a:cubicBezTo>
                    <a:pt x="32" y="35"/>
                    <a:pt x="32" y="34"/>
                    <a:pt x="32" y="32"/>
                  </a:cubicBezTo>
                  <a:cubicBezTo>
                    <a:pt x="32" y="31"/>
                    <a:pt x="32" y="28"/>
                    <a:pt x="31" y="25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31"/>
                    <a:pt x="45" y="34"/>
                    <a:pt x="45" y="37"/>
                  </a:cubicBezTo>
                  <a:cubicBezTo>
                    <a:pt x="44" y="39"/>
                    <a:pt x="43" y="42"/>
                    <a:pt x="42" y="44"/>
                  </a:cubicBezTo>
                  <a:cubicBezTo>
                    <a:pt x="41" y="46"/>
                    <a:pt x="39" y="47"/>
                    <a:pt x="36" y="49"/>
                  </a:cubicBezTo>
                  <a:cubicBezTo>
                    <a:pt x="33" y="50"/>
                    <a:pt x="30" y="51"/>
                    <a:pt x="26" y="51"/>
                  </a:cubicBezTo>
                  <a:cubicBezTo>
                    <a:pt x="22" y="52"/>
                    <a:pt x="18" y="52"/>
                    <a:pt x="16" y="51"/>
                  </a:cubicBezTo>
                  <a:cubicBezTo>
                    <a:pt x="13" y="50"/>
                    <a:pt x="10" y="49"/>
                    <a:pt x="8" y="47"/>
                  </a:cubicBezTo>
                  <a:cubicBezTo>
                    <a:pt x="7" y="46"/>
                    <a:pt x="5" y="44"/>
                    <a:pt x="5" y="41"/>
                  </a:cubicBezTo>
                  <a:cubicBezTo>
                    <a:pt x="4" y="39"/>
                    <a:pt x="3" y="35"/>
                    <a:pt x="2" y="30"/>
                  </a:cubicBezTo>
                  <a:cubicBezTo>
                    <a:pt x="2" y="25"/>
                    <a:pt x="2" y="25"/>
                    <a:pt x="2" y="2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4" name="Freeform 60"/>
            <p:cNvSpPr>
              <a:spLocks/>
            </p:cNvSpPr>
            <p:nvPr/>
          </p:nvSpPr>
          <p:spPr bwMode="auto">
            <a:xfrm>
              <a:off x="2839" y="960"/>
              <a:ext cx="108" cy="111"/>
            </a:xfrm>
            <a:custGeom>
              <a:avLst/>
              <a:gdLst>
                <a:gd name="T0" fmla="*/ 0 w 46"/>
                <a:gd name="T1" fmla="*/ 111 h 47"/>
                <a:gd name="T2" fmla="*/ 0 w 46"/>
                <a:gd name="T3" fmla="*/ 0 h 47"/>
                <a:gd name="T4" fmla="*/ 31 w 46"/>
                <a:gd name="T5" fmla="*/ 0 h 47"/>
                <a:gd name="T6" fmla="*/ 70 w 46"/>
                <a:gd name="T7" fmla="*/ 57 h 47"/>
                <a:gd name="T8" fmla="*/ 75 w 46"/>
                <a:gd name="T9" fmla="*/ 64 h 47"/>
                <a:gd name="T10" fmla="*/ 80 w 46"/>
                <a:gd name="T11" fmla="*/ 78 h 47"/>
                <a:gd name="T12" fmla="*/ 80 w 46"/>
                <a:gd name="T13" fmla="*/ 64 h 47"/>
                <a:gd name="T14" fmla="*/ 80 w 46"/>
                <a:gd name="T15" fmla="*/ 54 h 47"/>
                <a:gd name="T16" fmla="*/ 80 w 46"/>
                <a:gd name="T17" fmla="*/ 0 h 47"/>
                <a:gd name="T18" fmla="*/ 108 w 46"/>
                <a:gd name="T19" fmla="*/ 0 h 47"/>
                <a:gd name="T20" fmla="*/ 108 w 46"/>
                <a:gd name="T21" fmla="*/ 111 h 47"/>
                <a:gd name="T22" fmla="*/ 80 w 46"/>
                <a:gd name="T23" fmla="*/ 111 h 47"/>
                <a:gd name="T24" fmla="*/ 38 w 46"/>
                <a:gd name="T25" fmla="*/ 54 h 47"/>
                <a:gd name="T26" fmla="*/ 33 w 46"/>
                <a:gd name="T27" fmla="*/ 47 h 47"/>
                <a:gd name="T28" fmla="*/ 28 w 46"/>
                <a:gd name="T29" fmla="*/ 33 h 47"/>
                <a:gd name="T30" fmla="*/ 28 w 46"/>
                <a:gd name="T31" fmla="*/ 47 h 47"/>
                <a:gd name="T32" fmla="*/ 28 w 46"/>
                <a:gd name="T33" fmla="*/ 57 h 47"/>
                <a:gd name="T34" fmla="*/ 28 w 46"/>
                <a:gd name="T35" fmla="*/ 111 h 47"/>
                <a:gd name="T36" fmla="*/ 0 w 46"/>
                <a:gd name="T37" fmla="*/ 111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47"/>
                <a:gd name="T59" fmla="*/ 46 w 46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47">
                  <a:moveTo>
                    <a:pt x="0" y="4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5"/>
                    <a:pt x="31" y="26"/>
                    <a:pt x="32" y="27"/>
                  </a:cubicBezTo>
                  <a:cubicBezTo>
                    <a:pt x="33" y="29"/>
                    <a:pt x="34" y="31"/>
                    <a:pt x="34" y="33"/>
                  </a:cubicBezTo>
                  <a:cubicBezTo>
                    <a:pt x="34" y="31"/>
                    <a:pt x="34" y="29"/>
                    <a:pt x="34" y="27"/>
                  </a:cubicBezTo>
                  <a:cubicBezTo>
                    <a:pt x="34" y="26"/>
                    <a:pt x="34" y="24"/>
                    <a:pt x="34" y="2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1"/>
                    <a:pt x="14" y="20"/>
                  </a:cubicBezTo>
                  <a:cubicBezTo>
                    <a:pt x="13" y="18"/>
                    <a:pt x="13" y="16"/>
                    <a:pt x="12" y="14"/>
                  </a:cubicBezTo>
                  <a:cubicBezTo>
                    <a:pt x="12" y="16"/>
                    <a:pt x="12" y="18"/>
                    <a:pt x="12" y="20"/>
                  </a:cubicBezTo>
                  <a:cubicBezTo>
                    <a:pt x="12" y="21"/>
                    <a:pt x="12" y="22"/>
                    <a:pt x="12" y="24"/>
                  </a:cubicBezTo>
                  <a:cubicBezTo>
                    <a:pt x="12" y="47"/>
                    <a:pt x="12" y="47"/>
                    <a:pt x="12" y="47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5" name="Freeform 61"/>
            <p:cNvSpPr>
              <a:spLocks/>
            </p:cNvSpPr>
            <p:nvPr/>
          </p:nvSpPr>
          <p:spPr bwMode="auto">
            <a:xfrm>
              <a:off x="2971" y="962"/>
              <a:ext cx="42" cy="116"/>
            </a:xfrm>
            <a:custGeom>
              <a:avLst/>
              <a:gdLst>
                <a:gd name="T0" fmla="*/ 0 w 42"/>
                <a:gd name="T1" fmla="*/ 113 h 116"/>
                <a:gd name="T2" fmla="*/ 12 w 42"/>
                <a:gd name="T3" fmla="*/ 0 h 116"/>
                <a:gd name="T4" fmla="*/ 42 w 42"/>
                <a:gd name="T5" fmla="*/ 5 h 116"/>
                <a:gd name="T6" fmla="*/ 31 w 42"/>
                <a:gd name="T7" fmla="*/ 116 h 116"/>
                <a:gd name="T8" fmla="*/ 0 w 42"/>
                <a:gd name="T9" fmla="*/ 113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16"/>
                <a:gd name="T17" fmla="*/ 42 w 42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16">
                  <a:moveTo>
                    <a:pt x="0" y="113"/>
                  </a:moveTo>
                  <a:lnTo>
                    <a:pt x="12" y="0"/>
                  </a:lnTo>
                  <a:lnTo>
                    <a:pt x="42" y="5"/>
                  </a:lnTo>
                  <a:lnTo>
                    <a:pt x="31" y="116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6" name="Freeform 62"/>
            <p:cNvSpPr>
              <a:spLocks/>
            </p:cNvSpPr>
            <p:nvPr/>
          </p:nvSpPr>
          <p:spPr bwMode="auto">
            <a:xfrm>
              <a:off x="3032" y="967"/>
              <a:ext cx="116" cy="123"/>
            </a:xfrm>
            <a:custGeom>
              <a:avLst/>
              <a:gdLst>
                <a:gd name="T0" fmla="*/ 26 w 49"/>
                <a:gd name="T1" fmla="*/ 118 h 52"/>
                <a:gd name="T2" fmla="*/ 0 w 49"/>
                <a:gd name="T3" fmla="*/ 0 h 52"/>
                <a:gd name="T4" fmla="*/ 31 w 49"/>
                <a:gd name="T5" fmla="*/ 5 h 52"/>
                <a:gd name="T6" fmla="*/ 43 w 49"/>
                <a:gd name="T7" fmla="*/ 71 h 52"/>
                <a:gd name="T8" fmla="*/ 43 w 49"/>
                <a:gd name="T9" fmla="*/ 76 h 52"/>
                <a:gd name="T10" fmla="*/ 45 w 49"/>
                <a:gd name="T11" fmla="*/ 88 h 52"/>
                <a:gd name="T12" fmla="*/ 47 w 49"/>
                <a:gd name="T13" fmla="*/ 78 h 52"/>
                <a:gd name="T14" fmla="*/ 50 w 49"/>
                <a:gd name="T15" fmla="*/ 73 h 52"/>
                <a:gd name="T16" fmla="*/ 83 w 49"/>
                <a:gd name="T17" fmla="*/ 14 h 52"/>
                <a:gd name="T18" fmla="*/ 116 w 49"/>
                <a:gd name="T19" fmla="*/ 21 h 52"/>
                <a:gd name="T20" fmla="*/ 50 w 49"/>
                <a:gd name="T21" fmla="*/ 123 h 52"/>
                <a:gd name="T22" fmla="*/ 26 w 49"/>
                <a:gd name="T23" fmla="*/ 118 h 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52"/>
                <a:gd name="T38" fmla="*/ 49 w 49"/>
                <a:gd name="T39" fmla="*/ 52 h 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52">
                  <a:moveTo>
                    <a:pt x="11" y="5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1"/>
                    <a:pt x="18" y="32"/>
                  </a:cubicBezTo>
                  <a:cubicBezTo>
                    <a:pt x="18" y="33"/>
                    <a:pt x="18" y="35"/>
                    <a:pt x="19" y="37"/>
                  </a:cubicBezTo>
                  <a:cubicBezTo>
                    <a:pt x="19" y="35"/>
                    <a:pt x="20" y="34"/>
                    <a:pt x="20" y="33"/>
                  </a:cubicBezTo>
                  <a:cubicBezTo>
                    <a:pt x="21" y="32"/>
                    <a:pt x="21" y="31"/>
                    <a:pt x="21" y="31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21" y="52"/>
                    <a:pt x="21" y="52"/>
                    <a:pt x="21" y="52"/>
                  </a:cubicBezTo>
                  <a:lnTo>
                    <a:pt x="11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7" name="Freeform 63"/>
            <p:cNvSpPr>
              <a:spLocks/>
            </p:cNvSpPr>
            <p:nvPr/>
          </p:nvSpPr>
          <p:spPr bwMode="auto">
            <a:xfrm>
              <a:off x="3136" y="993"/>
              <a:ext cx="97" cy="125"/>
            </a:xfrm>
            <a:custGeom>
              <a:avLst/>
              <a:gdLst>
                <a:gd name="T0" fmla="*/ 0 w 97"/>
                <a:gd name="T1" fmla="*/ 108 h 125"/>
                <a:gd name="T2" fmla="*/ 31 w 97"/>
                <a:gd name="T3" fmla="*/ 0 h 125"/>
                <a:gd name="T4" fmla="*/ 97 w 97"/>
                <a:gd name="T5" fmla="*/ 16 h 125"/>
                <a:gd name="T6" fmla="*/ 90 w 97"/>
                <a:gd name="T7" fmla="*/ 40 h 125"/>
                <a:gd name="T8" fmla="*/ 52 w 97"/>
                <a:gd name="T9" fmla="*/ 30 h 125"/>
                <a:gd name="T10" fmla="*/ 48 w 97"/>
                <a:gd name="T11" fmla="*/ 49 h 125"/>
                <a:gd name="T12" fmla="*/ 83 w 97"/>
                <a:gd name="T13" fmla="*/ 59 h 125"/>
                <a:gd name="T14" fmla="*/ 76 w 97"/>
                <a:gd name="T15" fmla="*/ 82 h 125"/>
                <a:gd name="T16" fmla="*/ 40 w 97"/>
                <a:gd name="T17" fmla="*/ 73 h 125"/>
                <a:gd name="T18" fmla="*/ 36 w 97"/>
                <a:gd name="T19" fmla="*/ 92 h 125"/>
                <a:gd name="T20" fmla="*/ 73 w 97"/>
                <a:gd name="T21" fmla="*/ 101 h 125"/>
                <a:gd name="T22" fmla="*/ 66 w 97"/>
                <a:gd name="T23" fmla="*/ 125 h 125"/>
                <a:gd name="T24" fmla="*/ 0 w 97"/>
                <a:gd name="T25" fmla="*/ 108 h 1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"/>
                <a:gd name="T40" fmla="*/ 0 h 125"/>
                <a:gd name="T41" fmla="*/ 97 w 97"/>
                <a:gd name="T42" fmla="*/ 125 h 1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" h="125">
                  <a:moveTo>
                    <a:pt x="0" y="108"/>
                  </a:moveTo>
                  <a:lnTo>
                    <a:pt x="31" y="0"/>
                  </a:lnTo>
                  <a:lnTo>
                    <a:pt x="97" y="16"/>
                  </a:lnTo>
                  <a:lnTo>
                    <a:pt x="90" y="40"/>
                  </a:lnTo>
                  <a:lnTo>
                    <a:pt x="52" y="30"/>
                  </a:lnTo>
                  <a:lnTo>
                    <a:pt x="48" y="49"/>
                  </a:lnTo>
                  <a:lnTo>
                    <a:pt x="83" y="59"/>
                  </a:lnTo>
                  <a:lnTo>
                    <a:pt x="76" y="82"/>
                  </a:lnTo>
                  <a:lnTo>
                    <a:pt x="40" y="73"/>
                  </a:lnTo>
                  <a:lnTo>
                    <a:pt x="36" y="92"/>
                  </a:lnTo>
                  <a:lnTo>
                    <a:pt x="73" y="101"/>
                  </a:lnTo>
                  <a:lnTo>
                    <a:pt x="66" y="125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8" name="Freeform 64"/>
            <p:cNvSpPr>
              <a:spLocks noEditPoints="1"/>
            </p:cNvSpPr>
            <p:nvPr/>
          </p:nvSpPr>
          <p:spPr bwMode="auto">
            <a:xfrm>
              <a:off x="3221" y="1019"/>
              <a:ext cx="109" cy="137"/>
            </a:xfrm>
            <a:custGeom>
              <a:avLst/>
              <a:gdLst>
                <a:gd name="T0" fmla="*/ 0 w 46"/>
                <a:gd name="T1" fmla="*/ 106 h 58"/>
                <a:gd name="T2" fmla="*/ 40 w 46"/>
                <a:gd name="T3" fmla="*/ 0 h 58"/>
                <a:gd name="T4" fmla="*/ 69 w 46"/>
                <a:gd name="T5" fmla="*/ 12 h 58"/>
                <a:gd name="T6" fmla="*/ 95 w 46"/>
                <a:gd name="T7" fmla="*/ 21 h 58"/>
                <a:gd name="T8" fmla="*/ 104 w 46"/>
                <a:gd name="T9" fmla="*/ 31 h 58"/>
                <a:gd name="T10" fmla="*/ 109 w 46"/>
                <a:gd name="T11" fmla="*/ 45 h 58"/>
                <a:gd name="T12" fmla="*/ 107 w 46"/>
                <a:gd name="T13" fmla="*/ 61 h 58"/>
                <a:gd name="T14" fmla="*/ 92 w 46"/>
                <a:gd name="T15" fmla="*/ 80 h 58"/>
                <a:gd name="T16" fmla="*/ 71 w 46"/>
                <a:gd name="T17" fmla="*/ 83 h 58"/>
                <a:gd name="T18" fmla="*/ 85 w 46"/>
                <a:gd name="T19" fmla="*/ 137 h 58"/>
                <a:gd name="T20" fmla="*/ 52 w 46"/>
                <a:gd name="T21" fmla="*/ 125 h 58"/>
                <a:gd name="T22" fmla="*/ 43 w 46"/>
                <a:gd name="T23" fmla="*/ 73 h 58"/>
                <a:gd name="T24" fmla="*/ 28 w 46"/>
                <a:gd name="T25" fmla="*/ 116 h 58"/>
                <a:gd name="T26" fmla="*/ 0 w 46"/>
                <a:gd name="T27" fmla="*/ 106 h 58"/>
                <a:gd name="T28" fmla="*/ 47 w 46"/>
                <a:gd name="T29" fmla="*/ 59 h 58"/>
                <a:gd name="T30" fmla="*/ 55 w 46"/>
                <a:gd name="T31" fmla="*/ 61 h 58"/>
                <a:gd name="T32" fmla="*/ 69 w 46"/>
                <a:gd name="T33" fmla="*/ 64 h 58"/>
                <a:gd name="T34" fmla="*/ 76 w 46"/>
                <a:gd name="T35" fmla="*/ 54 h 58"/>
                <a:gd name="T36" fmla="*/ 76 w 46"/>
                <a:gd name="T37" fmla="*/ 43 h 58"/>
                <a:gd name="T38" fmla="*/ 64 w 46"/>
                <a:gd name="T39" fmla="*/ 35 h 58"/>
                <a:gd name="T40" fmla="*/ 59 w 46"/>
                <a:gd name="T41" fmla="*/ 33 h 58"/>
                <a:gd name="T42" fmla="*/ 47 w 46"/>
                <a:gd name="T43" fmla="*/ 59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6"/>
                <a:gd name="T67" fmla="*/ 0 h 58"/>
                <a:gd name="T68" fmla="*/ 46 w 46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6" h="58">
                  <a:moveTo>
                    <a:pt x="0" y="45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7"/>
                    <a:pt x="38" y="8"/>
                    <a:pt x="40" y="9"/>
                  </a:cubicBezTo>
                  <a:cubicBezTo>
                    <a:pt x="41" y="10"/>
                    <a:pt x="43" y="12"/>
                    <a:pt x="44" y="13"/>
                  </a:cubicBezTo>
                  <a:cubicBezTo>
                    <a:pt x="45" y="15"/>
                    <a:pt x="46" y="17"/>
                    <a:pt x="46" y="19"/>
                  </a:cubicBezTo>
                  <a:cubicBezTo>
                    <a:pt x="46" y="22"/>
                    <a:pt x="46" y="24"/>
                    <a:pt x="45" y="26"/>
                  </a:cubicBezTo>
                  <a:cubicBezTo>
                    <a:pt x="44" y="30"/>
                    <a:pt x="42" y="32"/>
                    <a:pt x="39" y="34"/>
                  </a:cubicBezTo>
                  <a:cubicBezTo>
                    <a:pt x="37" y="35"/>
                    <a:pt x="34" y="36"/>
                    <a:pt x="30" y="35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2" y="49"/>
                    <a:pt x="12" y="49"/>
                    <a:pt x="12" y="49"/>
                  </a:cubicBezTo>
                  <a:lnTo>
                    <a:pt x="0" y="45"/>
                  </a:lnTo>
                  <a:close/>
                  <a:moveTo>
                    <a:pt x="20" y="25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5" y="27"/>
                    <a:pt x="27" y="27"/>
                    <a:pt x="29" y="27"/>
                  </a:cubicBezTo>
                  <a:cubicBezTo>
                    <a:pt x="30" y="27"/>
                    <a:pt x="32" y="25"/>
                    <a:pt x="32" y="23"/>
                  </a:cubicBezTo>
                  <a:cubicBezTo>
                    <a:pt x="33" y="21"/>
                    <a:pt x="33" y="19"/>
                    <a:pt x="32" y="18"/>
                  </a:cubicBezTo>
                  <a:cubicBezTo>
                    <a:pt x="31" y="17"/>
                    <a:pt x="30" y="16"/>
                    <a:pt x="27" y="15"/>
                  </a:cubicBezTo>
                  <a:cubicBezTo>
                    <a:pt x="25" y="14"/>
                    <a:pt x="25" y="14"/>
                    <a:pt x="25" y="14"/>
                  </a:cubicBezTo>
                  <a:lnTo>
                    <a:pt x="2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9" name="Freeform 65"/>
            <p:cNvSpPr>
              <a:spLocks/>
            </p:cNvSpPr>
            <p:nvPr/>
          </p:nvSpPr>
          <p:spPr bwMode="auto">
            <a:xfrm>
              <a:off x="3313" y="1066"/>
              <a:ext cx="109" cy="116"/>
            </a:xfrm>
            <a:custGeom>
              <a:avLst/>
              <a:gdLst>
                <a:gd name="T0" fmla="*/ 24 w 46"/>
                <a:gd name="T1" fmla="*/ 64 h 49"/>
                <a:gd name="T2" fmla="*/ 31 w 46"/>
                <a:gd name="T3" fmla="*/ 80 h 49"/>
                <a:gd name="T4" fmla="*/ 40 w 46"/>
                <a:gd name="T5" fmla="*/ 90 h 49"/>
                <a:gd name="T6" fmla="*/ 52 w 46"/>
                <a:gd name="T7" fmla="*/ 90 h 49"/>
                <a:gd name="T8" fmla="*/ 59 w 46"/>
                <a:gd name="T9" fmla="*/ 85 h 49"/>
                <a:gd name="T10" fmla="*/ 59 w 46"/>
                <a:gd name="T11" fmla="*/ 76 h 49"/>
                <a:gd name="T12" fmla="*/ 47 w 46"/>
                <a:gd name="T13" fmla="*/ 64 h 49"/>
                <a:gd name="T14" fmla="*/ 31 w 46"/>
                <a:gd name="T15" fmla="*/ 43 h 49"/>
                <a:gd name="T16" fmla="*/ 33 w 46"/>
                <a:gd name="T17" fmla="*/ 21 h 49"/>
                <a:gd name="T18" fmla="*/ 55 w 46"/>
                <a:gd name="T19" fmla="*/ 2 h 49"/>
                <a:gd name="T20" fmla="*/ 83 w 46"/>
                <a:gd name="T21" fmla="*/ 5 h 49"/>
                <a:gd name="T22" fmla="*/ 100 w 46"/>
                <a:gd name="T23" fmla="*/ 14 h 49"/>
                <a:gd name="T24" fmla="*/ 109 w 46"/>
                <a:gd name="T25" fmla="*/ 28 h 49"/>
                <a:gd name="T26" fmla="*/ 92 w 46"/>
                <a:gd name="T27" fmla="*/ 45 h 49"/>
                <a:gd name="T28" fmla="*/ 85 w 46"/>
                <a:gd name="T29" fmla="*/ 33 h 49"/>
                <a:gd name="T30" fmla="*/ 76 w 46"/>
                <a:gd name="T31" fmla="*/ 26 h 49"/>
                <a:gd name="T32" fmla="*/ 66 w 46"/>
                <a:gd name="T33" fmla="*/ 26 h 49"/>
                <a:gd name="T34" fmla="*/ 62 w 46"/>
                <a:gd name="T35" fmla="*/ 31 h 49"/>
                <a:gd name="T36" fmla="*/ 62 w 46"/>
                <a:gd name="T37" fmla="*/ 38 h 49"/>
                <a:gd name="T38" fmla="*/ 69 w 46"/>
                <a:gd name="T39" fmla="*/ 47 h 49"/>
                <a:gd name="T40" fmla="*/ 71 w 46"/>
                <a:gd name="T41" fmla="*/ 47 h 49"/>
                <a:gd name="T42" fmla="*/ 88 w 46"/>
                <a:gd name="T43" fmla="*/ 69 h 49"/>
                <a:gd name="T44" fmla="*/ 90 w 46"/>
                <a:gd name="T45" fmla="*/ 80 h 49"/>
                <a:gd name="T46" fmla="*/ 85 w 46"/>
                <a:gd name="T47" fmla="*/ 92 h 49"/>
                <a:gd name="T48" fmla="*/ 64 w 46"/>
                <a:gd name="T49" fmla="*/ 114 h 49"/>
                <a:gd name="T50" fmla="*/ 31 w 46"/>
                <a:gd name="T51" fmla="*/ 111 h 49"/>
                <a:gd name="T52" fmla="*/ 12 w 46"/>
                <a:gd name="T53" fmla="*/ 97 h 49"/>
                <a:gd name="T54" fmla="*/ 0 w 46"/>
                <a:gd name="T55" fmla="*/ 78 h 49"/>
                <a:gd name="T56" fmla="*/ 24 w 46"/>
                <a:gd name="T57" fmla="*/ 64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49"/>
                <a:gd name="T89" fmla="*/ 46 w 46"/>
                <a:gd name="T90" fmla="*/ 49 h 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49">
                  <a:moveTo>
                    <a:pt x="10" y="27"/>
                  </a:moveTo>
                  <a:cubicBezTo>
                    <a:pt x="11" y="30"/>
                    <a:pt x="12" y="32"/>
                    <a:pt x="13" y="34"/>
                  </a:cubicBezTo>
                  <a:cubicBezTo>
                    <a:pt x="14" y="36"/>
                    <a:pt x="15" y="37"/>
                    <a:pt x="17" y="38"/>
                  </a:cubicBezTo>
                  <a:cubicBezTo>
                    <a:pt x="19" y="38"/>
                    <a:pt x="20" y="38"/>
                    <a:pt x="22" y="38"/>
                  </a:cubicBezTo>
                  <a:cubicBezTo>
                    <a:pt x="23" y="38"/>
                    <a:pt x="24" y="37"/>
                    <a:pt x="25" y="36"/>
                  </a:cubicBezTo>
                  <a:cubicBezTo>
                    <a:pt x="25" y="34"/>
                    <a:pt x="25" y="33"/>
                    <a:pt x="25" y="32"/>
                  </a:cubicBezTo>
                  <a:cubicBezTo>
                    <a:pt x="24" y="31"/>
                    <a:pt x="23" y="29"/>
                    <a:pt x="20" y="27"/>
                  </a:cubicBezTo>
                  <a:cubicBezTo>
                    <a:pt x="16" y="23"/>
                    <a:pt x="14" y="21"/>
                    <a:pt x="13" y="18"/>
                  </a:cubicBezTo>
                  <a:cubicBezTo>
                    <a:pt x="12" y="15"/>
                    <a:pt x="13" y="12"/>
                    <a:pt x="14" y="9"/>
                  </a:cubicBezTo>
                  <a:cubicBezTo>
                    <a:pt x="16" y="5"/>
                    <a:pt x="19" y="2"/>
                    <a:pt x="23" y="1"/>
                  </a:cubicBezTo>
                  <a:cubicBezTo>
                    <a:pt x="27" y="0"/>
                    <a:pt x="31" y="0"/>
                    <a:pt x="35" y="2"/>
                  </a:cubicBezTo>
                  <a:cubicBezTo>
                    <a:pt x="38" y="3"/>
                    <a:pt x="40" y="5"/>
                    <a:pt x="42" y="6"/>
                  </a:cubicBezTo>
                  <a:cubicBezTo>
                    <a:pt x="44" y="8"/>
                    <a:pt x="45" y="10"/>
                    <a:pt x="46" y="12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17"/>
                    <a:pt x="37" y="15"/>
                    <a:pt x="36" y="14"/>
                  </a:cubicBezTo>
                  <a:cubicBezTo>
                    <a:pt x="35" y="13"/>
                    <a:pt x="34" y="12"/>
                    <a:pt x="32" y="11"/>
                  </a:cubicBezTo>
                  <a:cubicBezTo>
                    <a:pt x="31" y="11"/>
                    <a:pt x="29" y="11"/>
                    <a:pt x="28" y="11"/>
                  </a:cubicBezTo>
                  <a:cubicBezTo>
                    <a:pt x="27" y="11"/>
                    <a:pt x="26" y="12"/>
                    <a:pt x="26" y="13"/>
                  </a:cubicBezTo>
                  <a:cubicBezTo>
                    <a:pt x="25" y="14"/>
                    <a:pt x="25" y="15"/>
                    <a:pt x="26" y="16"/>
                  </a:cubicBezTo>
                  <a:cubicBezTo>
                    <a:pt x="26" y="17"/>
                    <a:pt x="27" y="18"/>
                    <a:pt x="2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4" y="24"/>
                    <a:pt x="36" y="27"/>
                    <a:pt x="37" y="29"/>
                  </a:cubicBezTo>
                  <a:cubicBezTo>
                    <a:pt x="38" y="30"/>
                    <a:pt x="38" y="32"/>
                    <a:pt x="38" y="34"/>
                  </a:cubicBezTo>
                  <a:cubicBezTo>
                    <a:pt x="38" y="36"/>
                    <a:pt x="37" y="37"/>
                    <a:pt x="36" y="39"/>
                  </a:cubicBezTo>
                  <a:cubicBezTo>
                    <a:pt x="34" y="44"/>
                    <a:pt x="31" y="47"/>
                    <a:pt x="27" y="48"/>
                  </a:cubicBezTo>
                  <a:cubicBezTo>
                    <a:pt x="22" y="49"/>
                    <a:pt x="18" y="49"/>
                    <a:pt x="13" y="47"/>
                  </a:cubicBezTo>
                  <a:cubicBezTo>
                    <a:pt x="10" y="45"/>
                    <a:pt x="7" y="43"/>
                    <a:pt x="5" y="41"/>
                  </a:cubicBezTo>
                  <a:cubicBezTo>
                    <a:pt x="3" y="39"/>
                    <a:pt x="2" y="36"/>
                    <a:pt x="0" y="33"/>
                  </a:cubicBezTo>
                  <a:lnTo>
                    <a:pt x="1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80" name="Freeform 66"/>
            <p:cNvSpPr>
              <a:spLocks/>
            </p:cNvSpPr>
            <p:nvPr/>
          </p:nvSpPr>
          <p:spPr bwMode="auto">
            <a:xfrm>
              <a:off x="3398" y="1101"/>
              <a:ext cx="83" cy="114"/>
            </a:xfrm>
            <a:custGeom>
              <a:avLst/>
              <a:gdLst>
                <a:gd name="T0" fmla="*/ 0 w 83"/>
                <a:gd name="T1" fmla="*/ 100 h 114"/>
                <a:gd name="T2" fmla="*/ 55 w 83"/>
                <a:gd name="T3" fmla="*/ 0 h 114"/>
                <a:gd name="T4" fmla="*/ 83 w 83"/>
                <a:gd name="T5" fmla="*/ 17 h 114"/>
                <a:gd name="T6" fmla="*/ 29 w 83"/>
                <a:gd name="T7" fmla="*/ 114 h 114"/>
                <a:gd name="T8" fmla="*/ 0 w 83"/>
                <a:gd name="T9" fmla="*/ 10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114"/>
                <a:gd name="T17" fmla="*/ 83 w 83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114">
                  <a:moveTo>
                    <a:pt x="0" y="100"/>
                  </a:moveTo>
                  <a:lnTo>
                    <a:pt x="55" y="0"/>
                  </a:lnTo>
                  <a:lnTo>
                    <a:pt x="83" y="17"/>
                  </a:lnTo>
                  <a:lnTo>
                    <a:pt x="29" y="114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81" name="Freeform 67"/>
            <p:cNvSpPr>
              <a:spLocks/>
            </p:cNvSpPr>
            <p:nvPr/>
          </p:nvSpPr>
          <p:spPr bwMode="auto">
            <a:xfrm>
              <a:off x="3460" y="1127"/>
              <a:ext cx="108" cy="126"/>
            </a:xfrm>
            <a:custGeom>
              <a:avLst/>
              <a:gdLst>
                <a:gd name="T0" fmla="*/ 0 w 108"/>
                <a:gd name="T1" fmla="*/ 109 h 126"/>
                <a:gd name="T2" fmla="*/ 47 w 108"/>
                <a:gd name="T3" fmla="*/ 38 h 126"/>
                <a:gd name="T4" fmla="*/ 26 w 108"/>
                <a:gd name="T5" fmla="*/ 24 h 126"/>
                <a:gd name="T6" fmla="*/ 40 w 108"/>
                <a:gd name="T7" fmla="*/ 0 h 126"/>
                <a:gd name="T8" fmla="*/ 108 w 108"/>
                <a:gd name="T9" fmla="*/ 45 h 126"/>
                <a:gd name="T10" fmla="*/ 94 w 108"/>
                <a:gd name="T11" fmla="*/ 66 h 126"/>
                <a:gd name="T12" fmla="*/ 73 w 108"/>
                <a:gd name="T13" fmla="*/ 55 h 126"/>
                <a:gd name="T14" fmla="*/ 26 w 108"/>
                <a:gd name="T15" fmla="*/ 126 h 126"/>
                <a:gd name="T16" fmla="*/ 0 w 108"/>
                <a:gd name="T17" fmla="*/ 109 h 1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26"/>
                <a:gd name="T29" fmla="*/ 108 w 108"/>
                <a:gd name="T30" fmla="*/ 126 h 1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26">
                  <a:moveTo>
                    <a:pt x="0" y="109"/>
                  </a:moveTo>
                  <a:lnTo>
                    <a:pt x="47" y="38"/>
                  </a:lnTo>
                  <a:lnTo>
                    <a:pt x="26" y="24"/>
                  </a:lnTo>
                  <a:lnTo>
                    <a:pt x="40" y="0"/>
                  </a:lnTo>
                  <a:lnTo>
                    <a:pt x="108" y="45"/>
                  </a:lnTo>
                  <a:lnTo>
                    <a:pt x="94" y="66"/>
                  </a:lnTo>
                  <a:lnTo>
                    <a:pt x="73" y="55"/>
                  </a:lnTo>
                  <a:lnTo>
                    <a:pt x="26" y="126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82" name="Freeform 68"/>
            <p:cNvSpPr>
              <a:spLocks/>
            </p:cNvSpPr>
            <p:nvPr/>
          </p:nvSpPr>
          <p:spPr bwMode="auto">
            <a:xfrm>
              <a:off x="3535" y="1175"/>
              <a:ext cx="123" cy="129"/>
            </a:xfrm>
            <a:custGeom>
              <a:avLst/>
              <a:gdLst>
                <a:gd name="T0" fmla="*/ 0 w 52"/>
                <a:gd name="T1" fmla="*/ 113 h 55"/>
                <a:gd name="T2" fmla="*/ 31 w 52"/>
                <a:gd name="T3" fmla="*/ 73 h 55"/>
                <a:gd name="T4" fmla="*/ 38 w 52"/>
                <a:gd name="T5" fmla="*/ 0 h 55"/>
                <a:gd name="T6" fmla="*/ 66 w 52"/>
                <a:gd name="T7" fmla="*/ 21 h 55"/>
                <a:gd name="T8" fmla="*/ 59 w 52"/>
                <a:gd name="T9" fmla="*/ 54 h 55"/>
                <a:gd name="T10" fmla="*/ 59 w 52"/>
                <a:gd name="T11" fmla="*/ 54 h 55"/>
                <a:gd name="T12" fmla="*/ 57 w 52"/>
                <a:gd name="T13" fmla="*/ 63 h 55"/>
                <a:gd name="T14" fmla="*/ 64 w 52"/>
                <a:gd name="T15" fmla="*/ 59 h 55"/>
                <a:gd name="T16" fmla="*/ 66 w 52"/>
                <a:gd name="T17" fmla="*/ 59 h 55"/>
                <a:gd name="T18" fmla="*/ 95 w 52"/>
                <a:gd name="T19" fmla="*/ 45 h 55"/>
                <a:gd name="T20" fmla="*/ 123 w 52"/>
                <a:gd name="T21" fmla="*/ 66 h 55"/>
                <a:gd name="T22" fmla="*/ 54 w 52"/>
                <a:gd name="T23" fmla="*/ 89 h 55"/>
                <a:gd name="T24" fmla="*/ 24 w 52"/>
                <a:gd name="T25" fmla="*/ 129 h 55"/>
                <a:gd name="T26" fmla="*/ 0 w 52"/>
                <a:gd name="T27" fmla="*/ 113 h 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55"/>
                <a:gd name="T44" fmla="*/ 52 w 52"/>
                <a:gd name="T45" fmla="*/ 55 h 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55">
                  <a:moveTo>
                    <a:pt x="0" y="48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6"/>
                    <a:pt x="24" y="27"/>
                  </a:cubicBezTo>
                  <a:cubicBezTo>
                    <a:pt x="25" y="26"/>
                    <a:pt x="26" y="25"/>
                    <a:pt x="27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10" y="55"/>
                    <a:pt x="10" y="55"/>
                    <a:pt x="10" y="55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13317" name="Picture 2" descr="C:\Users\kise\Pictures\logo\OPU\opulogo_v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6675" y="473075"/>
            <a:ext cx="241935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8" name="AutoShape 24"/>
          <p:cNvSpPr>
            <a:spLocks noChangeArrowheads="1"/>
          </p:cNvSpPr>
          <p:nvPr/>
        </p:nvSpPr>
        <p:spPr bwMode="auto">
          <a:xfrm>
            <a:off x="654050" y="4359275"/>
            <a:ext cx="4271963" cy="2987675"/>
          </a:xfrm>
          <a:prstGeom prst="roundRect">
            <a:avLst>
              <a:gd name="adj" fmla="val 7329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4306" tIns="52153" rIns="104306" bIns="52153">
            <a:spAutoFit/>
          </a:bodyPr>
          <a:lstStyle/>
          <a:p>
            <a:r>
              <a:rPr lang="ja-JP" altLang="en-US" sz="3000">
                <a:solidFill>
                  <a:srgbClr val="FF0000"/>
                </a:solidFill>
              </a:rPr>
              <a:t>デザイン文字や</a:t>
            </a:r>
          </a:p>
          <a:p>
            <a:r>
              <a:rPr lang="ja-JP" altLang="en-US" sz="3000">
                <a:solidFill>
                  <a:srgbClr val="FF0000"/>
                </a:solidFill>
              </a:rPr>
              <a:t>ピクトグラムも認識可能</a:t>
            </a:r>
          </a:p>
          <a:p>
            <a:endParaRPr lang="en-US" altLang="ja-JP" sz="3000"/>
          </a:p>
          <a:p>
            <a:endParaRPr lang="en-US" altLang="ja-JP" sz="3000"/>
          </a:p>
          <a:p>
            <a:endParaRPr lang="en-US" altLang="ja-JP" sz="3000"/>
          </a:p>
          <a:p>
            <a:endParaRPr lang="en-US" altLang="ja-JP" sz="300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76238" y="1438275"/>
            <a:ext cx="4802187" cy="1060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>
            <a:spAutoFit/>
          </a:bodyPr>
          <a:lstStyle/>
          <a:p>
            <a:r>
              <a:rPr lang="ja-JP" altLang="en-US" sz="3200" dirty="0"/>
              <a:t>１：</a:t>
            </a:r>
            <a:r>
              <a:rPr lang="ja-JP" altLang="en-US" sz="3200" dirty="0">
                <a:solidFill>
                  <a:srgbClr val="FF0000"/>
                </a:solidFill>
              </a:rPr>
              <a:t>高速</a:t>
            </a:r>
            <a:endParaRPr lang="ja-JP" altLang="en-US" sz="3000" dirty="0"/>
          </a:p>
          <a:p>
            <a:r>
              <a:rPr lang="ja-JP" altLang="en-US" sz="3000" dirty="0"/>
              <a:t>・</a:t>
            </a:r>
            <a:r>
              <a:rPr lang="en-US" altLang="ja-JP" sz="3000" dirty="0"/>
              <a:t>200</a:t>
            </a:r>
            <a:r>
              <a:rPr lang="ja-JP" altLang="en-US" sz="3000" dirty="0"/>
              <a:t>文字を</a:t>
            </a:r>
            <a:r>
              <a:rPr lang="en-US" altLang="ja-JP" sz="3000" dirty="0"/>
              <a:t>1</a:t>
            </a:r>
            <a:r>
              <a:rPr lang="ja-JP" altLang="en-US" sz="3000" dirty="0"/>
              <a:t>秒以内に認識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79413" y="2549525"/>
            <a:ext cx="4799012" cy="15224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>
            <a:spAutoFit/>
          </a:bodyPr>
          <a:lstStyle/>
          <a:p>
            <a:r>
              <a:rPr lang="ja-JP" altLang="en-US" sz="3200" dirty="0"/>
              <a:t>２：</a:t>
            </a:r>
            <a:r>
              <a:rPr lang="ja-JP" altLang="en-US" sz="3200" dirty="0">
                <a:solidFill>
                  <a:srgbClr val="FF0000"/>
                </a:solidFill>
              </a:rPr>
              <a:t>射影歪みに頑健</a:t>
            </a:r>
          </a:p>
          <a:p>
            <a:r>
              <a:rPr lang="ja-JP" altLang="en-US" sz="3000" dirty="0"/>
              <a:t>・斜め</a:t>
            </a:r>
            <a:r>
              <a:rPr lang="en-US" altLang="ja-JP" sz="3000" dirty="0"/>
              <a:t>45</a:t>
            </a:r>
            <a:r>
              <a:rPr lang="ja-JP" altLang="en-US" sz="3000" dirty="0"/>
              <a:t>度から撮影しても</a:t>
            </a:r>
          </a:p>
          <a:p>
            <a:r>
              <a:rPr lang="ja-JP" altLang="en-US" sz="3000" dirty="0"/>
              <a:t>　</a:t>
            </a:r>
            <a:r>
              <a:rPr lang="en-US" altLang="ja-JP" sz="3000" dirty="0"/>
              <a:t>8</a:t>
            </a:r>
            <a:r>
              <a:rPr lang="ja-JP" altLang="en-US" sz="3000" dirty="0"/>
              <a:t>割以上の認識率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5346700" y="1436688"/>
            <a:ext cx="5053013" cy="6015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>
            <a:spAutoFit/>
          </a:bodyPr>
          <a:lstStyle/>
          <a:p>
            <a:r>
              <a:rPr lang="ja-JP" altLang="en-US" sz="3200" dirty="0"/>
              <a:t>３：</a:t>
            </a:r>
            <a:r>
              <a:rPr lang="ja-JP" altLang="en-US" sz="3200" dirty="0">
                <a:solidFill>
                  <a:srgbClr val="FF0000"/>
                </a:solidFill>
              </a:rPr>
              <a:t>レイアウトフリー</a:t>
            </a:r>
          </a:p>
          <a:p>
            <a:endParaRPr lang="ja-JP" altLang="en-US" sz="3200" dirty="0"/>
          </a:p>
          <a:p>
            <a:endParaRPr lang="ja-JP" altLang="en-US" sz="3200" dirty="0"/>
          </a:p>
          <a:p>
            <a:endParaRPr lang="ja-JP" altLang="en-US" sz="3200" dirty="0"/>
          </a:p>
          <a:p>
            <a:endParaRPr lang="ja-JP" altLang="en-US" sz="3200" dirty="0"/>
          </a:p>
          <a:p>
            <a:endParaRPr lang="ja-JP" altLang="en-US" sz="3200" dirty="0"/>
          </a:p>
          <a:p>
            <a:endParaRPr lang="ja-JP" altLang="en-US" sz="3200" dirty="0"/>
          </a:p>
          <a:p>
            <a:endParaRPr lang="ja-JP" altLang="en-US" sz="3200" dirty="0"/>
          </a:p>
          <a:p>
            <a:endParaRPr lang="ja-JP" altLang="en-US" sz="3200" dirty="0"/>
          </a:p>
          <a:p>
            <a:endParaRPr lang="ja-JP" altLang="en-US" sz="3200" dirty="0"/>
          </a:p>
          <a:p>
            <a:endParaRPr lang="ja-JP" altLang="en-US" sz="3200" dirty="0"/>
          </a:p>
          <a:p>
            <a:endParaRPr lang="ja-JP" altLang="en-US" sz="3200" dirty="0"/>
          </a:p>
        </p:txBody>
      </p:sp>
      <p:pic>
        <p:nvPicPr>
          <p:cNvPr id="21520" name="Picture 16" descr="I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9113" y="4402138"/>
            <a:ext cx="4632325" cy="2749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21" name="Picture 17" descr="uz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1525" y="2070100"/>
            <a:ext cx="3956050" cy="2225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23" name="Picture 19" descr="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8225" y="6278563"/>
            <a:ext cx="925513" cy="8731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24" name="Picture 20" descr="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4575" y="6278563"/>
            <a:ext cx="927100" cy="873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25" name="Picture 21" descr="Gig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0925" y="5448300"/>
            <a:ext cx="3452813" cy="752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27" name="Picture 23" descr="6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2513" y="6280150"/>
            <a:ext cx="927100" cy="873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6" name="タイトル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dirty="0" smtClean="0"/>
              <a:t>提案手法の特長</a:t>
            </a:r>
          </a:p>
        </p:txBody>
      </p:sp>
      <p:sp>
        <p:nvSpPr>
          <p:cNvPr id="18" name="角丸四角形 17"/>
          <p:cNvSpPr/>
          <p:nvPr/>
        </p:nvSpPr>
        <p:spPr>
          <a:xfrm>
            <a:off x="4522123" y="49875"/>
            <a:ext cx="5974077" cy="128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/>
              <a:t>下記</a:t>
            </a:r>
            <a:r>
              <a:rPr lang="en-US" altLang="ja-JP" sz="3200" dirty="0"/>
              <a:t>3</a:t>
            </a:r>
            <a:r>
              <a:rPr lang="ja-JP" altLang="en-US" sz="3200" dirty="0"/>
              <a:t>要件を同時に実現した</a:t>
            </a:r>
            <a:endParaRPr lang="en-US" altLang="ja-JP" sz="3200" dirty="0"/>
          </a:p>
          <a:p>
            <a:pPr algn="ctr">
              <a:defRPr/>
            </a:pPr>
            <a:r>
              <a:rPr lang="ja-JP" altLang="en-US" sz="3200" dirty="0"/>
              <a:t>初めての手法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8" grpId="0" animBg="1"/>
      <p:bldP spid="21507" grpId="0" animBg="1"/>
      <p:bldP spid="21508" grpId="0" animBg="1"/>
      <p:bldP spid="215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dirty="0" smtClean="0"/>
              <a:t>従来手法と問題点</a:t>
            </a:r>
          </a:p>
        </p:txBody>
      </p:sp>
      <p:sp>
        <p:nvSpPr>
          <p:cNvPr id="17411" name="テキスト プレースホルダ 8"/>
          <p:cNvSpPr>
            <a:spLocks noGrp="1"/>
          </p:cNvSpPr>
          <p:nvPr>
            <p:ph sz="quarter" idx="1"/>
          </p:nvPr>
        </p:nvSpPr>
        <p:spPr>
          <a:xfrm>
            <a:off x="0" y="1344225"/>
            <a:ext cx="10693400" cy="5444109"/>
          </a:xfrm>
        </p:spPr>
        <p:txBody>
          <a:bodyPr/>
          <a:lstStyle/>
          <a:p>
            <a:pPr marL="514350" indent="-514350">
              <a:buFont typeface="Bookman Old Style" pitchFamily="18" charset="0"/>
              <a:buAutoNum type="arabicPeriod"/>
            </a:pPr>
            <a:r>
              <a:rPr lang="ja-JP" altLang="en-US" sz="3200" dirty="0" smtClean="0"/>
              <a:t>実時間認識可能だが、行を成す文字しか認識できない</a:t>
            </a:r>
            <a:endParaRPr lang="en-US" altLang="ja-JP" sz="3200" dirty="0" smtClean="0"/>
          </a:p>
          <a:p>
            <a:pPr marL="514350" indent="-514350">
              <a:buFont typeface="Bookman Old Style" pitchFamily="18" charset="0"/>
              <a:buAutoNum type="arabicPeriod"/>
            </a:pPr>
            <a:endParaRPr lang="en-US" altLang="ja-JP" sz="3200" dirty="0" smtClean="0"/>
          </a:p>
          <a:p>
            <a:pPr marL="514350" indent="-514350">
              <a:buFont typeface="Bookman Old Style" pitchFamily="18" charset="0"/>
              <a:buAutoNum type="arabicPeriod"/>
            </a:pPr>
            <a:endParaRPr lang="en-US" altLang="ja-JP" sz="3200" dirty="0" smtClean="0"/>
          </a:p>
          <a:p>
            <a:pPr marL="514350" indent="-514350">
              <a:buFont typeface="Bookman Old Style" pitchFamily="18" charset="0"/>
              <a:buAutoNum type="arabicPeriod"/>
            </a:pPr>
            <a:endParaRPr lang="en-US" altLang="ja-JP" sz="3200" dirty="0" smtClean="0"/>
          </a:p>
          <a:p>
            <a:pPr marL="514350" indent="-514350">
              <a:buFont typeface="Bookman Old Style" pitchFamily="18" charset="0"/>
              <a:buAutoNum type="arabicPeriod"/>
            </a:pPr>
            <a:endParaRPr lang="en-US" altLang="ja-JP" sz="3200" dirty="0" smtClean="0"/>
          </a:p>
          <a:p>
            <a:pPr marL="514350" indent="-514350">
              <a:buFont typeface="Bookman Old Style" pitchFamily="18" charset="0"/>
              <a:buAutoNum type="arabicPeriod"/>
            </a:pPr>
            <a:endParaRPr lang="en-US" altLang="ja-JP" sz="3200" dirty="0" smtClean="0"/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ja-JP" altLang="en-US" sz="3200" dirty="0" smtClean="0"/>
              <a:t>複雑なレイアウトも認識可能だが、実時間で認識できない</a:t>
            </a:r>
          </a:p>
          <a:p>
            <a:pPr marL="514350" indent="-514350">
              <a:buFont typeface="Bookman Old Style" pitchFamily="18" charset="0"/>
              <a:buAutoNum type="arabicPeriod"/>
            </a:pPr>
            <a:endParaRPr lang="ja-JP" altLang="en-US" sz="3200" dirty="0" smtClean="0"/>
          </a:p>
        </p:txBody>
      </p:sp>
      <p:pic>
        <p:nvPicPr>
          <p:cNvPr id="17412" name="Picture 2" descr="Z:\eng_exer\images\0009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7956" y="1954213"/>
            <a:ext cx="2842232" cy="285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図 4" descr="sb_cu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1263" y="2084388"/>
            <a:ext cx="1550987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4" name="グループ化 12"/>
          <p:cNvGrpSpPr>
            <a:grpSpLocks/>
          </p:cNvGrpSpPr>
          <p:nvPr/>
        </p:nvGrpSpPr>
        <p:grpSpPr bwMode="auto">
          <a:xfrm>
            <a:off x="1154113" y="5397500"/>
            <a:ext cx="7848600" cy="1585913"/>
            <a:chOff x="642910" y="1989137"/>
            <a:chExt cx="6276975" cy="1439863"/>
          </a:xfrm>
        </p:grpSpPr>
        <p:pic>
          <p:nvPicPr>
            <p:cNvPr id="17421" name="Picture 4" descr="kusachi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8160" y="1989137"/>
              <a:ext cx="2152650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2" name="AutoShape 12"/>
            <p:cNvSpPr>
              <a:spLocks noChangeArrowheads="1"/>
            </p:cNvSpPr>
            <p:nvPr/>
          </p:nvSpPr>
          <p:spPr bwMode="auto">
            <a:xfrm>
              <a:off x="3374998" y="2293937"/>
              <a:ext cx="3544887" cy="1135063"/>
            </a:xfrm>
            <a:prstGeom prst="wedgeRectCallout">
              <a:avLst>
                <a:gd name="adj1" fmla="val -99440"/>
                <a:gd name="adj2" fmla="val -1811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ja-JP"/>
            </a:p>
          </p:txBody>
        </p:sp>
        <p:pic>
          <p:nvPicPr>
            <p:cNvPr id="17423" name="Picture 5" descr="kusachi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95648" y="2360612"/>
              <a:ext cx="942975" cy="96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4" name="Picture 6" descr="kusachi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18010" y="2465387"/>
              <a:ext cx="857250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5" name="Picture 8" descr="kusachi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695923" y="2360612"/>
              <a:ext cx="962025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6" name="Rectangle 9"/>
            <p:cNvSpPr>
              <a:spLocks noChangeArrowheads="1"/>
            </p:cNvSpPr>
            <p:nvPr/>
          </p:nvSpPr>
          <p:spPr bwMode="auto">
            <a:xfrm>
              <a:off x="738160" y="2066925"/>
              <a:ext cx="276225" cy="2762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27" name="Freeform 10"/>
            <p:cNvSpPr>
              <a:spLocks/>
            </p:cNvSpPr>
            <p:nvPr/>
          </p:nvSpPr>
          <p:spPr bwMode="auto">
            <a:xfrm>
              <a:off x="642910" y="2133600"/>
              <a:ext cx="1739900" cy="587375"/>
            </a:xfrm>
            <a:custGeom>
              <a:avLst/>
              <a:gdLst>
                <a:gd name="T0" fmla="*/ 234 w 1096"/>
                <a:gd name="T1" fmla="*/ 45 h 370"/>
                <a:gd name="T2" fmla="*/ 370 w 1096"/>
                <a:gd name="T3" fmla="*/ 45 h 370"/>
                <a:gd name="T4" fmla="*/ 1051 w 1096"/>
                <a:gd name="T5" fmla="*/ 45 h 370"/>
                <a:gd name="T6" fmla="*/ 98 w 1096"/>
                <a:gd name="T7" fmla="*/ 317 h 370"/>
                <a:gd name="T8" fmla="*/ 461 w 1096"/>
                <a:gd name="T9" fmla="*/ 362 h 3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6"/>
                <a:gd name="T16" fmla="*/ 0 h 370"/>
                <a:gd name="T17" fmla="*/ 1096 w 1096"/>
                <a:gd name="T18" fmla="*/ 370 h 3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6" h="370">
                  <a:moveTo>
                    <a:pt x="234" y="45"/>
                  </a:moveTo>
                  <a:cubicBezTo>
                    <a:pt x="234" y="45"/>
                    <a:pt x="234" y="45"/>
                    <a:pt x="370" y="45"/>
                  </a:cubicBezTo>
                  <a:cubicBezTo>
                    <a:pt x="506" y="45"/>
                    <a:pt x="1096" y="0"/>
                    <a:pt x="1051" y="45"/>
                  </a:cubicBezTo>
                  <a:cubicBezTo>
                    <a:pt x="1006" y="90"/>
                    <a:pt x="196" y="264"/>
                    <a:pt x="98" y="317"/>
                  </a:cubicBezTo>
                  <a:cubicBezTo>
                    <a:pt x="0" y="370"/>
                    <a:pt x="230" y="366"/>
                    <a:pt x="461" y="362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28" name="Rectangle 11"/>
            <p:cNvSpPr>
              <a:spLocks noChangeArrowheads="1"/>
            </p:cNvSpPr>
            <p:nvPr/>
          </p:nvSpPr>
          <p:spPr bwMode="auto">
            <a:xfrm>
              <a:off x="1374748" y="2563812"/>
              <a:ext cx="276225" cy="2762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42" name="対角する 2 つの角を丸めた四角形 41"/>
          <p:cNvSpPr/>
          <p:nvPr/>
        </p:nvSpPr>
        <p:spPr>
          <a:xfrm>
            <a:off x="6172566" y="1942495"/>
            <a:ext cx="2088569" cy="708873"/>
          </a:xfrm>
          <a:prstGeom prst="round2Diag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ja-JP" altLang="en-US" sz="3200" dirty="0">
                <a:solidFill>
                  <a:schemeClr val="bg1"/>
                </a:solidFill>
              </a:rPr>
              <a:t>認識可能</a:t>
            </a:r>
          </a:p>
        </p:txBody>
      </p:sp>
      <p:sp>
        <p:nvSpPr>
          <p:cNvPr id="43" name="対角する 2 つの角を丸めた四角形 42"/>
          <p:cNvSpPr/>
          <p:nvPr/>
        </p:nvSpPr>
        <p:spPr>
          <a:xfrm>
            <a:off x="3531889" y="3907070"/>
            <a:ext cx="2602903" cy="708873"/>
          </a:xfrm>
          <a:prstGeom prst="round2Diag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ja-JP" altLang="en-US" sz="3200" dirty="0">
                <a:solidFill>
                  <a:schemeClr val="bg1"/>
                </a:solidFill>
              </a:rPr>
              <a:t>認識不可能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dirty="0" smtClean="0"/>
              <a:t>従来手法 </a:t>
            </a:r>
            <a:r>
              <a:rPr lang="en-US" altLang="ja-JP" sz="3600" dirty="0" err="1" smtClean="0"/>
              <a:t>vs</a:t>
            </a:r>
            <a:r>
              <a:rPr lang="en-US" altLang="ja-JP" sz="3600" dirty="0" smtClean="0"/>
              <a:t> </a:t>
            </a:r>
            <a:r>
              <a:rPr lang="ja-JP" altLang="en-US" sz="3600" dirty="0" smtClean="0"/>
              <a:t>提案手法</a:t>
            </a:r>
            <a:endParaRPr lang="en-US" altLang="ja-JP" dirty="0" smtClean="0"/>
          </a:p>
        </p:txBody>
      </p:sp>
      <p:sp>
        <p:nvSpPr>
          <p:cNvPr id="47" name="正方形/長方形 46"/>
          <p:cNvSpPr/>
          <p:nvPr/>
        </p:nvSpPr>
        <p:spPr>
          <a:xfrm>
            <a:off x="3857106" y="3290933"/>
            <a:ext cx="6583679" cy="615142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2" name="テキスト ボックス 8"/>
          <p:cNvSpPr txBox="1">
            <a:spLocks noChangeArrowheads="1"/>
          </p:cNvSpPr>
          <p:nvPr/>
        </p:nvSpPr>
        <p:spPr bwMode="auto">
          <a:xfrm>
            <a:off x="250628" y="3299621"/>
            <a:ext cx="3508772" cy="59776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4306" tIns="52153" rIns="104306" bIns="52153">
            <a:spAutoFit/>
          </a:bodyPr>
          <a:lstStyle/>
          <a:p>
            <a:pPr algn="r"/>
            <a:r>
              <a:rPr lang="en-US" altLang="ja-JP" sz="3200" dirty="0" err="1"/>
              <a:t>Kusachi</a:t>
            </a:r>
            <a:r>
              <a:rPr lang="en-US" altLang="ja-JP" sz="3200" dirty="0"/>
              <a:t> </a:t>
            </a:r>
            <a:r>
              <a:rPr lang="en-US" altLang="ja-JP" dirty="0"/>
              <a:t>2004</a:t>
            </a:r>
            <a:endParaRPr lang="ja-JP" altLang="en-US" dirty="0"/>
          </a:p>
        </p:txBody>
      </p:sp>
      <p:sp>
        <p:nvSpPr>
          <p:cNvPr id="52" name="ドーナツ 51"/>
          <p:cNvSpPr>
            <a:spLocks noChangeAspect="1"/>
          </p:cNvSpPr>
          <p:nvPr/>
        </p:nvSpPr>
        <p:spPr bwMode="auto">
          <a:xfrm>
            <a:off x="6850459" y="3360464"/>
            <a:ext cx="504966" cy="476080"/>
          </a:xfrm>
          <a:prstGeom prst="donut">
            <a:avLst/>
          </a:prstGeom>
          <a:solidFill>
            <a:srgbClr val="FF0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4306" tIns="52153" rIns="104306" bIns="52153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4" name="ドーナツ 53"/>
          <p:cNvSpPr>
            <a:spLocks noChangeAspect="1"/>
          </p:cNvSpPr>
          <p:nvPr/>
        </p:nvSpPr>
        <p:spPr bwMode="auto">
          <a:xfrm>
            <a:off x="9185928" y="3360464"/>
            <a:ext cx="504966" cy="476080"/>
          </a:xfrm>
          <a:prstGeom prst="donut">
            <a:avLst/>
          </a:prstGeom>
          <a:solidFill>
            <a:srgbClr val="FF0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4306" tIns="52153" rIns="104306" bIns="52153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2306" name="十字形 35"/>
          <p:cNvSpPr>
            <a:spLocks noChangeAspect="1"/>
          </p:cNvSpPr>
          <p:nvPr/>
        </p:nvSpPr>
        <p:spPr bwMode="auto">
          <a:xfrm rot="2700000">
            <a:off x="4713228" y="3346021"/>
            <a:ext cx="476080" cy="504966"/>
          </a:xfrm>
          <a:prstGeom prst="plus">
            <a:avLst>
              <a:gd name="adj" fmla="val 34801"/>
            </a:avLst>
          </a:prstGeom>
          <a:solidFill>
            <a:srgbClr val="00B0F0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3857106" y="3977889"/>
            <a:ext cx="6583679" cy="615142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3" name="テキスト ボックス 12"/>
          <p:cNvSpPr txBox="1">
            <a:spLocks noChangeArrowheads="1"/>
          </p:cNvSpPr>
          <p:nvPr/>
        </p:nvSpPr>
        <p:spPr bwMode="auto">
          <a:xfrm>
            <a:off x="250628" y="3986577"/>
            <a:ext cx="3508772" cy="59776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4306" tIns="52153" rIns="104306" bIns="52153">
            <a:spAutoFit/>
          </a:bodyPr>
          <a:lstStyle/>
          <a:p>
            <a:pPr algn="r"/>
            <a:r>
              <a:rPr lang="en-US" altLang="ja-JP" sz="3200" dirty="0"/>
              <a:t>Li </a:t>
            </a:r>
            <a:r>
              <a:rPr lang="en-US" altLang="ja-JP" dirty="0"/>
              <a:t>2008</a:t>
            </a:r>
            <a:endParaRPr lang="ja-JP" altLang="en-US" dirty="0"/>
          </a:p>
        </p:txBody>
      </p:sp>
      <p:sp>
        <p:nvSpPr>
          <p:cNvPr id="53" name="ドーナツ 52"/>
          <p:cNvSpPr>
            <a:spLocks noChangeAspect="1"/>
          </p:cNvSpPr>
          <p:nvPr/>
        </p:nvSpPr>
        <p:spPr bwMode="auto">
          <a:xfrm>
            <a:off x="6850459" y="4047420"/>
            <a:ext cx="504966" cy="476080"/>
          </a:xfrm>
          <a:prstGeom prst="donut">
            <a:avLst/>
          </a:prstGeom>
          <a:solidFill>
            <a:srgbClr val="FF0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4306" tIns="52153" rIns="104306" bIns="52153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5" name="ドーナツ 54"/>
          <p:cNvSpPr>
            <a:spLocks noChangeAspect="1"/>
          </p:cNvSpPr>
          <p:nvPr/>
        </p:nvSpPr>
        <p:spPr bwMode="auto">
          <a:xfrm>
            <a:off x="9189641" y="4047420"/>
            <a:ext cx="504966" cy="476080"/>
          </a:xfrm>
          <a:prstGeom prst="donut">
            <a:avLst/>
          </a:prstGeom>
          <a:solidFill>
            <a:srgbClr val="FF0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4306" tIns="52153" rIns="104306" bIns="52153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2307" name="十字形 37"/>
          <p:cNvSpPr>
            <a:spLocks noChangeAspect="1"/>
          </p:cNvSpPr>
          <p:nvPr/>
        </p:nvSpPr>
        <p:spPr bwMode="auto">
          <a:xfrm rot="2700000">
            <a:off x="4713228" y="4032977"/>
            <a:ext cx="476080" cy="504966"/>
          </a:xfrm>
          <a:prstGeom prst="plus">
            <a:avLst>
              <a:gd name="adj" fmla="val 34801"/>
            </a:avLst>
          </a:prstGeom>
          <a:solidFill>
            <a:srgbClr val="00B0F0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3857106" y="2603977"/>
            <a:ext cx="6583679" cy="615142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1" name="テキスト ボックス 7"/>
          <p:cNvSpPr txBox="1">
            <a:spLocks noChangeArrowheads="1"/>
          </p:cNvSpPr>
          <p:nvPr/>
        </p:nvSpPr>
        <p:spPr bwMode="auto">
          <a:xfrm>
            <a:off x="250628" y="2612665"/>
            <a:ext cx="3508772" cy="59776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4306" tIns="52153" rIns="104306" bIns="52153">
            <a:spAutoFit/>
          </a:bodyPr>
          <a:lstStyle/>
          <a:p>
            <a:pPr algn="r"/>
            <a:r>
              <a:rPr lang="en-US" altLang="ja-JP" sz="3200" dirty="0"/>
              <a:t>Myers </a:t>
            </a:r>
            <a:r>
              <a:rPr lang="en-US" altLang="ja-JP" dirty="0"/>
              <a:t>2004</a:t>
            </a:r>
            <a:endParaRPr lang="ja-JP" altLang="en-US" dirty="0"/>
          </a:p>
        </p:txBody>
      </p:sp>
      <p:sp>
        <p:nvSpPr>
          <p:cNvPr id="48" name="ドーナツ 47"/>
          <p:cNvSpPr>
            <a:spLocks noChangeAspect="1"/>
          </p:cNvSpPr>
          <p:nvPr/>
        </p:nvSpPr>
        <p:spPr bwMode="auto">
          <a:xfrm>
            <a:off x="4678363" y="2673508"/>
            <a:ext cx="504966" cy="476080"/>
          </a:xfrm>
          <a:prstGeom prst="donut">
            <a:avLst/>
          </a:prstGeom>
          <a:solidFill>
            <a:srgbClr val="FF0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4306" tIns="52153" rIns="104306" bIns="52153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0" name="ドーナツ 49"/>
          <p:cNvSpPr>
            <a:spLocks noChangeAspect="1"/>
          </p:cNvSpPr>
          <p:nvPr/>
        </p:nvSpPr>
        <p:spPr bwMode="auto">
          <a:xfrm>
            <a:off x="6850459" y="2673508"/>
            <a:ext cx="504966" cy="476080"/>
          </a:xfrm>
          <a:prstGeom prst="donut">
            <a:avLst/>
          </a:prstGeom>
          <a:solidFill>
            <a:srgbClr val="FF0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4306" tIns="52153" rIns="104306" bIns="52153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2308" name="十字形 39"/>
          <p:cNvSpPr>
            <a:spLocks noChangeAspect="1"/>
          </p:cNvSpPr>
          <p:nvPr/>
        </p:nvSpPr>
        <p:spPr bwMode="auto">
          <a:xfrm rot="2700000">
            <a:off x="9224506" y="2659065"/>
            <a:ext cx="476080" cy="504966"/>
          </a:xfrm>
          <a:prstGeom prst="plus">
            <a:avLst>
              <a:gd name="adj" fmla="val 34801"/>
            </a:avLst>
          </a:prstGeom>
          <a:solidFill>
            <a:srgbClr val="00B0F0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3857106" y="4664844"/>
            <a:ext cx="6583679" cy="61514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9" name="テキスト ボックス 43"/>
          <p:cNvSpPr txBox="1">
            <a:spLocks noChangeArrowheads="1"/>
          </p:cNvSpPr>
          <p:nvPr/>
        </p:nvSpPr>
        <p:spPr bwMode="auto">
          <a:xfrm>
            <a:off x="250628" y="4673532"/>
            <a:ext cx="3508772" cy="59776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4306" tIns="52153" rIns="104306" bIns="52153">
            <a:spAutoFit/>
          </a:bodyPr>
          <a:lstStyle/>
          <a:p>
            <a:pPr algn="r"/>
            <a:r>
              <a:rPr lang="en-US" altLang="ja-JP" sz="3200" dirty="0"/>
              <a:t>Proposed method</a:t>
            </a:r>
            <a:endParaRPr lang="ja-JP" altLang="en-US" sz="3200" dirty="0"/>
          </a:p>
        </p:txBody>
      </p:sp>
      <p:sp>
        <p:nvSpPr>
          <p:cNvPr id="61" name="ドーナツ 60"/>
          <p:cNvSpPr>
            <a:spLocks noChangeAspect="1"/>
          </p:cNvSpPr>
          <p:nvPr/>
        </p:nvSpPr>
        <p:spPr bwMode="auto">
          <a:xfrm>
            <a:off x="6850459" y="4734375"/>
            <a:ext cx="504966" cy="476080"/>
          </a:xfrm>
          <a:prstGeom prst="donut">
            <a:avLst/>
          </a:prstGeom>
          <a:solidFill>
            <a:srgbClr val="FF0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4306" tIns="52153" rIns="104306" bIns="52153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2" name="ドーナツ 61"/>
          <p:cNvSpPr>
            <a:spLocks noChangeAspect="1"/>
          </p:cNvSpPr>
          <p:nvPr/>
        </p:nvSpPr>
        <p:spPr bwMode="auto">
          <a:xfrm>
            <a:off x="9189641" y="4734375"/>
            <a:ext cx="504966" cy="476080"/>
          </a:xfrm>
          <a:prstGeom prst="donut">
            <a:avLst/>
          </a:prstGeom>
          <a:solidFill>
            <a:srgbClr val="FF0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4306" tIns="52153" rIns="104306" bIns="52153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3" name="ドーナツ 62"/>
          <p:cNvSpPr>
            <a:spLocks noChangeAspect="1"/>
          </p:cNvSpPr>
          <p:nvPr/>
        </p:nvSpPr>
        <p:spPr bwMode="auto">
          <a:xfrm>
            <a:off x="4678363" y="4734375"/>
            <a:ext cx="504966" cy="476080"/>
          </a:xfrm>
          <a:prstGeom prst="donut">
            <a:avLst/>
          </a:prstGeom>
          <a:solidFill>
            <a:srgbClr val="FF0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4306" tIns="52153" rIns="104306" bIns="52153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5" name="角丸四角形 64"/>
          <p:cNvSpPr/>
          <p:nvPr/>
        </p:nvSpPr>
        <p:spPr>
          <a:xfrm>
            <a:off x="786381" y="5671781"/>
            <a:ext cx="4344194" cy="1102684"/>
          </a:xfrm>
          <a:prstGeom prst="roundRect">
            <a:avLst>
              <a:gd name="adj" fmla="val 1243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ja-JP" altLang="en-US" sz="4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文字単位の認識</a:t>
            </a:r>
            <a:endParaRPr lang="en-US" altLang="ja-JP" sz="4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十字形 32"/>
          <p:cNvSpPr/>
          <p:nvPr/>
        </p:nvSpPr>
        <p:spPr bwMode="auto">
          <a:xfrm>
            <a:off x="5392837" y="5750545"/>
            <a:ext cx="1069340" cy="1008168"/>
          </a:xfrm>
          <a:prstGeom prst="plus">
            <a:avLst>
              <a:gd name="adj" fmla="val 34009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04306" tIns="52153" rIns="104306" bIns="52153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2317" name="左カーブ矢印 39"/>
          <p:cNvSpPr>
            <a:spLocks noChangeArrowheads="1"/>
          </p:cNvSpPr>
          <p:nvPr/>
        </p:nvSpPr>
        <p:spPr bwMode="auto">
          <a:xfrm>
            <a:off x="5263159" y="3756939"/>
            <a:ext cx="835422" cy="1417737"/>
          </a:xfrm>
          <a:prstGeom prst="curvedLeftArrow">
            <a:avLst>
              <a:gd name="adj1" fmla="val 25000"/>
              <a:gd name="adj2" fmla="val 59300"/>
              <a:gd name="adj3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4050463" y="1413163"/>
            <a:ext cx="1535689" cy="5977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4306" tIns="52153" rIns="104306" bIns="52153">
            <a:spAutoFit/>
          </a:bodyPr>
          <a:lstStyle/>
          <a:p>
            <a:pPr algn="ctr"/>
            <a:r>
              <a:rPr lang="ja-JP" altLang="en-US" sz="3200" dirty="0"/>
              <a:t>１：</a:t>
            </a:r>
            <a:r>
              <a:rPr lang="ja-JP" altLang="en-US" sz="3200" dirty="0" smtClean="0">
                <a:solidFill>
                  <a:srgbClr val="FF0000"/>
                </a:solidFill>
              </a:rPr>
              <a:t>高速</a:t>
            </a:r>
            <a:endParaRPr lang="ja-JP" altLang="en-US" sz="3000" dirty="0"/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081944" y="1413163"/>
            <a:ext cx="1732019" cy="10902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4306" tIns="52153" rIns="104306" bIns="52153">
            <a:spAutoFit/>
          </a:bodyPr>
          <a:lstStyle/>
          <a:p>
            <a:pPr algn="ctr"/>
            <a:r>
              <a:rPr lang="ja-JP" altLang="en-US" sz="3200" dirty="0"/>
              <a:t>２：</a:t>
            </a:r>
            <a:r>
              <a:rPr lang="ja-JP" altLang="en-US" sz="3200" dirty="0">
                <a:solidFill>
                  <a:srgbClr val="FF0000"/>
                </a:solidFill>
              </a:rPr>
              <a:t>射影</a:t>
            </a:r>
            <a:r>
              <a:rPr lang="ja-JP" altLang="en-US" sz="3200" dirty="0" smtClean="0">
                <a:solidFill>
                  <a:srgbClr val="FF0000"/>
                </a:solidFill>
              </a:rPr>
              <a:t>歪み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7990149" y="1413163"/>
            <a:ext cx="2483887" cy="10902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4306" tIns="52153" rIns="104306" bIns="52153">
            <a:spAutoFit/>
          </a:bodyPr>
          <a:lstStyle/>
          <a:p>
            <a:pPr algn="ctr"/>
            <a:r>
              <a:rPr lang="ja-JP" altLang="en-US" sz="3200" dirty="0"/>
              <a:t>３：</a:t>
            </a:r>
            <a:r>
              <a:rPr lang="ja-JP" altLang="en-US" sz="3200" dirty="0" smtClean="0">
                <a:solidFill>
                  <a:srgbClr val="FF0000"/>
                </a:solidFill>
              </a:rPr>
              <a:t>レイアウトフリー</a:t>
            </a:r>
            <a:endParaRPr lang="ja-JP" altLang="en-US" sz="3200" dirty="0"/>
          </a:p>
        </p:txBody>
      </p:sp>
      <p:sp>
        <p:nvSpPr>
          <p:cNvPr id="34" name="角丸四角形 33"/>
          <p:cNvSpPr/>
          <p:nvPr/>
        </p:nvSpPr>
        <p:spPr>
          <a:xfrm>
            <a:off x="6724438" y="5674552"/>
            <a:ext cx="3217589" cy="1102684"/>
          </a:xfrm>
          <a:prstGeom prst="roundRect">
            <a:avLst>
              <a:gd name="adj" fmla="val 12434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ja-JP" altLang="en-US" sz="4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実時間処理</a:t>
            </a:r>
            <a:endParaRPr lang="en-US" altLang="ja-JP" sz="4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2292" grpId="0" animBg="1"/>
      <p:bldP spid="52" grpId="0" animBg="1"/>
      <p:bldP spid="54" grpId="0" animBg="1"/>
      <p:bldP spid="12306" grpId="0" animBg="1"/>
      <p:bldP spid="49" grpId="0" animBg="1"/>
      <p:bldP spid="12293" grpId="0" animBg="1"/>
      <p:bldP spid="53" grpId="0" animBg="1"/>
      <p:bldP spid="55" grpId="0" animBg="1"/>
      <p:bldP spid="12307" grpId="0" animBg="1"/>
      <p:bldP spid="45" grpId="0" animBg="1"/>
      <p:bldP spid="12291" grpId="0" animBg="1"/>
      <p:bldP spid="48" grpId="0" animBg="1"/>
      <p:bldP spid="50" grpId="0" animBg="1"/>
      <p:bldP spid="12308" grpId="0" animBg="1"/>
      <p:bldP spid="51" grpId="0" animBg="1"/>
      <p:bldP spid="12309" grpId="0" animBg="1"/>
      <p:bldP spid="61" grpId="0" animBg="1"/>
      <p:bldP spid="62" grpId="0" animBg="1"/>
      <p:bldP spid="63" grpId="0" animBg="1"/>
      <p:bldP spid="65" grpId="0" animBg="1"/>
      <p:bldP spid="33" grpId="0" animBg="1"/>
      <p:bldP spid="12317" grpId="0" animBg="1"/>
      <p:bldP spid="30" grpId="1" animBg="1"/>
      <p:bldP spid="31" grpId="1" animBg="1"/>
      <p:bldP spid="32" grpId="1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dirty="0" smtClean="0"/>
              <a:t>DEMO</a:t>
            </a:r>
            <a:endParaRPr lang="ja-JP" altLang="en-US" sz="3600" dirty="0" smtClean="0"/>
          </a:p>
        </p:txBody>
      </p:sp>
      <p:pic>
        <p:nvPicPr>
          <p:cNvPr id="5" name="demo2-light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845425" y="1439631"/>
            <a:ext cx="7331826" cy="549886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chemeClr val="bg1">
                    <a:lumMod val="65000"/>
                  </a:schemeClr>
                </a:solidFill>
              </a:rPr>
              <a:t>背景</a:t>
            </a:r>
            <a:endParaRPr lang="en-US" altLang="ja-JP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rgbClr val="FF0000"/>
                </a:solidFill>
              </a:rPr>
              <a:t>提案手法のアプローチ</a:t>
            </a:r>
            <a:endParaRPr lang="en-US" altLang="ja-JP" sz="36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輪郭版</a:t>
            </a:r>
            <a:r>
              <a:rPr lang="en-US" altLang="ja-JP" sz="3600" dirty="0" smtClean="0"/>
              <a:t>GH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提案手法</a:t>
            </a:r>
            <a:endParaRPr lang="en-US" altLang="ja-JP" sz="3600" dirty="0" smtClean="0"/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輪郭版</a:t>
            </a:r>
            <a:r>
              <a:rPr lang="en-US" altLang="ja-JP" sz="3200" dirty="0" smtClean="0">
                <a:solidFill>
                  <a:schemeClr val="tx1"/>
                </a:solidFill>
              </a:rPr>
              <a:t>GH</a:t>
            </a:r>
            <a:r>
              <a:rPr lang="ja-JP" altLang="en-US" sz="3200" dirty="0" smtClean="0">
                <a:solidFill>
                  <a:schemeClr val="tx1"/>
                </a:solidFill>
              </a:rPr>
              <a:t>の高速化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分離文字の認識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姿勢推定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実験</a:t>
            </a:r>
            <a:endParaRPr lang="en-US" altLang="ja-JP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まとめ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dirty="0" smtClean="0"/>
              <a:t>提案手法のアプローチ１</a:t>
            </a:r>
            <a:endParaRPr lang="en-US" altLang="ja-JP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>
                <a:latin typeface="Tahoma" pitchFamily="34" charset="0"/>
              </a:rPr>
              <a:t>連結成分単位の認識</a:t>
            </a:r>
            <a:endParaRPr lang="en-US" altLang="ja-JP" dirty="0" smtClean="0">
              <a:latin typeface="Tahoma" pitchFamily="34" charset="0"/>
            </a:endParaRPr>
          </a:p>
          <a:p>
            <a:pPr eaLnBrk="1" hangingPunct="1"/>
            <a:endParaRPr lang="en-US" altLang="ja-JP" dirty="0" smtClean="0">
              <a:latin typeface="Tahoma" pitchFamily="34" charset="0"/>
            </a:endParaRPr>
          </a:p>
          <a:p>
            <a:pPr eaLnBrk="1" hangingPunct="1"/>
            <a:endParaRPr lang="en-US" altLang="ja-JP" dirty="0" smtClean="0">
              <a:latin typeface="Tahoma" pitchFamily="34" charset="0"/>
            </a:endParaRPr>
          </a:p>
          <a:p>
            <a:pPr lvl="2"/>
            <a:endParaRPr lang="en-US" altLang="ja-JP" dirty="0" smtClean="0">
              <a:latin typeface="Tahoma" pitchFamily="34" charset="0"/>
            </a:endParaRPr>
          </a:p>
          <a:p>
            <a:pPr eaLnBrk="1" hangingPunct="1"/>
            <a:r>
              <a:rPr lang="ja-JP" altLang="en-US" dirty="0" smtClean="0">
                <a:latin typeface="Tahoma" pitchFamily="34" charset="0"/>
              </a:rPr>
              <a:t>問題設定</a:t>
            </a:r>
            <a:endParaRPr lang="en-US" altLang="ja-JP" dirty="0" smtClean="0">
              <a:latin typeface="Tahoma" pitchFamily="34" charset="0"/>
            </a:endParaRPr>
          </a:p>
          <a:p>
            <a:pPr lvl="1"/>
            <a:r>
              <a:rPr lang="ja-JP" altLang="en-US" dirty="0" smtClean="0">
                <a:latin typeface="Tahoma" pitchFamily="34" charset="0"/>
              </a:rPr>
              <a:t>文字は同一平面上に存在</a:t>
            </a:r>
            <a:endParaRPr lang="en-US" altLang="ja-JP" dirty="0" smtClean="0">
              <a:latin typeface="Tahoma" pitchFamily="34" charset="0"/>
            </a:endParaRPr>
          </a:p>
          <a:p>
            <a:pPr lvl="1"/>
            <a:r>
              <a:rPr lang="ja-JP" altLang="en-US" dirty="0" smtClean="0">
                <a:latin typeface="Tahoma" pitchFamily="34" charset="0"/>
              </a:rPr>
              <a:t>文字は二値化で簡単に抽出可能</a:t>
            </a:r>
            <a:endParaRPr lang="en-US" altLang="ja-JP" dirty="0" smtClean="0">
              <a:latin typeface="Tahoma" pitchFamily="34" charset="0"/>
            </a:endParaRPr>
          </a:p>
        </p:txBody>
      </p:sp>
      <p:pic>
        <p:nvPicPr>
          <p:cNvPr id="13316" name="Picture 22" descr="capture"/>
          <p:cNvPicPr>
            <a:picLocks noChangeAspect="1" noChangeArrowheads="1"/>
          </p:cNvPicPr>
          <p:nvPr/>
        </p:nvPicPr>
        <p:blipFill>
          <a:blip r:embed="rId3" cstate="print"/>
          <a:srcRect t="7713"/>
          <a:stretch>
            <a:fillRect/>
          </a:stretch>
        </p:blipFill>
        <p:spPr bwMode="auto">
          <a:xfrm>
            <a:off x="5815118" y="1351646"/>
            <a:ext cx="4678363" cy="278471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6112157" y="3919325"/>
            <a:ext cx="3958043" cy="560093"/>
            <a:chOff x="2835" y="3472"/>
            <a:chExt cx="2132" cy="320"/>
          </a:xfrm>
        </p:grpSpPr>
        <p:sp>
          <p:nvSpPr>
            <p:cNvPr id="13328" name="Rectangle 34"/>
            <p:cNvSpPr>
              <a:spLocks noChangeArrowheads="1"/>
            </p:cNvSpPr>
            <p:nvPr/>
          </p:nvSpPr>
          <p:spPr bwMode="auto">
            <a:xfrm>
              <a:off x="2835" y="3475"/>
              <a:ext cx="317" cy="31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29" name="Rectangle 39"/>
            <p:cNvSpPr>
              <a:spLocks noChangeArrowheads="1"/>
            </p:cNvSpPr>
            <p:nvPr/>
          </p:nvSpPr>
          <p:spPr bwMode="auto">
            <a:xfrm>
              <a:off x="3198" y="3475"/>
              <a:ext cx="317" cy="31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30" name="Rectangle 40"/>
            <p:cNvSpPr>
              <a:spLocks noChangeArrowheads="1"/>
            </p:cNvSpPr>
            <p:nvPr/>
          </p:nvSpPr>
          <p:spPr bwMode="auto">
            <a:xfrm>
              <a:off x="3561" y="3475"/>
              <a:ext cx="317" cy="31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31" name="Rectangle 41"/>
            <p:cNvSpPr>
              <a:spLocks noChangeArrowheads="1"/>
            </p:cNvSpPr>
            <p:nvPr/>
          </p:nvSpPr>
          <p:spPr bwMode="auto">
            <a:xfrm>
              <a:off x="3924" y="3475"/>
              <a:ext cx="317" cy="31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32" name="Rectangle 42"/>
            <p:cNvSpPr>
              <a:spLocks noChangeArrowheads="1"/>
            </p:cNvSpPr>
            <p:nvPr/>
          </p:nvSpPr>
          <p:spPr bwMode="auto">
            <a:xfrm>
              <a:off x="4287" y="3475"/>
              <a:ext cx="317" cy="31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33" name="Rectangle 43"/>
            <p:cNvSpPr>
              <a:spLocks noChangeArrowheads="1"/>
            </p:cNvSpPr>
            <p:nvPr/>
          </p:nvSpPr>
          <p:spPr bwMode="auto">
            <a:xfrm>
              <a:off x="4650" y="3475"/>
              <a:ext cx="317" cy="31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34" name="Text Box 32"/>
            <p:cNvSpPr txBox="1">
              <a:spLocks noChangeArrowheads="1"/>
            </p:cNvSpPr>
            <p:nvPr/>
          </p:nvSpPr>
          <p:spPr bwMode="auto">
            <a:xfrm rot="19890301">
              <a:off x="2876" y="3487"/>
              <a:ext cx="224" cy="29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Arial" charset="0"/>
                </a:rPr>
                <a:t>S</a:t>
              </a:r>
            </a:p>
          </p:txBody>
        </p:sp>
        <p:sp>
          <p:nvSpPr>
            <p:cNvPr id="13335" name="Text Box 33"/>
            <p:cNvSpPr txBox="1">
              <a:spLocks noChangeArrowheads="1"/>
            </p:cNvSpPr>
            <p:nvPr/>
          </p:nvSpPr>
          <p:spPr bwMode="auto">
            <a:xfrm rot="19890301">
              <a:off x="3238" y="3472"/>
              <a:ext cx="193" cy="29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Arial" charset="0"/>
                </a:rPr>
                <a:t>c</a:t>
              </a:r>
            </a:p>
          </p:txBody>
        </p:sp>
        <p:sp>
          <p:nvSpPr>
            <p:cNvPr id="13336" name="Text Box 35"/>
            <p:cNvSpPr txBox="1">
              <a:spLocks noChangeArrowheads="1"/>
            </p:cNvSpPr>
            <p:nvPr/>
          </p:nvSpPr>
          <p:spPr bwMode="auto">
            <a:xfrm rot="20029353">
              <a:off x="3613" y="3479"/>
              <a:ext cx="203" cy="29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Arial" charset="0"/>
                </a:rPr>
                <a:t>h</a:t>
              </a:r>
            </a:p>
          </p:txBody>
        </p:sp>
        <p:sp>
          <p:nvSpPr>
            <p:cNvPr id="13337" name="Text Box 36"/>
            <p:cNvSpPr txBox="1">
              <a:spLocks noChangeArrowheads="1"/>
            </p:cNvSpPr>
            <p:nvPr/>
          </p:nvSpPr>
          <p:spPr bwMode="auto">
            <a:xfrm rot="20088854">
              <a:off x="3967" y="3473"/>
              <a:ext cx="203" cy="29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Arial" charset="0"/>
                </a:rPr>
                <a:t>o</a:t>
              </a:r>
            </a:p>
          </p:txBody>
        </p:sp>
        <p:sp>
          <p:nvSpPr>
            <p:cNvPr id="13338" name="Text Box 37"/>
            <p:cNvSpPr txBox="1">
              <a:spLocks noChangeArrowheads="1"/>
            </p:cNvSpPr>
            <p:nvPr/>
          </p:nvSpPr>
          <p:spPr bwMode="auto">
            <a:xfrm rot="20220000">
              <a:off x="4332" y="3473"/>
              <a:ext cx="203" cy="29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Arial" charset="0"/>
                </a:rPr>
                <a:t>o</a:t>
              </a:r>
            </a:p>
          </p:txBody>
        </p:sp>
        <p:sp>
          <p:nvSpPr>
            <p:cNvPr id="13339" name="Text Box 38"/>
            <p:cNvSpPr txBox="1">
              <a:spLocks noChangeArrowheads="1"/>
            </p:cNvSpPr>
            <p:nvPr/>
          </p:nvSpPr>
          <p:spPr bwMode="auto">
            <a:xfrm rot="20466404">
              <a:off x="4727" y="3487"/>
              <a:ext cx="141" cy="29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Arial" charset="0"/>
                </a:rPr>
                <a:t>l</a:t>
              </a:r>
            </a:p>
          </p:txBody>
        </p:sp>
      </p:grpSp>
      <p:grpSp>
        <p:nvGrpSpPr>
          <p:cNvPr id="3" name="グループ化 26"/>
          <p:cNvGrpSpPr>
            <a:grpSpLocks/>
          </p:cNvGrpSpPr>
          <p:nvPr/>
        </p:nvGrpSpPr>
        <p:grpSpPr bwMode="auto">
          <a:xfrm>
            <a:off x="6316372" y="2218041"/>
            <a:ext cx="3417803" cy="1652276"/>
            <a:chOff x="5143504" y="4572007"/>
            <a:chExt cx="2922612" cy="1498616"/>
          </a:xfrm>
        </p:grpSpPr>
        <p:sp>
          <p:nvSpPr>
            <p:cNvPr id="13322" name="Line 45"/>
            <p:cNvSpPr>
              <a:spLocks noChangeShapeType="1"/>
            </p:cNvSpPr>
            <p:nvPr/>
          </p:nvSpPr>
          <p:spPr bwMode="auto">
            <a:xfrm>
              <a:off x="5143504" y="5000635"/>
              <a:ext cx="41300" cy="10699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3" name="Line 46"/>
            <p:cNvSpPr>
              <a:spLocks noChangeShapeType="1"/>
            </p:cNvSpPr>
            <p:nvPr/>
          </p:nvSpPr>
          <p:spPr bwMode="auto">
            <a:xfrm>
              <a:off x="5357818" y="4857760"/>
              <a:ext cx="403249" cy="12128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4" name="Line 47"/>
            <p:cNvSpPr>
              <a:spLocks noChangeShapeType="1"/>
            </p:cNvSpPr>
            <p:nvPr/>
          </p:nvSpPr>
          <p:spPr bwMode="auto">
            <a:xfrm>
              <a:off x="5500694" y="4786321"/>
              <a:ext cx="836636" cy="128430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5" name="Line 48"/>
            <p:cNvSpPr>
              <a:spLocks noChangeShapeType="1"/>
            </p:cNvSpPr>
            <p:nvPr/>
          </p:nvSpPr>
          <p:spPr bwMode="auto">
            <a:xfrm>
              <a:off x="5715007" y="4714884"/>
              <a:ext cx="1196997" cy="135573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6" name="Line 49"/>
            <p:cNvSpPr>
              <a:spLocks noChangeShapeType="1"/>
            </p:cNvSpPr>
            <p:nvPr/>
          </p:nvSpPr>
          <p:spPr bwMode="auto">
            <a:xfrm>
              <a:off x="5929322" y="4643446"/>
              <a:ext cx="1631970" cy="14271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7" name="Line 50"/>
            <p:cNvSpPr>
              <a:spLocks noChangeShapeType="1"/>
            </p:cNvSpPr>
            <p:nvPr/>
          </p:nvSpPr>
          <p:spPr bwMode="auto">
            <a:xfrm>
              <a:off x="6000759" y="4572007"/>
              <a:ext cx="2065357" cy="14986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375691" y="2261057"/>
            <a:ext cx="3531291" cy="5977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4306" tIns="52153" rIns="104306" bIns="52153">
            <a:spAutoFit/>
          </a:bodyPr>
          <a:lstStyle/>
          <a:p>
            <a:pPr algn="ctr"/>
            <a:r>
              <a:rPr lang="ja-JP" altLang="en-US" sz="3200" dirty="0"/>
              <a:t>３：</a:t>
            </a:r>
            <a:r>
              <a:rPr lang="ja-JP" altLang="en-US" sz="3200" dirty="0" smtClean="0">
                <a:solidFill>
                  <a:srgbClr val="FF0000"/>
                </a:solidFill>
              </a:rPr>
              <a:t>レイアウトフリー</a:t>
            </a:r>
            <a:endParaRPr lang="ja-JP" altLang="en-US" sz="32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006734" y="2344185"/>
            <a:ext cx="12234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の実現</a:t>
            </a:r>
            <a:endParaRPr kumimoji="1" lang="ja-JP" altLang="en-US" dirty="0"/>
          </a:p>
        </p:txBody>
      </p:sp>
      <p:grpSp>
        <p:nvGrpSpPr>
          <p:cNvPr id="45" name="グループ化 44"/>
          <p:cNvGrpSpPr/>
          <p:nvPr/>
        </p:nvGrpSpPr>
        <p:grpSpPr>
          <a:xfrm>
            <a:off x="9467837" y="442679"/>
            <a:ext cx="588508" cy="554842"/>
            <a:chOff x="7622412" y="-554842"/>
            <a:chExt cx="588508" cy="554842"/>
          </a:xfrm>
        </p:grpSpPr>
        <p:sp>
          <p:nvSpPr>
            <p:cNvPr id="38" name="Rectangle 43"/>
            <p:cNvSpPr>
              <a:spLocks noChangeArrowheads="1"/>
            </p:cNvSpPr>
            <p:nvPr/>
          </p:nvSpPr>
          <p:spPr bwMode="auto">
            <a:xfrm>
              <a:off x="7622412" y="-554842"/>
              <a:ext cx="588508" cy="554842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4" name="Text Box 38"/>
            <p:cNvSpPr txBox="1">
              <a:spLocks noChangeArrowheads="1"/>
            </p:cNvSpPr>
            <p:nvPr/>
          </p:nvSpPr>
          <p:spPr bwMode="auto">
            <a:xfrm rot="780000">
              <a:off x="7765362" y="-533839"/>
              <a:ext cx="261766" cy="50758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 err="1" smtClean="0">
                  <a:latin typeface="Arial" charset="0"/>
                </a:rPr>
                <a:t>i</a:t>
              </a:r>
              <a:endParaRPr lang="en-US" altLang="ja-JP" dirty="0">
                <a:latin typeface="Arial" charset="0"/>
              </a:endParaRPr>
            </a:p>
          </p:txBody>
        </p:sp>
      </p:grpSp>
      <p:sp>
        <p:nvSpPr>
          <p:cNvPr id="47" name="Line 45"/>
          <p:cNvSpPr>
            <a:spLocks noChangeShapeType="1"/>
          </p:cNvSpPr>
          <p:nvPr/>
        </p:nvSpPr>
        <p:spPr bwMode="auto">
          <a:xfrm flipH="1" flipV="1">
            <a:off x="9792392" y="1080648"/>
            <a:ext cx="199505" cy="192855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697585" y="382385"/>
            <a:ext cx="15696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後処理へ</a:t>
            </a:r>
            <a:endParaRPr kumimoji="1" lang="ja-JP" altLang="en-US" dirty="0"/>
          </a:p>
        </p:txBody>
      </p:sp>
      <p:sp>
        <p:nvSpPr>
          <p:cNvPr id="54" name="角丸四角形 53"/>
          <p:cNvSpPr/>
          <p:nvPr/>
        </p:nvSpPr>
        <p:spPr>
          <a:xfrm>
            <a:off x="1014153" y="5170516"/>
            <a:ext cx="7132320" cy="98090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Tahoma" pitchFamily="34" charset="0"/>
                <a:sym typeface="Wingdings" pitchFamily="2" charset="2"/>
              </a:rPr>
              <a:t>切り出した後の文字を高速処理に特化</a:t>
            </a:r>
            <a:endParaRPr kumimoji="1" lang="ja-JP" alt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  <p:bldP spid="29" grpId="0" animBg="1"/>
      <p:bldP spid="30" grpId="0"/>
      <p:bldP spid="47" grpId="0" animBg="1"/>
      <p:bldP spid="53" grpId="0"/>
      <p:bldP spid="5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メトロ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7709</TotalTime>
  <Words>1805</Words>
  <Application>Microsoft Office PowerPoint</Application>
  <PresentationFormat>ユーザー設定</PresentationFormat>
  <Paragraphs>466</Paragraphs>
  <Slides>35</Slides>
  <Notes>23</Notes>
  <HiddenSlides>0</HiddenSlides>
  <MMClips>1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36" baseType="lpstr">
      <vt:lpstr>アース</vt:lpstr>
      <vt:lpstr>レイアウト非依存な 実時間カメラベース文字認識</vt:lpstr>
      <vt:lpstr>実時間カメラベース文字認識システム</vt:lpstr>
      <vt:lpstr>応用例</vt:lpstr>
      <vt:lpstr>提案手法の特長</vt:lpstr>
      <vt:lpstr>従来手法と問題点</vt:lpstr>
      <vt:lpstr>従来手法 vs 提案手法</vt:lpstr>
      <vt:lpstr>DEMO</vt:lpstr>
      <vt:lpstr>目次</vt:lpstr>
      <vt:lpstr>提案手法のアプローチ１</vt:lpstr>
      <vt:lpstr>提案手法のアプローチ２</vt:lpstr>
      <vt:lpstr>提案手法のアプローチ２ 輪郭版GHのアイディア</vt:lpstr>
      <vt:lpstr>提案手法のアプローチ３ 輪郭版GHが作る３点の配置</vt:lpstr>
      <vt:lpstr>提案手法のアプローチ３  提案手法が作る３点の配置</vt:lpstr>
      <vt:lpstr>目次</vt:lpstr>
      <vt:lpstr>輪郭版GH</vt:lpstr>
      <vt:lpstr>輪郭版GH ― 図形の照合</vt:lpstr>
      <vt:lpstr>輪郭版GH ― 登録</vt:lpstr>
      <vt:lpstr>輪郭版GH ― 検索（認識）</vt:lpstr>
      <vt:lpstr>目次</vt:lpstr>
      <vt:lpstr>提案手法１：輪郭版GHの高速化 パターンを削減する原理</vt:lpstr>
      <vt:lpstr>提案手法１：輪郭版GHの高速化 パターンを削減する原理</vt:lpstr>
      <vt:lpstr>提案手法１：輪郭版GHの高速化 提案手法のパターンの生成方法</vt:lpstr>
      <vt:lpstr>目次</vt:lpstr>
      <vt:lpstr>提案手法２：分離文字の認識</vt:lpstr>
      <vt:lpstr>目次</vt:lpstr>
      <vt:lpstr>提案手法３:姿勢推定</vt:lpstr>
      <vt:lpstr>目次</vt:lpstr>
      <vt:lpstr>認識対象</vt:lpstr>
      <vt:lpstr>認識実験</vt:lpstr>
      <vt:lpstr>実験条件</vt:lpstr>
      <vt:lpstr>実験結果</vt:lpstr>
      <vt:lpstr>目次</vt:lpstr>
      <vt:lpstr>実時間カメラベース文字認識システム</vt:lpstr>
      <vt:lpstr>今後の課題</vt:lpstr>
      <vt:lpstr>レイアウト非依存な 実時間カメラベース文字認識</vt:lpstr>
    </vt:vector>
  </TitlesOfParts>
  <Company>JST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新技術説明会　様式例</dc:title>
  <dc:creator/>
  <cp:lastModifiedBy>岩村 雅一</cp:lastModifiedBy>
  <cp:revision>205</cp:revision>
  <dcterms:created xsi:type="dcterms:W3CDTF">2003-10-14T04:37:25Z</dcterms:created>
  <dcterms:modified xsi:type="dcterms:W3CDTF">2009-08-10T01:48:33Z</dcterms:modified>
</cp:coreProperties>
</file>