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6"/>
  </p:notesMasterIdLst>
  <p:handoutMasterIdLst>
    <p:handoutMasterId r:id="rId37"/>
  </p:handoutMasterIdLst>
  <p:sldIdLst>
    <p:sldId id="287" r:id="rId2"/>
    <p:sldId id="282" r:id="rId3"/>
    <p:sldId id="356" r:id="rId4"/>
    <p:sldId id="357" r:id="rId5"/>
    <p:sldId id="284" r:id="rId6"/>
    <p:sldId id="351" r:id="rId7"/>
    <p:sldId id="360" r:id="rId8"/>
    <p:sldId id="365" r:id="rId9"/>
    <p:sldId id="361" r:id="rId10"/>
    <p:sldId id="362" r:id="rId11"/>
    <p:sldId id="366" r:id="rId12"/>
    <p:sldId id="413" r:id="rId13"/>
    <p:sldId id="416" r:id="rId14"/>
    <p:sldId id="399" r:id="rId15"/>
    <p:sldId id="389" r:id="rId16"/>
    <p:sldId id="390" r:id="rId17"/>
    <p:sldId id="391" r:id="rId18"/>
    <p:sldId id="400" r:id="rId19"/>
    <p:sldId id="368" r:id="rId20"/>
    <p:sldId id="417" r:id="rId21"/>
    <p:sldId id="370" r:id="rId22"/>
    <p:sldId id="401" r:id="rId23"/>
    <p:sldId id="408" r:id="rId24"/>
    <p:sldId id="402" r:id="rId25"/>
    <p:sldId id="392" r:id="rId26"/>
    <p:sldId id="403" r:id="rId27"/>
    <p:sldId id="377" r:id="rId28"/>
    <p:sldId id="354" r:id="rId29"/>
    <p:sldId id="371" r:id="rId30"/>
    <p:sldId id="409" r:id="rId31"/>
    <p:sldId id="404" r:id="rId32"/>
    <p:sldId id="411" r:id="rId33"/>
    <p:sldId id="382" r:id="rId34"/>
    <p:sldId id="405" r:id="rId35"/>
  </p:sldIdLst>
  <p:sldSz cx="10693400" cy="7561263"/>
  <p:notesSz cx="6918325" cy="10048875"/>
  <p:defaultTextStyle>
    <a:defPPr>
      <a:defRPr lang="ja-JP"/>
    </a:defPPr>
    <a:lvl1pPr algn="l" rtl="0" fontAlgn="base">
      <a:spcBef>
        <a:spcPct val="0"/>
      </a:spcBef>
      <a:spcAft>
        <a:spcPct val="0"/>
      </a:spcAft>
      <a:defRPr kumimoji="1" sz="2700" kern="1200">
        <a:solidFill>
          <a:srgbClr val="000000"/>
        </a:solidFill>
        <a:latin typeface="Times New Roman" charset="0"/>
        <a:ea typeface="ＭＳ Ｐゴシック" charset="-128"/>
        <a:cs typeface="+mn-cs"/>
      </a:defRPr>
    </a:lvl1pPr>
    <a:lvl2pPr marL="457200" algn="l" rtl="0" fontAlgn="base">
      <a:spcBef>
        <a:spcPct val="0"/>
      </a:spcBef>
      <a:spcAft>
        <a:spcPct val="0"/>
      </a:spcAft>
      <a:defRPr kumimoji="1" sz="2700" kern="1200">
        <a:solidFill>
          <a:srgbClr val="000000"/>
        </a:solidFill>
        <a:latin typeface="Times New Roman" charset="0"/>
        <a:ea typeface="ＭＳ Ｐゴシック" charset="-128"/>
        <a:cs typeface="+mn-cs"/>
      </a:defRPr>
    </a:lvl2pPr>
    <a:lvl3pPr marL="914400" algn="l" rtl="0" fontAlgn="base">
      <a:spcBef>
        <a:spcPct val="0"/>
      </a:spcBef>
      <a:spcAft>
        <a:spcPct val="0"/>
      </a:spcAft>
      <a:defRPr kumimoji="1" sz="2700" kern="1200">
        <a:solidFill>
          <a:srgbClr val="000000"/>
        </a:solidFill>
        <a:latin typeface="Times New Roman" charset="0"/>
        <a:ea typeface="ＭＳ Ｐゴシック" charset="-128"/>
        <a:cs typeface="+mn-cs"/>
      </a:defRPr>
    </a:lvl3pPr>
    <a:lvl4pPr marL="1371600" algn="l" rtl="0" fontAlgn="base">
      <a:spcBef>
        <a:spcPct val="0"/>
      </a:spcBef>
      <a:spcAft>
        <a:spcPct val="0"/>
      </a:spcAft>
      <a:defRPr kumimoji="1" sz="2700" kern="1200">
        <a:solidFill>
          <a:srgbClr val="000000"/>
        </a:solidFill>
        <a:latin typeface="Times New Roman" charset="0"/>
        <a:ea typeface="ＭＳ Ｐゴシック" charset="-128"/>
        <a:cs typeface="+mn-cs"/>
      </a:defRPr>
    </a:lvl4pPr>
    <a:lvl5pPr marL="1828800" algn="l" rtl="0" fontAlgn="base">
      <a:spcBef>
        <a:spcPct val="0"/>
      </a:spcBef>
      <a:spcAft>
        <a:spcPct val="0"/>
      </a:spcAft>
      <a:defRPr kumimoji="1" sz="2700" kern="1200">
        <a:solidFill>
          <a:srgbClr val="000000"/>
        </a:solidFill>
        <a:latin typeface="Times New Roman" charset="0"/>
        <a:ea typeface="ＭＳ Ｐゴシック" charset="-128"/>
        <a:cs typeface="+mn-cs"/>
      </a:defRPr>
    </a:lvl5pPr>
    <a:lvl6pPr marL="2286000" algn="l" defTabSz="914400" rtl="0" eaLnBrk="1" latinLnBrk="0" hangingPunct="1">
      <a:defRPr kumimoji="1" sz="2700" kern="1200">
        <a:solidFill>
          <a:srgbClr val="000000"/>
        </a:solidFill>
        <a:latin typeface="Times New Roman" charset="0"/>
        <a:ea typeface="ＭＳ Ｐゴシック" charset="-128"/>
        <a:cs typeface="+mn-cs"/>
      </a:defRPr>
    </a:lvl6pPr>
    <a:lvl7pPr marL="2743200" algn="l" defTabSz="914400" rtl="0" eaLnBrk="1" latinLnBrk="0" hangingPunct="1">
      <a:defRPr kumimoji="1" sz="2700" kern="1200">
        <a:solidFill>
          <a:srgbClr val="000000"/>
        </a:solidFill>
        <a:latin typeface="Times New Roman" charset="0"/>
        <a:ea typeface="ＭＳ Ｐゴシック" charset="-128"/>
        <a:cs typeface="+mn-cs"/>
      </a:defRPr>
    </a:lvl7pPr>
    <a:lvl8pPr marL="3200400" algn="l" defTabSz="914400" rtl="0" eaLnBrk="1" latinLnBrk="0" hangingPunct="1">
      <a:defRPr kumimoji="1" sz="2700" kern="1200">
        <a:solidFill>
          <a:srgbClr val="000000"/>
        </a:solidFill>
        <a:latin typeface="Times New Roman" charset="0"/>
        <a:ea typeface="ＭＳ Ｐゴシック" charset="-128"/>
        <a:cs typeface="+mn-cs"/>
      </a:defRPr>
    </a:lvl8pPr>
    <a:lvl9pPr marL="3657600" algn="l" defTabSz="914400" rtl="0" eaLnBrk="1" latinLnBrk="0" hangingPunct="1">
      <a:defRPr kumimoji="1" sz="2700" kern="1200">
        <a:solidFill>
          <a:srgbClr val="000000"/>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66"/>
    <a:srgbClr val="99CCFF"/>
    <a:srgbClr val="CC0000"/>
    <a:srgbClr val="CC6600"/>
    <a:srgbClr val="CC9900"/>
    <a:srgbClr val="FDFFE5"/>
    <a:srgbClr val="FFFFCC"/>
    <a:srgbClr val="FFFFDD"/>
    <a:srgbClr val="FBFFC7"/>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8" autoAdjust="0"/>
    <p:restoredTop sz="79078" autoAdjust="0"/>
  </p:normalViewPr>
  <p:slideViewPr>
    <p:cSldViewPr snapToGrid="0">
      <p:cViewPr varScale="1">
        <p:scale>
          <a:sx n="95" d="100"/>
          <a:sy n="95" d="100"/>
        </p:scale>
        <p:origin x="-648" y="-96"/>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1524" y="-102"/>
      </p:cViewPr>
      <p:guideLst>
        <p:guide orient="horz" pos="3166"/>
        <p:guide pos="21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98788" cy="503238"/>
          </a:xfrm>
          <a:prstGeom prst="rect">
            <a:avLst/>
          </a:prstGeom>
          <a:noFill/>
          <a:ln w="9525">
            <a:noFill/>
            <a:miter lim="800000"/>
            <a:headEnd/>
            <a:tailEnd/>
          </a:ln>
          <a:effectLst/>
        </p:spPr>
        <p:txBody>
          <a:bodyPr vert="horz" wrap="square" lIns="93424" tIns="46712" rIns="93424" bIns="46712" numCol="1" anchor="t" anchorCtr="0" compatLnSpc="1">
            <a:prstTxWarp prst="textNoShape">
              <a:avLst/>
            </a:prstTxWarp>
          </a:bodyPr>
          <a:lstStyle>
            <a:lvl1pPr defTabSz="933450">
              <a:defRPr sz="1200" smtClean="0">
                <a:solidFill>
                  <a:schemeClr val="tx1"/>
                </a:solidFill>
                <a:latin typeface="Arial" charset="0"/>
              </a:defRPr>
            </a:lvl1pPr>
          </a:lstStyle>
          <a:p>
            <a:pPr>
              <a:defRPr/>
            </a:pPr>
            <a:endParaRPr lang="en-US" altLang="ja-JP"/>
          </a:p>
        </p:txBody>
      </p:sp>
      <p:sp>
        <p:nvSpPr>
          <p:cNvPr id="24579" name="Rectangle 3"/>
          <p:cNvSpPr>
            <a:spLocks noGrp="1" noChangeArrowheads="1"/>
          </p:cNvSpPr>
          <p:nvPr>
            <p:ph type="dt" sz="quarter" idx="1"/>
          </p:nvPr>
        </p:nvSpPr>
        <p:spPr bwMode="auto">
          <a:xfrm>
            <a:off x="3917950" y="0"/>
            <a:ext cx="2998788" cy="503238"/>
          </a:xfrm>
          <a:prstGeom prst="rect">
            <a:avLst/>
          </a:prstGeom>
          <a:noFill/>
          <a:ln w="9525">
            <a:noFill/>
            <a:miter lim="800000"/>
            <a:headEnd/>
            <a:tailEnd/>
          </a:ln>
          <a:effectLst/>
        </p:spPr>
        <p:txBody>
          <a:bodyPr vert="horz" wrap="square" lIns="93424" tIns="46712" rIns="93424" bIns="46712" numCol="1" anchor="t" anchorCtr="0" compatLnSpc="1">
            <a:prstTxWarp prst="textNoShape">
              <a:avLst/>
            </a:prstTxWarp>
          </a:bodyPr>
          <a:lstStyle>
            <a:lvl1pPr algn="r" defTabSz="933450">
              <a:defRPr sz="1200" smtClean="0">
                <a:solidFill>
                  <a:schemeClr val="tx1"/>
                </a:solidFill>
                <a:latin typeface="Arial" charset="0"/>
              </a:defRPr>
            </a:lvl1pPr>
          </a:lstStyle>
          <a:p>
            <a:pPr>
              <a:defRPr/>
            </a:pPr>
            <a:endParaRPr lang="en-US" altLang="ja-JP"/>
          </a:p>
        </p:txBody>
      </p:sp>
      <p:sp>
        <p:nvSpPr>
          <p:cNvPr id="24580" name="Rectangle 4"/>
          <p:cNvSpPr>
            <a:spLocks noGrp="1" noChangeArrowheads="1"/>
          </p:cNvSpPr>
          <p:nvPr>
            <p:ph type="ftr" sz="quarter" idx="2"/>
          </p:nvPr>
        </p:nvSpPr>
        <p:spPr bwMode="auto">
          <a:xfrm>
            <a:off x="0" y="9544050"/>
            <a:ext cx="2998788" cy="503238"/>
          </a:xfrm>
          <a:prstGeom prst="rect">
            <a:avLst/>
          </a:prstGeom>
          <a:noFill/>
          <a:ln w="9525">
            <a:noFill/>
            <a:miter lim="800000"/>
            <a:headEnd/>
            <a:tailEnd/>
          </a:ln>
          <a:effectLst/>
        </p:spPr>
        <p:txBody>
          <a:bodyPr vert="horz" wrap="square" lIns="93424" tIns="46712" rIns="93424" bIns="46712" numCol="1" anchor="b" anchorCtr="0" compatLnSpc="1">
            <a:prstTxWarp prst="textNoShape">
              <a:avLst/>
            </a:prstTxWarp>
          </a:bodyPr>
          <a:lstStyle>
            <a:lvl1pPr defTabSz="933450">
              <a:defRPr sz="1200" smtClean="0">
                <a:solidFill>
                  <a:schemeClr val="tx1"/>
                </a:solidFill>
                <a:latin typeface="Arial" charset="0"/>
              </a:defRPr>
            </a:lvl1pPr>
          </a:lstStyle>
          <a:p>
            <a:pPr>
              <a:defRPr/>
            </a:pPr>
            <a:endParaRPr lang="en-US" altLang="ja-JP"/>
          </a:p>
        </p:txBody>
      </p:sp>
      <p:sp>
        <p:nvSpPr>
          <p:cNvPr id="24581" name="Rectangle 5"/>
          <p:cNvSpPr>
            <a:spLocks noGrp="1" noChangeArrowheads="1"/>
          </p:cNvSpPr>
          <p:nvPr>
            <p:ph type="sldNum" sz="quarter" idx="3"/>
          </p:nvPr>
        </p:nvSpPr>
        <p:spPr bwMode="auto">
          <a:xfrm>
            <a:off x="3917950" y="9544050"/>
            <a:ext cx="2998788" cy="503238"/>
          </a:xfrm>
          <a:prstGeom prst="rect">
            <a:avLst/>
          </a:prstGeom>
          <a:noFill/>
          <a:ln w="9525">
            <a:noFill/>
            <a:miter lim="800000"/>
            <a:headEnd/>
            <a:tailEnd/>
          </a:ln>
          <a:effectLst/>
        </p:spPr>
        <p:txBody>
          <a:bodyPr vert="horz" wrap="square" lIns="93424" tIns="46712" rIns="93424" bIns="46712" numCol="1" anchor="b" anchorCtr="0" compatLnSpc="1">
            <a:prstTxWarp prst="textNoShape">
              <a:avLst/>
            </a:prstTxWarp>
          </a:bodyPr>
          <a:lstStyle>
            <a:lvl1pPr algn="r" defTabSz="933450">
              <a:defRPr sz="1200" smtClean="0">
                <a:solidFill>
                  <a:schemeClr val="tx1"/>
                </a:solidFill>
                <a:latin typeface="Arial" charset="0"/>
              </a:defRPr>
            </a:lvl1pPr>
          </a:lstStyle>
          <a:p>
            <a:pPr>
              <a:defRPr/>
            </a:pPr>
            <a:fld id="{FDC22F87-F391-4E58-A5F4-01AA5B35750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98788" cy="503238"/>
          </a:xfrm>
          <a:prstGeom prst="rect">
            <a:avLst/>
          </a:prstGeom>
          <a:noFill/>
          <a:ln w="9525">
            <a:noFill/>
            <a:miter lim="800000"/>
            <a:headEnd/>
            <a:tailEnd/>
          </a:ln>
          <a:effectLst/>
        </p:spPr>
        <p:txBody>
          <a:bodyPr vert="horz" wrap="square" lIns="93424" tIns="46712" rIns="93424" bIns="46712" numCol="1" anchor="t" anchorCtr="0" compatLnSpc="1">
            <a:prstTxWarp prst="textNoShape">
              <a:avLst/>
            </a:prstTxWarp>
          </a:bodyPr>
          <a:lstStyle>
            <a:lvl1pPr defTabSz="933450">
              <a:defRPr sz="1200" smtClean="0">
                <a:solidFill>
                  <a:schemeClr val="tx1"/>
                </a:solidFill>
                <a:latin typeface="Arial" charset="0"/>
              </a:defRPr>
            </a:lvl1pPr>
          </a:lstStyle>
          <a:p>
            <a:pPr>
              <a:defRPr/>
            </a:pPr>
            <a:endParaRPr lang="en-US" altLang="ja-JP"/>
          </a:p>
        </p:txBody>
      </p:sp>
      <p:sp>
        <p:nvSpPr>
          <p:cNvPr id="22531" name="Rectangle 3"/>
          <p:cNvSpPr>
            <a:spLocks noGrp="1" noChangeArrowheads="1"/>
          </p:cNvSpPr>
          <p:nvPr>
            <p:ph type="dt" idx="1"/>
          </p:nvPr>
        </p:nvSpPr>
        <p:spPr bwMode="auto">
          <a:xfrm>
            <a:off x="3917950" y="0"/>
            <a:ext cx="2998788" cy="503238"/>
          </a:xfrm>
          <a:prstGeom prst="rect">
            <a:avLst/>
          </a:prstGeom>
          <a:noFill/>
          <a:ln w="9525">
            <a:noFill/>
            <a:miter lim="800000"/>
            <a:headEnd/>
            <a:tailEnd/>
          </a:ln>
          <a:effectLst/>
        </p:spPr>
        <p:txBody>
          <a:bodyPr vert="horz" wrap="square" lIns="93424" tIns="46712" rIns="93424" bIns="46712" numCol="1" anchor="t" anchorCtr="0" compatLnSpc="1">
            <a:prstTxWarp prst="textNoShape">
              <a:avLst/>
            </a:prstTxWarp>
          </a:bodyPr>
          <a:lstStyle>
            <a:lvl1pPr algn="r" defTabSz="933450">
              <a:defRPr sz="1200" smtClean="0">
                <a:solidFill>
                  <a:schemeClr val="tx1"/>
                </a:solidFill>
                <a:latin typeface="Arial" charset="0"/>
              </a:defRPr>
            </a:lvl1pPr>
          </a:lstStyle>
          <a:p>
            <a:pPr>
              <a:defRPr/>
            </a:pPr>
            <a:endParaRPr lang="en-US" altLang="ja-JP"/>
          </a:p>
        </p:txBody>
      </p:sp>
      <p:sp>
        <p:nvSpPr>
          <p:cNvPr id="40964" name="Rectangle 4"/>
          <p:cNvSpPr>
            <a:spLocks noGrp="1" noRot="1" noChangeAspect="1" noChangeArrowheads="1" noTextEdit="1"/>
          </p:cNvSpPr>
          <p:nvPr>
            <p:ph type="sldImg" idx="2"/>
          </p:nvPr>
        </p:nvSpPr>
        <p:spPr bwMode="auto">
          <a:xfrm>
            <a:off x="795338" y="752475"/>
            <a:ext cx="5329237" cy="3770313"/>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90563" y="4773613"/>
            <a:ext cx="5537200" cy="4522787"/>
          </a:xfrm>
          <a:prstGeom prst="rect">
            <a:avLst/>
          </a:prstGeom>
          <a:noFill/>
          <a:ln w="9525">
            <a:noFill/>
            <a:miter lim="800000"/>
            <a:headEnd/>
            <a:tailEnd/>
          </a:ln>
          <a:effectLst/>
        </p:spPr>
        <p:txBody>
          <a:bodyPr vert="horz" wrap="square" lIns="93424" tIns="46712" rIns="93424" bIns="46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2534" name="Rectangle 6"/>
          <p:cNvSpPr>
            <a:spLocks noGrp="1" noChangeArrowheads="1"/>
          </p:cNvSpPr>
          <p:nvPr>
            <p:ph type="ftr" sz="quarter" idx="4"/>
          </p:nvPr>
        </p:nvSpPr>
        <p:spPr bwMode="auto">
          <a:xfrm>
            <a:off x="0" y="9544050"/>
            <a:ext cx="2998788" cy="503238"/>
          </a:xfrm>
          <a:prstGeom prst="rect">
            <a:avLst/>
          </a:prstGeom>
          <a:noFill/>
          <a:ln w="9525">
            <a:noFill/>
            <a:miter lim="800000"/>
            <a:headEnd/>
            <a:tailEnd/>
          </a:ln>
          <a:effectLst/>
        </p:spPr>
        <p:txBody>
          <a:bodyPr vert="horz" wrap="square" lIns="93424" tIns="46712" rIns="93424" bIns="46712" numCol="1" anchor="b" anchorCtr="0" compatLnSpc="1">
            <a:prstTxWarp prst="textNoShape">
              <a:avLst/>
            </a:prstTxWarp>
          </a:bodyPr>
          <a:lstStyle>
            <a:lvl1pPr defTabSz="933450">
              <a:defRPr sz="1200" smtClean="0">
                <a:solidFill>
                  <a:schemeClr val="tx1"/>
                </a:solidFill>
                <a:latin typeface="Arial" charset="0"/>
              </a:defRPr>
            </a:lvl1pPr>
          </a:lstStyle>
          <a:p>
            <a:pPr>
              <a:defRPr/>
            </a:pPr>
            <a:endParaRPr lang="en-US" altLang="ja-JP"/>
          </a:p>
        </p:txBody>
      </p:sp>
      <p:sp>
        <p:nvSpPr>
          <p:cNvPr id="22535" name="Rectangle 7"/>
          <p:cNvSpPr>
            <a:spLocks noGrp="1" noChangeArrowheads="1"/>
          </p:cNvSpPr>
          <p:nvPr>
            <p:ph type="sldNum" sz="quarter" idx="5"/>
          </p:nvPr>
        </p:nvSpPr>
        <p:spPr bwMode="auto">
          <a:xfrm>
            <a:off x="3917950" y="9544050"/>
            <a:ext cx="2998788" cy="503238"/>
          </a:xfrm>
          <a:prstGeom prst="rect">
            <a:avLst/>
          </a:prstGeom>
          <a:noFill/>
          <a:ln w="9525">
            <a:noFill/>
            <a:miter lim="800000"/>
            <a:headEnd/>
            <a:tailEnd/>
          </a:ln>
          <a:effectLst/>
        </p:spPr>
        <p:txBody>
          <a:bodyPr vert="horz" wrap="square" lIns="93424" tIns="46712" rIns="93424" bIns="46712" numCol="1" anchor="b" anchorCtr="0" compatLnSpc="1">
            <a:prstTxWarp prst="textNoShape">
              <a:avLst/>
            </a:prstTxWarp>
          </a:bodyPr>
          <a:lstStyle>
            <a:lvl1pPr algn="r" defTabSz="933450">
              <a:defRPr sz="1200" smtClean="0">
                <a:solidFill>
                  <a:schemeClr val="tx1"/>
                </a:solidFill>
                <a:latin typeface="Arial" charset="0"/>
              </a:defRPr>
            </a:lvl1pPr>
          </a:lstStyle>
          <a:p>
            <a:pPr>
              <a:defRPr/>
            </a:pPr>
            <a:fld id="{7203CBCA-111D-498C-83F2-9C74EB93922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p:spPr>
        <p:txBody>
          <a:bodyPr/>
          <a:lstStyle/>
          <a:p>
            <a:pPr eaLnBrk="1" hangingPunct="1"/>
            <a:endParaRPr lang="ja-JP" altLang="en-US" smtClean="0"/>
          </a:p>
        </p:txBody>
      </p:sp>
      <p:sp>
        <p:nvSpPr>
          <p:cNvPr id="41988" name="スライド番号プレースホルダ 3"/>
          <p:cNvSpPr>
            <a:spLocks noGrp="1"/>
          </p:cNvSpPr>
          <p:nvPr>
            <p:ph type="sldNum" sz="quarter" idx="5"/>
          </p:nvPr>
        </p:nvSpPr>
        <p:spPr>
          <a:noFill/>
        </p:spPr>
        <p:txBody>
          <a:bodyPr/>
          <a:lstStyle/>
          <a:p>
            <a:fld id="{4EF5D50B-D44D-4D8E-9A22-DD3307A35DF9}" type="slidenum">
              <a:rPr lang="ja-JP" altLang="en-US"/>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CA84BCFB-F38B-4106-AA9C-71D8C19CC9F0}" type="slidenum">
              <a:rPr lang="ja-JP" altLang="en-US" sz="1200">
                <a:latin typeface="Times New Roman" pitchFamily="18" charset="0"/>
              </a:rPr>
              <a:pPr algn="r"/>
              <a:t>12</a:t>
            </a:fld>
            <a:endParaRPr lang="en-US" altLang="ja-JP" sz="1200" dirty="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altLang="ja-JP" smtClean="0"/>
              <a:t>In this method, 3 points are selected randomly from P contour points.</a:t>
            </a:r>
          </a:p>
          <a:p>
            <a:r>
              <a:rPr lang="en-US" altLang="ja-JP" smtClean="0"/>
              <a:t>For matching the images, all arrangements have to be generated.</a:t>
            </a:r>
          </a:p>
          <a:p>
            <a:r>
              <a:rPr lang="en-US" altLang="ja-JP" smtClean="0"/>
              <a:t>The total number of the patterns is the order of P cubic.</a:t>
            </a:r>
          </a:p>
          <a:p>
            <a:r>
              <a:rPr lang="en-US" altLang="ja-JP" smtClean="0"/>
              <a:t>This is too large number to compute the feature vector in real-time.</a:t>
            </a:r>
          </a:p>
          <a:p>
            <a:endParaRPr lang="ja-JP" altLang="en-US" smtClean="0">
              <a:solidFill>
                <a:schemeClr val="bg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D71F2EBA-09C4-416A-9CA6-7D7A76EEBEC1}" type="slidenum">
              <a:rPr lang="ja-JP" altLang="en-US" sz="1200">
                <a:latin typeface="Times New Roman" pitchFamily="18" charset="0"/>
              </a:rPr>
              <a:pPr algn="r"/>
              <a:t>13</a:t>
            </a:fld>
            <a:endParaRPr lang="en-US" altLang="ja-JP" sz="1200" dirty="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altLang="ja-JP" dirty="0" smtClean="0"/>
              <a:t>In order to recognize a character in real-time, we reduce the 3-point arrangements without losing its recognition ability.</a:t>
            </a:r>
            <a:endParaRPr lang="en-US" altLang="ja-JP" dirty="0" smtClean="0">
              <a:solidFill>
                <a:schemeClr val="bg1"/>
              </a:solidFill>
            </a:endParaRPr>
          </a:p>
          <a:p>
            <a:r>
              <a:rPr lang="en-US" altLang="ja-JP" dirty="0" smtClean="0"/>
              <a:t>The key idea of the reduction is to use an affine invariant in a different manner as usual.</a:t>
            </a:r>
          </a:p>
          <a:p>
            <a:endParaRPr lang="ja-JP" altLang="en-US" dirty="0" smtClean="0">
              <a:solidFill>
                <a:schemeClr val="bg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0213D4CE-ABF3-499A-9EB1-B1490DF9514E}" type="slidenum">
              <a:rPr lang="ja-JP" altLang="en-US" sz="1200">
                <a:latin typeface="Times New Roman" pitchFamily="18" charset="0"/>
              </a:rPr>
              <a:pPr algn="r"/>
              <a:t>15</a:t>
            </a:fld>
            <a:endParaRPr lang="en-US" altLang="ja-JP" sz="1200" dirty="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ltLang="ja-JP" smtClean="0"/>
              <a:t>In order to match the images, a feature vector is computed.</a:t>
            </a:r>
          </a:p>
          <a:p>
            <a:r>
              <a:rPr lang="en-US" altLang="ja-JP" smtClean="0"/>
              <a:t>Firstly, 2 lines are drawn and the image is normalized so that 2 lines are perpendicular.</a:t>
            </a:r>
          </a:p>
          <a:p>
            <a:r>
              <a:rPr lang="en-US" altLang="ja-JP" smtClean="0"/>
              <a:t>And the image is divided into several equal parts.</a:t>
            </a:r>
          </a:p>
          <a:p>
            <a:r>
              <a:rPr lang="en-US" altLang="ja-JP" smtClean="0"/>
              <a:t>Then, ratios of black area in every subregions are computed.</a:t>
            </a:r>
          </a:p>
          <a:p>
            <a:r>
              <a:rPr lang="en-US" altLang="ja-JP" smtClean="0"/>
              <a:t>The value of the ratio is quantized.</a:t>
            </a:r>
          </a:p>
          <a:p>
            <a:pPr eaLnBrk="1" hangingPunct="1"/>
            <a:endParaRPr lang="ja-JP" altLang="en-US" smtClean="0">
              <a:solidFill>
                <a:schemeClr val="bg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22C10EA4-E964-435D-89DB-776EE2B519E1}" type="slidenum">
              <a:rPr lang="ja-JP" altLang="en-US" sz="1200">
                <a:latin typeface="Times New Roman" pitchFamily="18" charset="0"/>
              </a:rPr>
              <a:pPr algn="r"/>
              <a:t>16</a:t>
            </a:fld>
            <a:endParaRPr lang="en-US" altLang="ja-JP" sz="1200" dirty="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altLang="ja-JP" smtClean="0"/>
              <a:t>In the storage phase, all the feature vectors are stored with classes and 3 points to a hash table.</a:t>
            </a:r>
          </a:p>
          <a:p>
            <a:pPr eaLnBrk="1" hangingPunct="1"/>
            <a:endParaRPr lang="ja-JP" altLang="en-US" smtClean="0">
              <a:solidFill>
                <a:schemeClr val="bg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DCC8E488-3CDA-41E7-B287-87A57F04F35C}" type="slidenum">
              <a:rPr lang="ja-JP" altLang="en-US" sz="1200">
                <a:latin typeface="Times New Roman" pitchFamily="18" charset="0"/>
              </a:rPr>
              <a:pPr algn="r"/>
              <a:t>17</a:t>
            </a:fld>
            <a:endParaRPr lang="en-US" altLang="ja-JP" sz="1200"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altLang="ja-JP" smtClean="0"/>
              <a:t>In the retrieval phase, the feature vectors of captured images are computed.</a:t>
            </a:r>
          </a:p>
          <a:p>
            <a:r>
              <a:rPr lang="en-US" altLang="ja-JP" smtClean="0"/>
              <a:t>And the corresponding data to the feature vectors is retrieved from the hash table, and then casts a vote for corresponding classes.</a:t>
            </a:r>
          </a:p>
          <a:p>
            <a:pPr eaLnBrk="1" hangingPunct="1"/>
            <a:endParaRPr lang="ja-JP" altLang="en-US" smtClean="0">
              <a:solidFill>
                <a:schemeClr val="bg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9431B997-E182-4BFC-B433-80710CC9D9E2}" type="slidenum">
              <a:rPr lang="ja-JP" altLang="en-US" sz="1200">
                <a:latin typeface="Times New Roman" pitchFamily="18" charset="0"/>
              </a:rPr>
              <a:pPr algn="r"/>
              <a:t>19</a:t>
            </a:fld>
            <a:endParaRPr lang="en-US" altLang="ja-JP" sz="120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altLang="ja-JP" smtClean="0"/>
              <a:t>We use an area ratio which is one of the affine invariants for the reduction.</a:t>
            </a:r>
          </a:p>
          <a:p>
            <a:r>
              <a:rPr lang="en-US" altLang="ja-JP" smtClean="0"/>
              <a:t>The usual process is that area ratios S0 and S1 are unchanged before and after affine transformation.</a:t>
            </a:r>
          </a:p>
          <a:p>
            <a:pPr eaLnBrk="1" hangingPunct="1"/>
            <a:endParaRPr lang="ja-JP" altLang="en-US" smtClean="0">
              <a:solidFill>
                <a:schemeClr val="bg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74315ED8-95AE-4200-9808-7E941C698F6F}" type="slidenum">
              <a:rPr lang="ja-JP" altLang="en-US" sz="1200">
                <a:latin typeface="Times New Roman" pitchFamily="18" charset="0"/>
              </a:rPr>
              <a:pPr algn="r"/>
              <a:t>20</a:t>
            </a:fld>
            <a:endParaRPr lang="en-US" altLang="ja-JP" sz="1200" dirty="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ltLang="ja-JP" smtClean="0"/>
              <a:t>The unusual process is that when two points and area ratio are given, the third point can be determined uniquely.</a:t>
            </a:r>
          </a:p>
          <a:p>
            <a:pPr eaLnBrk="1" hangingPunct="1"/>
            <a:endParaRPr lang="ja-JP" altLang="en-US" smtClean="0">
              <a:solidFill>
                <a:schemeClr val="bg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B6520E74-FFFC-4254-BBCF-46D81C57D403}" type="slidenum">
              <a:rPr lang="ja-JP" altLang="en-US" sz="1200">
                <a:latin typeface="Times New Roman" pitchFamily="18" charset="0"/>
              </a:rPr>
              <a:pPr algn="r"/>
              <a:t>21</a:t>
            </a:fld>
            <a:endParaRPr lang="en-US" altLang="ja-JP" sz="1200" dirty="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altLang="ja-JP" smtClean="0"/>
              <a:t>Using such a method, we generate the 3-point arrangements as follows.</a:t>
            </a:r>
          </a:p>
          <a:p>
            <a:r>
              <a:rPr lang="en-US" altLang="ja-JP" smtClean="0"/>
              <a:t>The first point is determined from the centroid of the connected components instead of a contour point. </a:t>
            </a:r>
          </a:p>
          <a:p>
            <a:r>
              <a:rPr lang="en-US" altLang="ja-JP" smtClean="0"/>
              <a:t>In fact, the centroid is affine invariant.</a:t>
            </a:r>
          </a:p>
          <a:p>
            <a:r>
              <a:rPr lang="en-US" altLang="ja-JP" smtClean="0"/>
              <a:t>The second point is selected arbitrary from the feature points. </a:t>
            </a:r>
          </a:p>
          <a:p>
            <a:r>
              <a:rPr lang="en-US" altLang="ja-JP" smtClean="0"/>
              <a:t>At the selection of the third point the unusual process of the affine invariant is used.</a:t>
            </a:r>
          </a:p>
          <a:p>
            <a:r>
              <a:rPr lang="en-US" altLang="ja-JP" smtClean="0"/>
              <a:t>The third point is determined from a point which makes the largest triangle.</a:t>
            </a:r>
          </a:p>
          <a:p>
            <a:pPr eaLnBrk="1" hangingPunct="1"/>
            <a:endParaRPr lang="ja-JP" altLang="en-US" smtClean="0">
              <a:solidFill>
                <a:schemeClr val="bg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17313" y="9544181"/>
            <a:ext cx="2999395" cy="503087"/>
          </a:xfrm>
          <a:prstGeom prst="rect">
            <a:avLst/>
          </a:prstGeom>
          <a:noFill/>
          <a:ln w="9525">
            <a:noFill/>
            <a:miter lim="800000"/>
            <a:headEnd/>
            <a:tailEnd/>
          </a:ln>
        </p:spPr>
        <p:txBody>
          <a:bodyPr lIns="92775" tIns="46388" rIns="92775" bIns="46388" anchor="b"/>
          <a:lstStyle/>
          <a:p>
            <a:pPr algn="r"/>
            <a:fld id="{461E7790-752E-4792-B0B0-14C3E79B5B77}" type="slidenum">
              <a:rPr lang="ja-JP" altLang="en-US" sz="1200">
                <a:latin typeface="Times New Roman" pitchFamily="18" charset="0"/>
              </a:rPr>
              <a:pPr algn="r"/>
              <a:t>23</a:t>
            </a:fld>
            <a:endParaRPr lang="en-US" altLang="ja-JP" sz="12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altLang="ja-JP" smtClean="0"/>
              <a:t>In order to recognize the separated characters, we prepare a table.</a:t>
            </a:r>
          </a:p>
          <a:p>
            <a:r>
              <a:rPr lang="en-US" altLang="ja-JP" smtClean="0">
                <a:solidFill>
                  <a:schemeClr val="bg1"/>
                </a:solidFill>
              </a:rPr>
              <a:t>In the storage phase, the data of the separated character such as area and position is stored to the table.</a:t>
            </a:r>
          </a:p>
          <a:p>
            <a:r>
              <a:rPr lang="en-US" altLang="ja-JP" smtClean="0">
                <a:solidFill>
                  <a:schemeClr val="bg1"/>
                </a:solidFill>
              </a:rPr>
              <a:t>And then, each connected component are stored to the hash table separately.</a:t>
            </a:r>
          </a:p>
          <a:p>
            <a:endParaRPr lang="ja-JP" altLang="en-US" smtClean="0">
              <a:solidFill>
                <a:schemeClr val="bg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17313" y="9544181"/>
            <a:ext cx="2999395" cy="503087"/>
          </a:xfrm>
          <a:prstGeom prst="rect">
            <a:avLst/>
          </a:prstGeom>
          <a:noFill/>
          <a:ln w="9525">
            <a:noFill/>
            <a:miter lim="800000"/>
            <a:headEnd/>
            <a:tailEnd/>
          </a:ln>
        </p:spPr>
        <p:txBody>
          <a:bodyPr lIns="92775" tIns="46388" rIns="92775" bIns="46388" anchor="b"/>
          <a:lstStyle/>
          <a:p>
            <a:pPr algn="r"/>
            <a:fld id="{4444301B-AF7C-4E1C-97AA-408A39217979}" type="slidenum">
              <a:rPr lang="ja-JP" altLang="en-US" sz="1200">
                <a:latin typeface="Times New Roman" pitchFamily="18" charset="0"/>
              </a:rPr>
              <a:pPr algn="r"/>
              <a:t>25</a:t>
            </a:fld>
            <a:endParaRPr lang="en-US" altLang="ja-JP" sz="1200" dirty="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altLang="ja-JP" smtClean="0"/>
              <a:t>We can estimate the pose of papers and pose of characters by calculating affine parameters  from corresponding 3 points which are obtained at retrieval process.</a:t>
            </a:r>
          </a:p>
          <a:p>
            <a:pPr eaLnBrk="1" hangingPunct="1"/>
            <a:r>
              <a:rPr lang="en-US" altLang="ja-JP" smtClean="0">
                <a:solidFill>
                  <a:schemeClr val="bg1"/>
                </a:solidFill>
              </a:rPr>
              <a:t>The parameter contains independent scaling, shear, rotate, and scaling.</a:t>
            </a:r>
          </a:p>
          <a:p>
            <a:pPr eaLnBrk="1" hangingPunct="1"/>
            <a:r>
              <a:rPr lang="en-US" altLang="ja-JP" smtClean="0">
                <a:solidFill>
                  <a:schemeClr val="bg1"/>
                </a:solidFill>
              </a:rPr>
              <a:t>The pose of a paper is estimated from independent scaling and shear.</a:t>
            </a:r>
          </a:p>
          <a:p>
            <a:pPr eaLnBrk="1" hangingPunct="1"/>
            <a:r>
              <a:rPr lang="en-US" altLang="ja-JP" smtClean="0">
                <a:solidFill>
                  <a:schemeClr val="bg1"/>
                </a:solidFill>
              </a:rPr>
              <a:t>And the pose of characters is estimated from rotate and scaling.</a:t>
            </a:r>
          </a:p>
          <a:p>
            <a:pPr eaLnBrk="1" hangingPunct="1"/>
            <a:endParaRPr lang="ja-JP" altLang="en-US" smtClean="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In this presentation, we would like to introduce a Real-Time Camera-Based Character Recognition System.</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203CBCA-111D-498C-83F2-9C74EB939224}"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E6BDAE2D-BC5C-4112-8B81-80ABF373E2F4}" type="slidenum">
              <a:rPr lang="ja-JP" altLang="en-US" sz="1200">
                <a:latin typeface="Times New Roman" pitchFamily="18" charset="0"/>
              </a:rPr>
              <a:pPr algn="r"/>
              <a:t>27</a:t>
            </a:fld>
            <a:endParaRPr lang="en-US" altLang="ja-JP" sz="120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ltLang="ja-JP" smtClean="0">
                <a:solidFill>
                  <a:schemeClr val="bg1"/>
                </a:solidFill>
              </a:rPr>
              <a:t>This is a target paper which contains 236 characters on curving lines.</a:t>
            </a:r>
          </a:p>
          <a:p>
            <a:pPr eaLnBrk="1" hangingPunct="1"/>
            <a:endParaRPr lang="en-US" altLang="ja-JP" smtClean="0">
              <a:solidFill>
                <a:schemeClr val="bg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158F1919-EFB7-4F6B-93BB-200342267786}" type="slidenum">
              <a:rPr lang="ja-JP" altLang="en-US" sz="1200">
                <a:latin typeface="Times New Roman" pitchFamily="18" charset="0"/>
              </a:rPr>
              <a:pPr algn="r"/>
              <a:t>29</a:t>
            </a:fld>
            <a:endParaRPr lang="en-US" altLang="ja-JP" sz="1200" dirty="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ltLang="ja-JP" smtClean="0">
                <a:solidFill>
                  <a:schemeClr val="bg1"/>
                </a:solidFill>
              </a:rPr>
              <a:t>CPU of the server used in this experiment is Opteron 2.6GHz.</a:t>
            </a:r>
          </a:p>
          <a:p>
            <a:pPr eaLnBrk="1" hangingPunct="1"/>
            <a:r>
              <a:rPr lang="en-US" altLang="ja-JP" smtClean="0">
                <a:solidFill>
                  <a:schemeClr val="bg1"/>
                </a:solidFill>
              </a:rPr>
              <a:t>We normalized the size of the images.</a:t>
            </a:r>
          </a:p>
          <a:p>
            <a:pPr eaLnBrk="1" hangingPunct="1"/>
            <a:r>
              <a:rPr lang="en-US" altLang="ja-JP" smtClean="0">
                <a:solidFill>
                  <a:schemeClr val="bg1"/>
                </a:solidFill>
              </a:rPr>
              <a:t>The long side of the template image was 100 pixels, and that of the captured image was 50pixels.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203CBCA-111D-498C-83F2-9C74EB939224}" type="slidenum">
              <a:rPr lang="en-US" altLang="ja-JP" smtClean="0"/>
              <a:pPr>
                <a:defRPr/>
              </a:pPr>
              <a:t>30</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B0033787-DC43-4B1D-AA6C-6D695347AFAD}" type="slidenum">
              <a:rPr lang="ja-JP" altLang="en-US" sz="1200">
                <a:latin typeface="Times New Roman" pitchFamily="18" charset="0"/>
              </a:rPr>
              <a:pPr algn="r"/>
              <a:t>33</a:t>
            </a:fld>
            <a:endParaRPr lang="en-US" altLang="ja-JP" sz="1200" dirty="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ltLang="ja-JP" smtClean="0">
                <a:solidFill>
                  <a:schemeClr val="bg1"/>
                </a:solidFill>
              </a:rPr>
              <a:t>Future work are to distinguish the similar characters by considering nearby characters on the paper</a:t>
            </a:r>
          </a:p>
          <a:p>
            <a:pPr eaLnBrk="1" hangingPunct="1"/>
            <a:r>
              <a:rPr lang="en-US" altLang="ja-JP" smtClean="0">
                <a:solidFill>
                  <a:schemeClr val="bg1"/>
                </a:solidFill>
              </a:rPr>
              <a:t>and to improve the method for extracting objects which are not black texts on a white paper.</a:t>
            </a:r>
          </a:p>
          <a:p>
            <a:pPr eaLnBrk="1" hangingPunct="1"/>
            <a:endParaRPr lang="en-US" altLang="ja-JP" smtClean="0">
              <a:solidFill>
                <a:schemeClr val="bg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p:spPr>
        <p:txBody>
          <a:bodyPr/>
          <a:lstStyle/>
          <a:p>
            <a:pPr eaLnBrk="1" hangingPunct="1"/>
            <a:endParaRPr lang="ja-JP" altLang="en-US" smtClean="0"/>
          </a:p>
        </p:txBody>
      </p:sp>
      <p:sp>
        <p:nvSpPr>
          <p:cNvPr id="41988" name="スライド番号プレースホルダ 3"/>
          <p:cNvSpPr>
            <a:spLocks noGrp="1"/>
          </p:cNvSpPr>
          <p:nvPr>
            <p:ph type="sldNum" sz="quarter" idx="5"/>
          </p:nvPr>
        </p:nvSpPr>
        <p:spPr>
          <a:noFill/>
        </p:spPr>
        <p:txBody>
          <a:bodyPr/>
          <a:lstStyle/>
          <a:p>
            <a:fld id="{4EF5D50B-D44D-4D8E-9A22-DD3307A35DF9}" type="slidenum">
              <a:rPr lang="ja-JP" altLang="en-US"/>
              <a:pPr/>
              <a:t>34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pPr eaLnBrk="1" hangingPunct="1"/>
            <a:endParaRPr lang="ja-JP" altLang="en-US" smtClean="0"/>
          </a:p>
        </p:txBody>
      </p:sp>
      <p:sp>
        <p:nvSpPr>
          <p:cNvPr id="40964" name="スライド番号プレースホルダ 3"/>
          <p:cNvSpPr>
            <a:spLocks noGrp="1"/>
          </p:cNvSpPr>
          <p:nvPr>
            <p:ph type="sldNum" sz="quarter" idx="5"/>
          </p:nvPr>
        </p:nvSpPr>
        <p:spPr>
          <a:noFill/>
        </p:spPr>
        <p:txBody>
          <a:bodyPr/>
          <a:lstStyle/>
          <a:p>
            <a:fld id="{6F19E1BF-2B6E-49DF-90DB-F3781FF61944}" type="slidenum">
              <a:rPr lang="ja-JP" altLang="en-US" smtClean="0"/>
              <a:pPr/>
              <a:t>3</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EB874B4-70D0-4B63-B203-0B5E1543BB01}" type="slidenum">
              <a:rPr lang="ja-JP" altLang="en-US" smtClean="0"/>
              <a:pPr/>
              <a:t>4</a:t>
            </a:fld>
            <a:endParaRPr lang="en-US" altLang="ja-JP"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altLang="ja-JP" dirty="0" smtClean="0"/>
              <a:t>The possible applications include a voice navigation system for visually disabled people</a:t>
            </a:r>
            <a:r>
              <a:rPr lang="en-US" altLang="ja-JP" baseline="0" dirty="0" smtClean="0"/>
              <a:t> and a </a:t>
            </a:r>
            <a:r>
              <a:rPr lang="en-US" altLang="ja-JP" dirty="0" smtClean="0"/>
              <a:t>translation service for foreign travelers.</a:t>
            </a:r>
          </a:p>
          <a:p>
            <a:pPr eaLnBrk="1" hangingPunct="1"/>
            <a:endParaRPr lang="en-US" altLang="ja-JP" dirty="0" smtClean="0"/>
          </a:p>
          <a:p>
            <a:pPr eaLnBrk="1" hangingPunct="1"/>
            <a:r>
              <a:rPr lang="en-US" altLang="ja-JP" dirty="0" smtClean="0"/>
              <a:t>For the first one, a visually disabled person</a:t>
            </a:r>
            <a:r>
              <a:rPr lang="en-US" altLang="ja-JP" baseline="0" dirty="0" smtClean="0"/>
              <a:t> cannot see the scene around him. So, a way to help him is to capture the scene all around him and recognize all characters included in the captured image. And, it provides useful information that he registered in advance.</a:t>
            </a:r>
          </a:p>
          <a:p>
            <a:pPr eaLnBrk="1" hangingPunct="1"/>
            <a:endParaRPr lang="en-US" altLang="ja-JP" baseline="0" dirty="0" smtClean="0"/>
          </a:p>
          <a:p>
            <a:pPr eaLnBrk="1" hangingPunct="1"/>
            <a:r>
              <a:rPr lang="en-US" altLang="ja-JP" baseline="0" dirty="0" smtClean="0"/>
              <a:t>And the second one is the translation service. I guess you can imagine this application. The idea is proposed a decade ago. But, no one has realized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p:spPr>
        <p:txBody>
          <a:bodyPr/>
          <a:lstStyle/>
          <a:p>
            <a:pPr eaLnBrk="1" hangingPunct="1"/>
            <a:endParaRPr lang="ja-JP" altLang="en-US" smtClean="0"/>
          </a:p>
        </p:txBody>
      </p:sp>
      <p:sp>
        <p:nvSpPr>
          <p:cNvPr id="43012" name="スライド番号プレースホルダ 3"/>
          <p:cNvSpPr>
            <a:spLocks noGrp="1"/>
          </p:cNvSpPr>
          <p:nvPr>
            <p:ph type="sldNum" sz="quarter" idx="5"/>
          </p:nvPr>
        </p:nvSpPr>
        <p:spPr>
          <a:noFill/>
        </p:spPr>
        <p:txBody>
          <a:bodyPr/>
          <a:lstStyle/>
          <a:p>
            <a:fld id="{88CD5C53-810F-4514-A453-9D5FB9F921D6}" type="slidenum">
              <a:rPr lang="ja-JP" altLang="en-US"/>
              <a:pPr/>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E2B74F5A-0148-4667-A4A0-B93A568063CF}" type="slidenum">
              <a:rPr lang="ja-JP" altLang="en-US" sz="1200">
                <a:latin typeface="Times New Roman" pitchFamily="18" charset="0"/>
              </a:rPr>
              <a:pPr algn="r"/>
              <a:t>7</a:t>
            </a:fld>
            <a:endParaRPr lang="en-US" altLang="ja-JP" sz="1200" dirty="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ltLang="ja-JP" smtClean="0">
                <a:solidFill>
                  <a:schemeClr val="bg1"/>
                </a:solidFill>
              </a:rPr>
              <a:t>Our proposed method recognizes each deformed character, too.</a:t>
            </a:r>
          </a:p>
          <a:p>
            <a:pPr eaLnBrk="1" hangingPunct="1"/>
            <a:r>
              <a:rPr lang="en-US" altLang="ja-JP" smtClean="0">
                <a:solidFill>
                  <a:schemeClr val="bg1"/>
                </a:solidFill>
              </a:rPr>
              <a:t>But it also realize the real-time processing.</a:t>
            </a:r>
          </a:p>
          <a:p>
            <a:pPr eaLnBrk="1" hangingPunct="1"/>
            <a:r>
              <a:rPr lang="en-US" altLang="ja-JP" smtClean="0">
                <a:solidFill>
                  <a:schemeClr val="bg1"/>
                </a:solidFill>
              </a:rPr>
              <a:t>That is, our proposed method satisfies all of 3 requirements.</a:t>
            </a:r>
          </a:p>
          <a:p>
            <a:pPr eaLnBrk="1" hangingPunct="1"/>
            <a:endParaRPr lang="ja-JP" altLang="en-US" smtClean="0">
              <a:solidFill>
                <a:schemeClr val="bg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14DCBABB-D13B-4C40-A5BA-4FA66E2F6DE2}" type="slidenum">
              <a:rPr lang="ja-JP" altLang="en-US" sz="1200">
                <a:latin typeface="Times New Roman" pitchFamily="18" charset="0"/>
              </a:rPr>
              <a:pPr algn="r"/>
              <a:t>9</a:t>
            </a:fld>
            <a:endParaRPr lang="en-US" altLang="ja-JP" sz="12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altLang="ja-JP" smtClean="0"/>
              <a:t>In order to be free from layout constraints, our proposed method recognizes each connected component.</a:t>
            </a:r>
          </a:p>
          <a:p>
            <a:r>
              <a:rPr lang="en-US" altLang="ja-JP" smtClean="0">
                <a:solidFill>
                  <a:schemeClr val="bg1"/>
                </a:solidFill>
              </a:rPr>
              <a:t>In this research, recognition objects are defined as black texts on a flat white paper.</a:t>
            </a:r>
          </a:p>
          <a:p>
            <a:r>
              <a:rPr lang="en-US" altLang="ja-JP" smtClean="0">
                <a:solidFill>
                  <a:schemeClr val="bg1"/>
                </a:solidFill>
              </a:rPr>
              <a:t>And we assume that we can extract connected components with binarization.</a:t>
            </a:r>
          </a:p>
          <a:p>
            <a:endParaRPr lang="ja-JP" altLang="en-US" smtClean="0">
              <a:solidFill>
                <a:schemeClr val="bg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15A5A5E4-2923-4CFC-AFEE-FB77252AC82A}" type="slidenum">
              <a:rPr lang="ja-JP" altLang="en-US" sz="1200">
                <a:latin typeface="Times New Roman" pitchFamily="18" charset="0"/>
              </a:rPr>
              <a:pPr algn="r"/>
              <a:t>10</a:t>
            </a:fld>
            <a:endParaRPr lang="en-US" altLang="ja-JP" sz="120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altLang="ja-JP" smtClean="0"/>
              <a:t>For robustness to perspective distortion, our method does affine invariant matching.</a:t>
            </a:r>
          </a:p>
          <a:p>
            <a:r>
              <a:rPr lang="en-US" altLang="ja-JP" smtClean="0"/>
              <a:t>If corresponding 3 feature points are extracted, the captured image and the template image can be matched by normalization.</a:t>
            </a:r>
          </a:p>
          <a:p>
            <a:r>
              <a:rPr lang="en-US" altLang="ja-JP" smtClean="0"/>
              <a:t>There is a method to cope with the problem which is called geometric hashing, in short, we call GH.</a:t>
            </a:r>
          </a:p>
          <a:p>
            <a:r>
              <a:rPr lang="en-US" altLang="ja-JP" smtClean="0"/>
              <a:t>We apply GH to recognition of a connected component, and we call the method contour version of GH.</a:t>
            </a:r>
          </a:p>
          <a:p>
            <a:r>
              <a:rPr lang="en-US" altLang="ja-JP" smtClean="0"/>
              <a:t>The method is the base of our proposed method.</a:t>
            </a:r>
          </a:p>
          <a:p>
            <a:endParaRPr lang="en-US" altLang="ja-JP" smtClean="0"/>
          </a:p>
          <a:p>
            <a:endParaRPr lang="en-US" altLang="ja-JP" smtClean="0"/>
          </a:p>
          <a:p>
            <a:pPr eaLnBrk="1" hangingPunct="1"/>
            <a:endParaRPr lang="ja-JP" altLang="en-US" smtClean="0">
              <a:solidFill>
                <a:schemeClr val="bg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18015" y="9544262"/>
            <a:ext cx="2998695" cy="503006"/>
          </a:xfrm>
          <a:prstGeom prst="rect">
            <a:avLst/>
          </a:prstGeom>
          <a:noFill/>
          <a:ln w="9525">
            <a:noFill/>
            <a:miter lim="800000"/>
            <a:headEnd/>
            <a:tailEnd/>
          </a:ln>
        </p:spPr>
        <p:txBody>
          <a:bodyPr lIns="92757" tIns="46380" rIns="92757" bIns="46380" anchor="b"/>
          <a:lstStyle/>
          <a:p>
            <a:pPr algn="r"/>
            <a:fld id="{01EA6074-526C-4479-A602-A537D279FE6E}" type="slidenum">
              <a:rPr lang="ja-JP" altLang="en-US" sz="1200">
                <a:latin typeface="Times New Roman" pitchFamily="18" charset="0"/>
              </a:rPr>
              <a:pPr algn="r"/>
              <a:t>11</a:t>
            </a:fld>
            <a:endParaRPr lang="en-US" altLang="ja-JP" sz="1200" dirty="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altLang="ja-JP" smtClean="0"/>
              <a:t>Firstly, feature points are extracted from P outer contour pixels.</a:t>
            </a:r>
          </a:p>
          <a:p>
            <a:r>
              <a:rPr lang="en-US" altLang="ja-JP" smtClean="0"/>
              <a:t>And the 3 points are chosen from them.</a:t>
            </a:r>
          </a:p>
          <a:p>
            <a:pPr eaLnBrk="1" hangingPunct="1"/>
            <a:endParaRPr lang="ja-JP" altLang="en-US" smtClean="0">
              <a:solidFill>
                <a:schemeClr val="bg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1058863" y="4022725"/>
            <a:ext cx="8553450" cy="141128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5" name="正方形/長方形 4"/>
          <p:cNvSpPr/>
          <p:nvPr/>
        </p:nvSpPr>
        <p:spPr>
          <a:xfrm>
            <a:off x="1069975" y="5565775"/>
            <a:ext cx="8553450" cy="7556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6" name="正方形/長方形 5"/>
          <p:cNvSpPr/>
          <p:nvPr/>
        </p:nvSpPr>
        <p:spPr>
          <a:xfrm>
            <a:off x="1058863" y="4022725"/>
            <a:ext cx="266700" cy="141128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7" name="正方形/長方形 6"/>
          <p:cNvSpPr/>
          <p:nvPr/>
        </p:nvSpPr>
        <p:spPr>
          <a:xfrm>
            <a:off x="1069975" y="5565775"/>
            <a:ext cx="266700" cy="7556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8" name="タイトル 7"/>
          <p:cNvSpPr>
            <a:spLocks noGrp="1"/>
          </p:cNvSpPr>
          <p:nvPr>
            <p:ph type="ctrTitle"/>
          </p:nvPr>
        </p:nvSpPr>
        <p:spPr>
          <a:xfrm>
            <a:off x="1425787" y="4284716"/>
            <a:ext cx="8020050" cy="1092182"/>
          </a:xfrm>
        </p:spPr>
        <p:txBody>
          <a:bodyPr anchor="t"/>
          <a:lstStyle>
            <a:lvl1pPr algn="r">
              <a:defRPr sz="3700">
                <a:solidFill>
                  <a:schemeClr val="tx1"/>
                </a:solidFill>
              </a:defRPr>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1425787" y="5649944"/>
            <a:ext cx="8020050" cy="588098"/>
          </a:xfrm>
        </p:spPr>
        <p:txBody>
          <a:bodyPr/>
          <a:lstStyle>
            <a:lvl1pPr marL="0" indent="0" algn="r">
              <a:buNone/>
              <a:defRPr sz="2300">
                <a:solidFill>
                  <a:schemeClr val="tx2"/>
                </a:solidFill>
                <a:latin typeface="+mj-lt"/>
                <a:ea typeface="+mj-ea"/>
                <a:cs typeface="+mj-cs"/>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lang="ja-JP" altLang="en-US" smtClean="0"/>
              <a:t>マスタ サブタイトルの書式設定</a:t>
            </a:r>
            <a:endParaRPr lang="en-US"/>
          </a:p>
        </p:txBody>
      </p:sp>
      <p:sp>
        <p:nvSpPr>
          <p:cNvPr id="10" name="日付プレースホルダ 27"/>
          <p:cNvSpPr>
            <a:spLocks noGrp="1"/>
          </p:cNvSpPr>
          <p:nvPr>
            <p:ph type="dt" sz="half" idx="10"/>
          </p:nvPr>
        </p:nvSpPr>
        <p:spPr>
          <a:xfrm>
            <a:off x="7485063" y="7007225"/>
            <a:ext cx="2673350" cy="403225"/>
          </a:xfrm>
        </p:spPr>
        <p:txBody>
          <a:bodyPr/>
          <a:lstStyle>
            <a:lvl1pPr algn="l">
              <a:defRPr sz="1600" smtClean="0"/>
            </a:lvl1pPr>
          </a:lstStyle>
          <a:p>
            <a:pPr>
              <a:defRPr/>
            </a:pPr>
            <a:fld id="{45BD9357-7A74-40B2-BBCE-415EC40BF5DD}" type="datetimeFigureOut">
              <a:rPr lang="en-US"/>
              <a:pPr>
                <a:defRPr/>
              </a:pPr>
              <a:t>10/15/2009</a:t>
            </a:fld>
            <a:endParaRPr lang="en-US"/>
          </a:p>
        </p:txBody>
      </p:sp>
      <p:sp>
        <p:nvSpPr>
          <p:cNvPr id="11" name="フッター プレースホルダ 16"/>
          <p:cNvSpPr>
            <a:spLocks noGrp="1"/>
          </p:cNvSpPr>
          <p:nvPr>
            <p:ph type="ftr" sz="quarter" idx="11"/>
          </p:nvPr>
        </p:nvSpPr>
        <p:spPr>
          <a:xfrm>
            <a:off x="3389313" y="7007225"/>
            <a:ext cx="4064000" cy="403225"/>
          </a:xfrm>
        </p:spPr>
        <p:txBody>
          <a:bodyPr/>
          <a:lstStyle>
            <a:lvl1pPr>
              <a:defRPr/>
            </a:lvl1pPr>
          </a:lstStyle>
          <a:p>
            <a:pPr>
              <a:defRPr/>
            </a:pPr>
            <a:endParaRPr lang="en-US"/>
          </a:p>
        </p:txBody>
      </p:sp>
      <p:sp>
        <p:nvSpPr>
          <p:cNvPr id="12" name="スライド番号プレースホルダ 28"/>
          <p:cNvSpPr>
            <a:spLocks noGrp="1"/>
          </p:cNvSpPr>
          <p:nvPr>
            <p:ph type="sldNum" sz="quarter" idx="12"/>
          </p:nvPr>
        </p:nvSpPr>
        <p:spPr>
          <a:xfrm>
            <a:off x="1422400" y="7007225"/>
            <a:ext cx="1425575" cy="403225"/>
          </a:xfrm>
        </p:spPr>
        <p:txBody>
          <a:bodyPr/>
          <a:lstStyle>
            <a:lvl1pPr algn="l">
              <a:defRPr/>
            </a:lvl1pPr>
          </a:lstStyle>
          <a:p>
            <a:pPr>
              <a:defRPr/>
            </a:pPr>
            <a:fld id="{6DAEC2BA-4ABA-4B06-87FE-20DA4D220CB4}" type="slidenum">
              <a:rPr lang="en-US"/>
              <a:pPr>
                <a:defRPr/>
              </a:pPr>
              <a:t>&lt;#&gt;</a:t>
            </a:fld>
            <a:endParaRPr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lgn="l">
              <a:defRPr/>
            </a:lvl1pPr>
          </a:lstStyle>
          <a:p>
            <a:pPr>
              <a:defRPr/>
            </a:pPr>
            <a:fld id="{01B7851A-0065-48B2-8DB2-C45FEBB308C0}" type="datetimeFigureOut">
              <a:rPr lang="en-US"/>
              <a:pPr>
                <a:defRPr/>
              </a:pPr>
              <a:t>10/15/2009</a:t>
            </a:fld>
            <a:endParaRPr 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p>
        </p:txBody>
      </p:sp>
      <p:sp>
        <p:nvSpPr>
          <p:cNvPr id="6" name="スライド番号プレースホルダ 5"/>
          <p:cNvSpPr>
            <a:spLocks noGrp="1"/>
          </p:cNvSpPr>
          <p:nvPr>
            <p:ph type="sldNum" sz="quarter" idx="12"/>
          </p:nvPr>
        </p:nvSpPr>
        <p:spPr/>
        <p:txBody>
          <a:bodyPr/>
          <a:lstStyle>
            <a:lvl1pPr algn="l">
              <a:defRPr/>
            </a:lvl1pPr>
          </a:lstStyle>
          <a:p>
            <a:pPr>
              <a:defRPr/>
            </a:pPr>
            <a:fld id="{A310F576-B110-4DF0-913B-CFD388981C94}" type="slidenum">
              <a:rPr lang="en-US"/>
              <a:pPr>
                <a:defRPr/>
              </a:pPr>
              <a:t>&lt;#&gt;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4" name="直線コネクタ 3"/>
          <p:cNvSpPr>
            <a:spLocks noChangeShapeType="1"/>
          </p:cNvSpPr>
          <p:nvPr/>
        </p:nvSpPr>
        <p:spPr bwMode="auto">
          <a:xfrm>
            <a:off x="534988" y="7004050"/>
            <a:ext cx="9623425"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5" name="二等辺三角形 4"/>
          <p:cNvSpPr>
            <a:spLocks noChangeAspect="1"/>
          </p:cNvSpPr>
          <p:nvPr/>
        </p:nvSpPr>
        <p:spPr>
          <a:xfrm rot="5400000">
            <a:off x="496094" y="7127082"/>
            <a:ext cx="211137" cy="13970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6" name="直線コネクタ 5"/>
          <p:cNvSpPr>
            <a:spLocks noChangeShapeType="1"/>
          </p:cNvSpPr>
          <p:nvPr/>
        </p:nvSpPr>
        <p:spPr bwMode="auto">
          <a:xfrm rot="5400000">
            <a:off x="4440238" y="3530600"/>
            <a:ext cx="6451600"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2" name="縦書きタイトル 1"/>
          <p:cNvSpPr>
            <a:spLocks noGrp="1"/>
          </p:cNvSpPr>
          <p:nvPr>
            <p:ph type="title" orient="vert"/>
          </p:nvPr>
        </p:nvSpPr>
        <p:spPr>
          <a:xfrm>
            <a:off x="7752715" y="302802"/>
            <a:ext cx="2406015" cy="6451578"/>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534670" y="302802"/>
            <a:ext cx="7039822" cy="645157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3"/>
          <p:cNvSpPr>
            <a:spLocks noGrp="1"/>
          </p:cNvSpPr>
          <p:nvPr>
            <p:ph type="dt" sz="half" idx="10"/>
          </p:nvPr>
        </p:nvSpPr>
        <p:spPr/>
        <p:txBody>
          <a:bodyPr/>
          <a:lstStyle>
            <a:lvl1pPr algn="l">
              <a:defRPr/>
            </a:lvl1pPr>
          </a:lstStyle>
          <a:p>
            <a:pPr>
              <a:defRPr/>
            </a:pPr>
            <a:fld id="{22A66E52-4B2A-418F-B263-B4D4DC12591A}" type="datetimeFigureOut">
              <a:rPr lang="en-US"/>
              <a:pPr>
                <a:defRPr/>
              </a:pPr>
              <a:t>10/15/2009</a:t>
            </a:fld>
            <a:endParaRPr 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p>
        </p:txBody>
      </p:sp>
      <p:sp>
        <p:nvSpPr>
          <p:cNvPr id="9" name="スライド番号プレースホルダ 5"/>
          <p:cNvSpPr>
            <a:spLocks noGrp="1"/>
          </p:cNvSpPr>
          <p:nvPr>
            <p:ph type="sldNum" sz="quarter" idx="12"/>
          </p:nvPr>
        </p:nvSpPr>
        <p:spPr/>
        <p:txBody>
          <a:bodyPr/>
          <a:lstStyle>
            <a:lvl1pPr algn="l">
              <a:defRPr/>
            </a:lvl1pPr>
          </a:lstStyle>
          <a:p>
            <a:pPr>
              <a:defRPr/>
            </a:pPr>
            <a:fld id="{203C3973-F55F-4F13-803E-EE3BEE468BAB}" type="slidenum">
              <a:rPr lang="en-US"/>
              <a:pPr>
                <a:defRPr/>
              </a:pPr>
              <a:t>&lt;#&gt;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mj-lt"/>
                <a:cs typeface="Lucida Sans Unicode" pitchFamily="34" charset="0"/>
              </a:defRPr>
            </a:lvl1pPr>
          </a:lstStyle>
          <a:p>
            <a:r>
              <a:rPr lang="ja-JP" altLang="en-US" dirty="0" smtClean="0"/>
              <a:t>マスタ タイトルの書式設定</a:t>
            </a:r>
            <a:endParaRPr lang="en-US" dirty="0"/>
          </a:p>
        </p:txBody>
      </p:sp>
      <p:sp>
        <p:nvSpPr>
          <p:cNvPr id="8" name="コンテンツ プレースホルダ 7"/>
          <p:cNvSpPr>
            <a:spLocks noGrp="1"/>
          </p:cNvSpPr>
          <p:nvPr>
            <p:ph sz="quarter" idx="1"/>
          </p:nvPr>
        </p:nvSpPr>
        <p:spPr>
          <a:xfrm>
            <a:off x="534670" y="1344225"/>
            <a:ext cx="9624060" cy="5444109"/>
          </a:xfrm>
        </p:spPr>
        <p:txBody>
          <a:bodyPr/>
          <a:lstStyle>
            <a:lvl1pPr>
              <a:defRPr sz="3200">
                <a:solidFill>
                  <a:schemeClr val="tx1"/>
                </a:solidFill>
                <a:latin typeface="+mn-lt"/>
                <a:cs typeface="Tahoma" pitchFamily="34" charset="0"/>
              </a:defRPr>
            </a:lvl1pPr>
            <a:lvl2pPr>
              <a:defRPr sz="3200">
                <a:solidFill>
                  <a:schemeClr val="tx1"/>
                </a:solidFill>
                <a:latin typeface="+mn-lt"/>
                <a:cs typeface="Tahoma" pitchFamily="34" charset="0"/>
              </a:defRPr>
            </a:lvl2pPr>
            <a:lvl3pPr>
              <a:defRPr sz="3200">
                <a:solidFill>
                  <a:schemeClr val="tx1"/>
                </a:solidFill>
                <a:latin typeface="+mn-lt"/>
                <a:cs typeface="Tahoma" pitchFamily="34" charset="0"/>
              </a:defRPr>
            </a:lvl3pPr>
            <a:lvl4pPr>
              <a:defRPr sz="3200">
                <a:solidFill>
                  <a:schemeClr val="tx1"/>
                </a:solidFill>
                <a:latin typeface="+mn-lt"/>
                <a:cs typeface="Tahoma" pitchFamily="34" charset="0"/>
              </a:defRPr>
            </a:lvl4pPr>
            <a:lvl5pPr>
              <a:defRPr sz="2800">
                <a:solidFill>
                  <a:schemeClr val="tx1"/>
                </a:solidFill>
                <a:latin typeface="+mn-lt"/>
                <a:cs typeface="Tahoma"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日付プレースホルダ 3"/>
          <p:cNvSpPr>
            <a:spLocks noGrp="1"/>
          </p:cNvSpPr>
          <p:nvPr>
            <p:ph type="dt" sz="half" idx="10"/>
          </p:nvPr>
        </p:nvSpPr>
        <p:spPr/>
        <p:txBody>
          <a:bodyPr/>
          <a:lstStyle>
            <a:lvl1pPr algn="l">
              <a:defRPr/>
            </a:lvl1pPr>
          </a:lstStyle>
          <a:p>
            <a:pPr>
              <a:defRPr/>
            </a:pPr>
            <a:fld id="{4CC58460-13CC-4359-B8F3-64F06EB79B75}" type="datetimeFigureOut">
              <a:rPr lang="en-US"/>
              <a:pPr>
                <a:defRPr/>
              </a:pPr>
              <a:t>10/15/2009</a:t>
            </a:fld>
            <a:endParaRPr 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p>
        </p:txBody>
      </p:sp>
      <p:sp>
        <p:nvSpPr>
          <p:cNvPr id="6" name="スライド番号プレースホルダ 5"/>
          <p:cNvSpPr>
            <a:spLocks noGrp="1"/>
          </p:cNvSpPr>
          <p:nvPr>
            <p:ph type="sldNum" sz="quarter" idx="12"/>
          </p:nvPr>
        </p:nvSpPr>
        <p:spPr/>
        <p:txBody>
          <a:bodyPr/>
          <a:lstStyle>
            <a:lvl1pPr algn="l">
              <a:defRPr/>
            </a:lvl1pPr>
          </a:lstStyle>
          <a:p>
            <a:pPr>
              <a:defRPr/>
            </a:pPr>
            <a:fld id="{F2894DB3-5C05-4EB1-A0B3-6C294000FE58}" type="slidenum">
              <a:rPr lang="en-US"/>
              <a:pPr>
                <a:defRPr/>
              </a:pPr>
              <a:t>&lt;#&gt;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3"/>
          <p:cNvSpPr/>
          <p:nvPr/>
        </p:nvSpPr>
        <p:spPr>
          <a:xfrm>
            <a:off x="1069975" y="3108325"/>
            <a:ext cx="8553450" cy="141128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5" name="正方形/長方形 4"/>
          <p:cNvSpPr/>
          <p:nvPr/>
        </p:nvSpPr>
        <p:spPr>
          <a:xfrm>
            <a:off x="1069975" y="3108325"/>
            <a:ext cx="266700" cy="1411288"/>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2" name="タイトル 1"/>
          <p:cNvSpPr>
            <a:spLocks noGrp="1"/>
          </p:cNvSpPr>
          <p:nvPr>
            <p:ph type="title"/>
          </p:nvPr>
        </p:nvSpPr>
        <p:spPr>
          <a:xfrm>
            <a:off x="1425787" y="3276548"/>
            <a:ext cx="8020050" cy="1176196"/>
          </a:xfrm>
        </p:spPr>
        <p:txBody>
          <a:bodyPr anchor="t"/>
          <a:lstStyle>
            <a:lvl1pPr algn="r">
              <a:buNone/>
              <a:defRPr sz="3700" b="0"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514898" y="4704786"/>
            <a:ext cx="7930938" cy="1260211"/>
          </a:xfrm>
        </p:spPr>
        <p:txBody>
          <a:bodyPr/>
          <a:lstStyle>
            <a:lvl1pPr marL="0" indent="0" algn="r">
              <a:buNone/>
              <a:defRPr sz="2300">
                <a:solidFill>
                  <a:schemeClr val="tx1">
                    <a:tint val="75000"/>
                  </a:schemeClr>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ja-JP" altLang="en-US" smtClean="0"/>
              <a:t>マスタ テキストの書式設定</a:t>
            </a:r>
          </a:p>
        </p:txBody>
      </p:sp>
      <p:sp>
        <p:nvSpPr>
          <p:cNvPr id="6" name="日付プレースホルダ 3"/>
          <p:cNvSpPr>
            <a:spLocks noGrp="1"/>
          </p:cNvSpPr>
          <p:nvPr>
            <p:ph type="dt" sz="half" idx="10"/>
          </p:nvPr>
        </p:nvSpPr>
        <p:spPr>
          <a:xfrm>
            <a:off x="7485063" y="7007225"/>
            <a:ext cx="2673350" cy="403225"/>
          </a:xfrm>
        </p:spPr>
        <p:txBody>
          <a:bodyPr/>
          <a:lstStyle>
            <a:lvl1pPr algn="l">
              <a:defRPr/>
            </a:lvl1pPr>
          </a:lstStyle>
          <a:p>
            <a:pPr>
              <a:defRPr/>
            </a:pPr>
            <a:fld id="{4EBF7221-12A9-4A72-B54B-097358200183}" type="datetimeFigureOut">
              <a:rPr lang="en-US"/>
              <a:pPr>
                <a:defRPr/>
              </a:pPr>
              <a:t>10/15/2009</a:t>
            </a:fld>
            <a:endParaRPr lang="en-US"/>
          </a:p>
        </p:txBody>
      </p:sp>
      <p:sp>
        <p:nvSpPr>
          <p:cNvPr id="7" name="フッター プレースホルダ 4"/>
          <p:cNvSpPr>
            <a:spLocks noGrp="1"/>
          </p:cNvSpPr>
          <p:nvPr>
            <p:ph type="ftr" sz="quarter" idx="11"/>
          </p:nvPr>
        </p:nvSpPr>
        <p:spPr>
          <a:xfrm>
            <a:off x="3389313" y="7007225"/>
            <a:ext cx="4064000" cy="403225"/>
          </a:xfrm>
        </p:spPr>
        <p:txBody>
          <a:bodyPr/>
          <a:lstStyle>
            <a:lvl1pPr>
              <a:defRPr/>
            </a:lvl1pPr>
          </a:lstStyle>
          <a:p>
            <a:pPr>
              <a:defRPr/>
            </a:pPr>
            <a:endParaRPr lang="en-US"/>
          </a:p>
        </p:txBody>
      </p:sp>
      <p:sp>
        <p:nvSpPr>
          <p:cNvPr id="8" name="スライド番号プレースホルダ 5"/>
          <p:cNvSpPr>
            <a:spLocks noGrp="1"/>
          </p:cNvSpPr>
          <p:nvPr>
            <p:ph type="sldNum" sz="quarter" idx="12"/>
          </p:nvPr>
        </p:nvSpPr>
        <p:spPr>
          <a:xfrm>
            <a:off x="1250950" y="7007225"/>
            <a:ext cx="1779588" cy="403225"/>
          </a:xfrm>
        </p:spPr>
        <p:txBody>
          <a:bodyPr/>
          <a:lstStyle>
            <a:lvl1pPr algn="l">
              <a:defRPr/>
            </a:lvl1pPr>
          </a:lstStyle>
          <a:p>
            <a:pPr>
              <a:defRPr/>
            </a:pPr>
            <a:fld id="{F65D1795-BB81-4110-96B4-41B787FA81D8}" type="slidenum">
              <a:rPr lang="en-US"/>
              <a:pPr>
                <a:defRPr/>
              </a:pPr>
              <a:t>&lt;#&gt;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252042"/>
            <a:ext cx="9624060" cy="1008168"/>
          </a:xfrm>
        </p:spPr>
        <p:txBody>
          <a:bodyPr/>
          <a:lstStyle/>
          <a:p>
            <a:r>
              <a:rPr lang="ja-JP" altLang="en-US" smtClean="0"/>
              <a:t>マスタ タイトルの書式設定</a:t>
            </a:r>
            <a:endParaRPr lang="en-US"/>
          </a:p>
        </p:txBody>
      </p:sp>
      <p:sp>
        <p:nvSpPr>
          <p:cNvPr id="9" name="コンテンツ プレースホルダ 8"/>
          <p:cNvSpPr>
            <a:spLocks noGrp="1"/>
          </p:cNvSpPr>
          <p:nvPr>
            <p:ph sz="quarter" idx="1"/>
          </p:nvPr>
        </p:nvSpPr>
        <p:spPr>
          <a:xfrm>
            <a:off x="534670" y="1344225"/>
            <a:ext cx="4726483" cy="5444109"/>
          </a:xfrm>
        </p:spPr>
        <p:txBody>
          <a:bodyPr/>
          <a:lstStyle>
            <a:lvl1pPr>
              <a:defRPr sz="3200"/>
            </a:lvl1pPr>
            <a:lvl2pPr>
              <a:defRPr sz="3200"/>
            </a:lvl2pPr>
            <a:lvl3pPr>
              <a:defRPr sz="2800"/>
            </a:lvl3pPr>
            <a:lvl4pPr>
              <a:defRPr sz="2800"/>
            </a:lvl4pPr>
            <a:lvl5pPr>
              <a:defRPr sz="24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コンテンツ プレースホルダ 10"/>
          <p:cNvSpPr>
            <a:spLocks noGrp="1"/>
          </p:cNvSpPr>
          <p:nvPr>
            <p:ph sz="quarter" idx="2"/>
          </p:nvPr>
        </p:nvSpPr>
        <p:spPr>
          <a:xfrm>
            <a:off x="5417098" y="1340864"/>
            <a:ext cx="4726483" cy="5444109"/>
          </a:xfrm>
        </p:spPr>
        <p:txBody>
          <a:bodyPr/>
          <a:lstStyle>
            <a:lvl1pPr>
              <a:defRPr sz="3200"/>
            </a:lvl1pPr>
            <a:lvl2pPr>
              <a:defRPr sz="3200"/>
            </a:lvl2pPr>
            <a:lvl3pPr>
              <a:defRPr sz="2800"/>
            </a:lvl3pPr>
            <a:lvl4pPr>
              <a:defRPr sz="2800"/>
            </a:lvl4pPr>
            <a:lvl5pPr>
              <a:defRPr sz="24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日付プレースホルダ 4"/>
          <p:cNvSpPr>
            <a:spLocks noGrp="1"/>
          </p:cNvSpPr>
          <p:nvPr>
            <p:ph type="dt" sz="half" idx="10"/>
          </p:nvPr>
        </p:nvSpPr>
        <p:spPr/>
        <p:txBody>
          <a:bodyPr/>
          <a:lstStyle>
            <a:lvl1pPr algn="l">
              <a:defRPr/>
            </a:lvl1pPr>
          </a:lstStyle>
          <a:p>
            <a:pPr>
              <a:defRPr/>
            </a:pPr>
            <a:fld id="{EF60DA88-B4B8-4AAB-904E-E41DC731D9E4}" type="datetimeFigureOut">
              <a:rPr lang="en-US"/>
              <a:pPr>
                <a:defRPr/>
              </a:pPr>
              <a:t>10/15/2009</a:t>
            </a:fld>
            <a:endParaRPr lang="en-US"/>
          </a:p>
        </p:txBody>
      </p:sp>
      <p:sp>
        <p:nvSpPr>
          <p:cNvPr id="6" name="フッター プレースホルダ 5"/>
          <p:cNvSpPr>
            <a:spLocks noGrp="1"/>
          </p:cNvSpPr>
          <p:nvPr>
            <p:ph type="ftr" sz="quarter" idx="11"/>
          </p:nvPr>
        </p:nvSpPr>
        <p:spPr/>
        <p:txBody>
          <a:bodyPr/>
          <a:lstStyle>
            <a:lvl1pPr>
              <a:defRPr/>
            </a:lvl1pPr>
          </a:lstStyle>
          <a:p>
            <a:pPr>
              <a:defRPr/>
            </a:pPr>
            <a:endParaRPr lang="en-US"/>
          </a:p>
        </p:txBody>
      </p:sp>
      <p:sp>
        <p:nvSpPr>
          <p:cNvPr id="7" name="スライド番号プレースホルダ 6"/>
          <p:cNvSpPr>
            <a:spLocks noGrp="1"/>
          </p:cNvSpPr>
          <p:nvPr>
            <p:ph type="sldNum" sz="quarter" idx="12"/>
          </p:nvPr>
        </p:nvSpPr>
        <p:spPr/>
        <p:txBody>
          <a:bodyPr/>
          <a:lstStyle>
            <a:lvl1pPr algn="l">
              <a:defRPr/>
            </a:lvl1pPr>
          </a:lstStyle>
          <a:p>
            <a:pPr>
              <a:defRPr/>
            </a:pPr>
            <a:fld id="{D310C23C-2C73-453E-97FC-7AE15E91A622}" type="slidenum">
              <a:rPr lang="en-US"/>
              <a:pPr>
                <a:defRPr/>
              </a:pPr>
              <a:t>&lt;#&gt;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252042"/>
            <a:ext cx="9624060" cy="1008168"/>
          </a:xfrm>
        </p:spPr>
        <p:txBody>
          <a:bodyPr anchor="ct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534670" y="1417737"/>
            <a:ext cx="4724775" cy="756126"/>
          </a:xfrm>
          <a:noFill/>
          <a:ln>
            <a:noFill/>
          </a:ln>
        </p:spPr>
        <p:txBody>
          <a:bodyPr anchor="b">
            <a:noAutofit/>
          </a:bodyPr>
          <a:lstStyle>
            <a:lvl1pPr marL="0" indent="0">
              <a:buNone/>
              <a:defRPr sz="2700" b="1">
                <a:solidFill>
                  <a:schemeClr val="accent2"/>
                </a:solidFill>
              </a:defRPr>
            </a:lvl1pPr>
            <a:lvl2pPr>
              <a:buNone/>
              <a:defRPr sz="2300" b="1"/>
            </a:lvl2pPr>
            <a:lvl3pPr>
              <a:buNone/>
              <a:defRPr sz="2100" b="1"/>
            </a:lvl3pPr>
            <a:lvl4pPr>
              <a:buNone/>
              <a:defRPr sz="1800" b="1"/>
            </a:lvl4pPr>
            <a:lvl5pPr>
              <a:buNone/>
              <a:defRPr sz="18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5435812" y="1428239"/>
            <a:ext cx="4726631" cy="756126"/>
          </a:xfrm>
          <a:noFill/>
          <a:ln>
            <a:noFill/>
          </a:ln>
        </p:spPr>
        <p:txBody>
          <a:bodyPr anchor="b"/>
          <a:lstStyle>
            <a:lvl1pPr marL="0" indent="0">
              <a:buNone/>
              <a:defRPr sz="2700" b="1">
                <a:solidFill>
                  <a:schemeClr val="accent2"/>
                </a:solidFill>
              </a:defRPr>
            </a:lvl1pPr>
            <a:lvl2pPr>
              <a:buNone/>
              <a:defRPr sz="2300" b="1"/>
            </a:lvl2pPr>
            <a:lvl3pPr>
              <a:buNone/>
              <a:defRPr sz="2100" b="1"/>
            </a:lvl3pPr>
            <a:lvl4pPr>
              <a:buNone/>
              <a:defRPr sz="1800" b="1"/>
            </a:lvl4pPr>
            <a:lvl5pPr>
              <a:buNone/>
              <a:defRPr sz="1800" b="1"/>
            </a:lvl5pPr>
          </a:lstStyle>
          <a:p>
            <a:pPr lvl="0"/>
            <a:r>
              <a:rPr lang="ja-JP" altLang="en-US" smtClean="0"/>
              <a:t>マスタ テキストの書式設定</a:t>
            </a:r>
          </a:p>
        </p:txBody>
      </p:sp>
      <p:sp>
        <p:nvSpPr>
          <p:cNvPr id="11" name="コンテンツ プレースホルダ 10"/>
          <p:cNvSpPr>
            <a:spLocks noGrp="1"/>
          </p:cNvSpPr>
          <p:nvPr>
            <p:ph sz="quarter" idx="2"/>
          </p:nvPr>
        </p:nvSpPr>
        <p:spPr>
          <a:xfrm>
            <a:off x="534670" y="2352393"/>
            <a:ext cx="4722918" cy="4452744"/>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quarter" idx="4"/>
          </p:nvPr>
        </p:nvSpPr>
        <p:spPr>
          <a:xfrm>
            <a:off x="5435812" y="2352393"/>
            <a:ext cx="4722918" cy="4452744"/>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p:txBody>
          <a:bodyPr/>
          <a:lstStyle>
            <a:lvl1pPr algn="l">
              <a:defRPr/>
            </a:lvl1pPr>
          </a:lstStyle>
          <a:p>
            <a:pPr>
              <a:defRPr/>
            </a:pPr>
            <a:fld id="{094F89FF-69BD-483A-A6D0-5FBDF4D5BD81}" type="datetimeFigureOut">
              <a:rPr lang="en-US"/>
              <a:pPr>
                <a:defRPr/>
              </a:pPr>
              <a:t>10/15/2009</a:t>
            </a:fld>
            <a:endParaRPr lang="en-US"/>
          </a:p>
        </p:txBody>
      </p:sp>
      <p:sp>
        <p:nvSpPr>
          <p:cNvPr id="8" name="フッター プレースホルダ 7"/>
          <p:cNvSpPr>
            <a:spLocks noGrp="1"/>
          </p:cNvSpPr>
          <p:nvPr>
            <p:ph type="ftr" sz="quarter" idx="11"/>
          </p:nvPr>
        </p:nvSpPr>
        <p:spPr/>
        <p:txBody>
          <a:bodyPr/>
          <a:lstStyle>
            <a:lvl1pPr>
              <a:defRPr/>
            </a:lvl1pPr>
          </a:lstStyle>
          <a:p>
            <a:pPr>
              <a:defRPr/>
            </a:pPr>
            <a:endParaRPr lang="en-US"/>
          </a:p>
        </p:txBody>
      </p:sp>
      <p:sp>
        <p:nvSpPr>
          <p:cNvPr id="9" name="スライド番号プレースホルダ 8"/>
          <p:cNvSpPr>
            <a:spLocks noGrp="1"/>
          </p:cNvSpPr>
          <p:nvPr>
            <p:ph type="sldNum" sz="quarter" idx="12"/>
          </p:nvPr>
        </p:nvSpPr>
        <p:spPr/>
        <p:txBody>
          <a:bodyPr/>
          <a:lstStyle>
            <a:lvl1pPr algn="l">
              <a:defRPr/>
            </a:lvl1pPr>
          </a:lstStyle>
          <a:p>
            <a:pPr>
              <a:defRPr/>
            </a:pPr>
            <a:fld id="{728B5C76-FA22-4784-A500-E15C2FA2A3D8}" type="slidenum">
              <a:rPr lang="en-US"/>
              <a:pPr>
                <a:defRPr/>
              </a:pPr>
              <a:t>&lt;#&gt;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2"/>
          <p:cNvSpPr>
            <a:spLocks noChangeAspect="1"/>
          </p:cNvSpPr>
          <p:nvPr/>
        </p:nvSpPr>
        <p:spPr>
          <a:xfrm rot="5400000">
            <a:off x="496094" y="7127082"/>
            <a:ext cx="211137" cy="13970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2" name="タイトル 1"/>
          <p:cNvSpPr>
            <a:spLocks noGrp="1"/>
          </p:cNvSpPr>
          <p:nvPr>
            <p:ph type="title"/>
          </p:nvPr>
        </p:nvSpPr>
        <p:spPr>
          <a:xfrm>
            <a:off x="534670" y="252042"/>
            <a:ext cx="9624060" cy="1008168"/>
          </a:xfrm>
        </p:spPr>
        <p:txBody>
          <a:bodyPr/>
          <a:lstStyle/>
          <a:p>
            <a:r>
              <a:rPr lang="ja-JP" altLang="en-US" smtClean="0"/>
              <a:t>マスタ タイトルの書式設定</a:t>
            </a:r>
            <a:endParaRPr lang="en-US"/>
          </a:p>
        </p:txBody>
      </p:sp>
      <p:sp>
        <p:nvSpPr>
          <p:cNvPr id="4" name="日付プレースホルダ 2"/>
          <p:cNvSpPr>
            <a:spLocks noGrp="1"/>
          </p:cNvSpPr>
          <p:nvPr>
            <p:ph type="dt" sz="half" idx="10"/>
          </p:nvPr>
        </p:nvSpPr>
        <p:spPr/>
        <p:txBody>
          <a:bodyPr/>
          <a:lstStyle>
            <a:lvl1pPr algn="l">
              <a:defRPr/>
            </a:lvl1pPr>
          </a:lstStyle>
          <a:p>
            <a:pPr>
              <a:defRPr/>
            </a:pPr>
            <a:fld id="{595120A8-7558-43F4-9FEB-805C70B2EE87}" type="datetimeFigureOut">
              <a:rPr lang="en-US"/>
              <a:pPr>
                <a:defRPr/>
              </a:pPr>
              <a:t>10/15/2009</a:t>
            </a:fld>
            <a:endParaRPr lang="en-US"/>
          </a:p>
        </p:txBody>
      </p:sp>
      <p:sp>
        <p:nvSpPr>
          <p:cNvPr id="5" name="フッター プレースホルダ 3"/>
          <p:cNvSpPr>
            <a:spLocks noGrp="1"/>
          </p:cNvSpPr>
          <p:nvPr>
            <p:ph type="ftr" sz="quarter" idx="11"/>
          </p:nvPr>
        </p:nvSpPr>
        <p:spPr/>
        <p:txBody>
          <a:bodyPr/>
          <a:lstStyle>
            <a:lvl1pPr>
              <a:defRPr/>
            </a:lvl1pPr>
          </a:lstStyle>
          <a:p>
            <a:pPr>
              <a:defRPr/>
            </a:pPr>
            <a:endParaRPr lang="en-US"/>
          </a:p>
        </p:txBody>
      </p:sp>
      <p:sp>
        <p:nvSpPr>
          <p:cNvPr id="6" name="スライド番号プレースホルダ 4"/>
          <p:cNvSpPr>
            <a:spLocks noGrp="1"/>
          </p:cNvSpPr>
          <p:nvPr>
            <p:ph type="sldNum" sz="quarter" idx="12"/>
          </p:nvPr>
        </p:nvSpPr>
        <p:spPr/>
        <p:txBody>
          <a:bodyPr/>
          <a:lstStyle>
            <a:lvl1pPr algn="l">
              <a:defRPr/>
            </a:lvl1pPr>
          </a:lstStyle>
          <a:p>
            <a:pPr>
              <a:defRPr/>
            </a:pPr>
            <a:fld id="{9B085426-23C0-4E98-9BAE-F970001B034B}" type="slidenum">
              <a:rPr lang="en-US"/>
              <a:pPr>
                <a:defRPr/>
              </a:pPr>
              <a:t>&lt;#&gt;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1"/>
          <p:cNvSpPr>
            <a:spLocks noChangeShapeType="1"/>
          </p:cNvSpPr>
          <p:nvPr/>
        </p:nvSpPr>
        <p:spPr bwMode="auto">
          <a:xfrm>
            <a:off x="534988" y="7004050"/>
            <a:ext cx="9623425"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3" name="二等辺三角形 2"/>
          <p:cNvSpPr>
            <a:spLocks noChangeAspect="1"/>
          </p:cNvSpPr>
          <p:nvPr/>
        </p:nvSpPr>
        <p:spPr>
          <a:xfrm rot="5400000">
            <a:off x="496094" y="7127082"/>
            <a:ext cx="211137" cy="13970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4" name="日付プレースホルダ 1"/>
          <p:cNvSpPr>
            <a:spLocks noGrp="1"/>
          </p:cNvSpPr>
          <p:nvPr>
            <p:ph type="dt" sz="half" idx="10"/>
          </p:nvPr>
        </p:nvSpPr>
        <p:spPr/>
        <p:txBody>
          <a:bodyPr/>
          <a:lstStyle>
            <a:lvl1pPr algn="l">
              <a:defRPr/>
            </a:lvl1pPr>
          </a:lstStyle>
          <a:p>
            <a:pPr>
              <a:defRPr/>
            </a:pPr>
            <a:fld id="{43EBCC53-AB44-4F67-AED4-74CEA741DD75}" type="datetimeFigureOut">
              <a:rPr lang="en-US"/>
              <a:pPr>
                <a:defRPr/>
              </a:pPr>
              <a:t>10/15/2009</a:t>
            </a:fld>
            <a:endParaRPr lang="en-US"/>
          </a:p>
        </p:txBody>
      </p:sp>
      <p:sp>
        <p:nvSpPr>
          <p:cNvPr id="5" name="フッター プレースホルダ 2"/>
          <p:cNvSpPr>
            <a:spLocks noGrp="1"/>
          </p:cNvSpPr>
          <p:nvPr>
            <p:ph type="ftr" sz="quarter" idx="11"/>
          </p:nvPr>
        </p:nvSpPr>
        <p:spPr/>
        <p:txBody>
          <a:bodyPr/>
          <a:lstStyle>
            <a:lvl1pPr>
              <a:defRPr/>
            </a:lvl1pPr>
          </a:lstStyle>
          <a:p>
            <a:pPr>
              <a:defRPr/>
            </a:pPr>
            <a:endParaRPr lang="en-US"/>
          </a:p>
        </p:txBody>
      </p:sp>
      <p:sp>
        <p:nvSpPr>
          <p:cNvPr id="6" name="スライド番号プレースホルダ 3"/>
          <p:cNvSpPr>
            <a:spLocks noGrp="1"/>
          </p:cNvSpPr>
          <p:nvPr>
            <p:ph type="sldNum" sz="quarter" idx="12"/>
          </p:nvPr>
        </p:nvSpPr>
        <p:spPr/>
        <p:txBody>
          <a:bodyPr/>
          <a:lstStyle>
            <a:lvl1pPr algn="l">
              <a:defRPr/>
            </a:lvl1pPr>
          </a:lstStyle>
          <a:p>
            <a:pPr>
              <a:defRPr/>
            </a:pPr>
            <a:fld id="{194551C6-23A7-41E4-8134-79785849EF24}" type="slidenum">
              <a:rPr lang="en-US"/>
              <a:pPr>
                <a:defRPr/>
              </a:pPr>
              <a:t>&lt;#&gt;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534988" y="7004050"/>
            <a:ext cx="9623425"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6" name="直線コネクタ 5"/>
          <p:cNvSpPr>
            <a:spLocks noChangeShapeType="1"/>
          </p:cNvSpPr>
          <p:nvPr/>
        </p:nvSpPr>
        <p:spPr bwMode="auto">
          <a:xfrm rot="5400000">
            <a:off x="3898107" y="3664744"/>
            <a:ext cx="6653212"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dirty="0"/>
          </a:p>
        </p:txBody>
      </p:sp>
      <p:sp>
        <p:nvSpPr>
          <p:cNvPr id="7" name="二等辺三角形 6"/>
          <p:cNvSpPr>
            <a:spLocks noChangeAspect="1"/>
          </p:cNvSpPr>
          <p:nvPr/>
        </p:nvSpPr>
        <p:spPr>
          <a:xfrm rot="5400000">
            <a:off x="496094" y="7127082"/>
            <a:ext cx="211137" cy="13970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2" name="タイトル 1"/>
          <p:cNvSpPr>
            <a:spLocks noGrp="1"/>
          </p:cNvSpPr>
          <p:nvPr>
            <p:ph type="title"/>
          </p:nvPr>
        </p:nvSpPr>
        <p:spPr>
          <a:xfrm>
            <a:off x="7396268" y="336056"/>
            <a:ext cx="2940685" cy="924154"/>
          </a:xfrm>
        </p:spPr>
        <p:txBody>
          <a:bodyPr>
            <a:noAutofit/>
          </a:bodyPr>
          <a:lstStyle>
            <a:lvl1pPr algn="l">
              <a:buNone/>
              <a:defRPr sz="2300" b="1">
                <a:solidFill>
                  <a:schemeClr val="tx2"/>
                </a:solidFill>
                <a:latin typeface="+mn-lt"/>
                <a:ea typeface="+mn-ea"/>
                <a:cs typeface="+mn-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7396268" y="1344225"/>
            <a:ext cx="2940685" cy="5340143"/>
          </a:xfrm>
        </p:spPr>
        <p:txBody>
          <a:bodyPr/>
          <a:lstStyle>
            <a:lvl1pPr marL="0" indent="0">
              <a:lnSpc>
                <a:spcPts val="2510"/>
              </a:lnSpc>
              <a:spcAft>
                <a:spcPts val="1141"/>
              </a:spcAft>
              <a:buNone/>
              <a:defRPr sz="1800">
                <a:solidFill>
                  <a:schemeClr val="tx2"/>
                </a:solidFill>
              </a:defRPr>
            </a:lvl1pPr>
            <a:lvl2pPr>
              <a:buNone/>
              <a:defRPr sz="1400"/>
            </a:lvl2pPr>
            <a:lvl3pPr>
              <a:buNone/>
              <a:defRPr sz="1100"/>
            </a:lvl3pPr>
            <a:lvl4pPr>
              <a:buNone/>
              <a:defRPr sz="1000"/>
            </a:lvl4pPr>
            <a:lvl5pPr>
              <a:buNone/>
              <a:defRPr sz="1000"/>
            </a:lvl5pPr>
          </a:lstStyle>
          <a:p>
            <a:pPr lvl="0"/>
            <a:r>
              <a:rPr lang="ja-JP" altLang="en-US" smtClean="0"/>
              <a:t>マスタ テキストの書式設定</a:t>
            </a:r>
          </a:p>
        </p:txBody>
      </p:sp>
      <p:sp>
        <p:nvSpPr>
          <p:cNvPr id="12" name="コンテンツ プレースホルダ 11"/>
          <p:cNvSpPr>
            <a:spLocks noGrp="1"/>
          </p:cNvSpPr>
          <p:nvPr>
            <p:ph sz="quarter" idx="1"/>
          </p:nvPr>
        </p:nvSpPr>
        <p:spPr>
          <a:xfrm>
            <a:off x="356447" y="336056"/>
            <a:ext cx="6683375" cy="630105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 4"/>
          <p:cNvSpPr>
            <a:spLocks noGrp="1"/>
          </p:cNvSpPr>
          <p:nvPr>
            <p:ph type="dt" sz="half" idx="10"/>
          </p:nvPr>
        </p:nvSpPr>
        <p:spPr/>
        <p:txBody>
          <a:bodyPr/>
          <a:lstStyle>
            <a:lvl1pPr algn="l">
              <a:defRPr/>
            </a:lvl1pPr>
          </a:lstStyle>
          <a:p>
            <a:pPr>
              <a:defRPr/>
            </a:pPr>
            <a:fld id="{5134CD4D-78DF-4109-806C-4CB8B0B549C7}" type="datetimeFigureOut">
              <a:rPr lang="en-US"/>
              <a:pPr>
                <a:defRPr/>
              </a:pPr>
              <a:t>10/15/2009</a:t>
            </a:fld>
            <a:endParaRPr lang="en-US"/>
          </a:p>
        </p:txBody>
      </p:sp>
      <p:sp>
        <p:nvSpPr>
          <p:cNvPr id="9" name="フッター プレースホルダ 5"/>
          <p:cNvSpPr>
            <a:spLocks noGrp="1"/>
          </p:cNvSpPr>
          <p:nvPr>
            <p:ph type="ftr" sz="quarter" idx="11"/>
          </p:nvPr>
        </p:nvSpPr>
        <p:spPr/>
        <p:txBody>
          <a:bodyPr/>
          <a:lstStyle>
            <a:lvl1pPr>
              <a:defRPr/>
            </a:lvl1pPr>
          </a:lstStyle>
          <a:p>
            <a:pPr>
              <a:defRPr/>
            </a:pPr>
            <a:endParaRPr lang="en-US"/>
          </a:p>
        </p:txBody>
      </p:sp>
      <p:sp>
        <p:nvSpPr>
          <p:cNvPr id="10" name="スライド番号プレースホルダ 6"/>
          <p:cNvSpPr>
            <a:spLocks noGrp="1"/>
          </p:cNvSpPr>
          <p:nvPr>
            <p:ph type="sldNum" sz="quarter" idx="12"/>
          </p:nvPr>
        </p:nvSpPr>
        <p:spPr/>
        <p:txBody>
          <a:bodyPr/>
          <a:lstStyle>
            <a:lvl1pPr algn="l">
              <a:defRPr/>
            </a:lvl1pPr>
          </a:lstStyle>
          <a:p>
            <a:pPr>
              <a:defRPr/>
            </a:pPr>
            <a:fld id="{D30047F8-3B9F-4448-83F4-F46C0FA566C7}" type="slidenum">
              <a:rPr lang="en-US"/>
              <a:pPr>
                <a:defRPr/>
              </a:pPr>
              <a:t>&lt;#&gt;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534988" y="7004050"/>
            <a:ext cx="9623425"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6" name="二等辺三角形 5"/>
          <p:cNvSpPr>
            <a:spLocks noChangeAspect="1"/>
          </p:cNvSpPr>
          <p:nvPr/>
        </p:nvSpPr>
        <p:spPr>
          <a:xfrm rot="5400000">
            <a:off x="496094" y="7127082"/>
            <a:ext cx="211137" cy="13970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7" name="正方形/長方形 6"/>
          <p:cNvSpPr/>
          <p:nvPr/>
        </p:nvSpPr>
        <p:spPr>
          <a:xfrm>
            <a:off x="534988" y="552450"/>
            <a:ext cx="214312" cy="7556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2" name="タイトル 1"/>
          <p:cNvSpPr>
            <a:spLocks noGrp="1"/>
          </p:cNvSpPr>
          <p:nvPr>
            <p:ph type="title"/>
          </p:nvPr>
        </p:nvSpPr>
        <p:spPr>
          <a:xfrm>
            <a:off x="534670" y="552217"/>
            <a:ext cx="9624060" cy="743875"/>
          </a:xfrm>
          <a:ln>
            <a:solidFill>
              <a:schemeClr val="accent1"/>
            </a:solidFill>
          </a:ln>
        </p:spPr>
        <p:txBody>
          <a:bodyPr lIns="312917" anchor="ctr"/>
          <a:lstStyle>
            <a:lvl1pPr algn="r">
              <a:buNone/>
              <a:defRPr sz="2300" b="0">
                <a:solidFill>
                  <a:schemeClr val="tx1"/>
                </a:solidFill>
              </a:defRPr>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534670" y="2100351"/>
            <a:ext cx="9624060" cy="4708146"/>
          </a:xfrm>
          <a:solidFill>
            <a:schemeClr val="tx1">
              <a:shade val="50000"/>
            </a:schemeClr>
          </a:solidFill>
          <a:ln>
            <a:noFill/>
          </a:ln>
          <a:effectLst/>
        </p:spPr>
        <p:txBody>
          <a:bodyPr>
            <a:normAutofit/>
          </a:bodyPr>
          <a:lstStyle>
            <a:lvl1pPr marL="0" indent="0">
              <a:spcBef>
                <a:spcPts val="684"/>
              </a:spcBef>
              <a:buNone/>
              <a:defRPr sz="37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534670" y="1344225"/>
            <a:ext cx="9624060" cy="588098"/>
          </a:xfrm>
        </p:spPr>
        <p:txBody>
          <a:bodyPr anchor="ctr"/>
          <a:lstStyle>
            <a:lvl1pPr marL="0" indent="0" algn="l">
              <a:buFontTx/>
              <a:buNone/>
              <a:defRPr sz="1600"/>
            </a:lvl1pPr>
            <a:lvl2pPr>
              <a:defRPr sz="1400"/>
            </a:lvl2pPr>
            <a:lvl3pPr>
              <a:defRPr sz="1100"/>
            </a:lvl3pPr>
            <a:lvl4pPr>
              <a:defRPr sz="1000"/>
            </a:lvl4pPr>
            <a:lvl5pPr>
              <a:defRPr sz="1000"/>
            </a:lvl5pPr>
          </a:lstStyle>
          <a:p>
            <a:pPr lvl="0"/>
            <a:r>
              <a:rPr lang="ja-JP" altLang="en-US" smtClean="0"/>
              <a:t>マスタ テキストの書式設定</a:t>
            </a:r>
          </a:p>
        </p:txBody>
      </p:sp>
      <p:sp>
        <p:nvSpPr>
          <p:cNvPr id="8" name="日付プレースホルダ 4"/>
          <p:cNvSpPr>
            <a:spLocks noGrp="1"/>
          </p:cNvSpPr>
          <p:nvPr>
            <p:ph type="dt" sz="half" idx="10"/>
          </p:nvPr>
        </p:nvSpPr>
        <p:spPr/>
        <p:txBody>
          <a:bodyPr/>
          <a:lstStyle>
            <a:lvl1pPr algn="l">
              <a:defRPr/>
            </a:lvl1pPr>
          </a:lstStyle>
          <a:p>
            <a:pPr>
              <a:defRPr/>
            </a:pPr>
            <a:fld id="{0BF12C83-8E6C-4477-9A45-545A6644E476}" type="datetimeFigureOut">
              <a:rPr lang="en-US"/>
              <a:pPr>
                <a:defRPr/>
              </a:pPr>
              <a:t>10/15/2009</a:t>
            </a:fld>
            <a:endParaRPr lang="en-US"/>
          </a:p>
        </p:txBody>
      </p:sp>
      <p:sp>
        <p:nvSpPr>
          <p:cNvPr id="9" name="フッター プレースホルダ 5"/>
          <p:cNvSpPr>
            <a:spLocks noGrp="1"/>
          </p:cNvSpPr>
          <p:nvPr>
            <p:ph type="ftr" sz="quarter" idx="11"/>
          </p:nvPr>
        </p:nvSpPr>
        <p:spPr/>
        <p:txBody>
          <a:bodyPr/>
          <a:lstStyle>
            <a:lvl1pPr>
              <a:defRPr/>
            </a:lvl1pPr>
          </a:lstStyle>
          <a:p>
            <a:pPr>
              <a:defRPr/>
            </a:pPr>
            <a:endParaRPr lang="en-US"/>
          </a:p>
        </p:txBody>
      </p:sp>
      <p:sp>
        <p:nvSpPr>
          <p:cNvPr id="10" name="スライド番号プレースホルダ 6"/>
          <p:cNvSpPr>
            <a:spLocks noGrp="1"/>
          </p:cNvSpPr>
          <p:nvPr>
            <p:ph type="sldNum" sz="quarter" idx="12"/>
          </p:nvPr>
        </p:nvSpPr>
        <p:spPr/>
        <p:txBody>
          <a:bodyPr/>
          <a:lstStyle>
            <a:lvl1pPr algn="l">
              <a:defRPr/>
            </a:lvl1pPr>
          </a:lstStyle>
          <a:p>
            <a:pPr>
              <a:defRPr/>
            </a:pPr>
            <a:fld id="{2DDABC06-6874-4C4E-96C8-A980D01F1A49}" type="slidenum">
              <a:rPr lang="en-US"/>
              <a:pPr>
                <a:defRPr/>
              </a:pPr>
              <a:t>&lt;#&gt;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21"/>
          <p:cNvSpPr>
            <a:spLocks noGrp="1"/>
          </p:cNvSpPr>
          <p:nvPr>
            <p:ph type="title"/>
          </p:nvPr>
        </p:nvSpPr>
        <p:spPr bwMode="auto">
          <a:xfrm>
            <a:off x="534988" y="168275"/>
            <a:ext cx="9623425" cy="1092200"/>
          </a:xfrm>
          <a:prstGeom prst="rect">
            <a:avLst/>
          </a:prstGeom>
          <a:noFill/>
          <a:ln w="9525">
            <a:noFill/>
            <a:miter lim="800000"/>
            <a:headEnd/>
            <a:tailEnd/>
          </a:ln>
        </p:spPr>
        <p:txBody>
          <a:bodyPr vert="horz" wrap="square" lIns="104306" tIns="52153" rIns="104306" bIns="52153" numCol="1" anchor="b" anchorCtr="0" compatLnSpc="1">
            <a:prstTxWarp prst="textNoShape">
              <a:avLst/>
            </a:prstTxWarp>
          </a:bodyPr>
          <a:lstStyle/>
          <a:p>
            <a:pPr lvl="0"/>
            <a:r>
              <a:rPr lang="ja-JP" altLang="en-US" smtClean="0"/>
              <a:t>マスタ タイトルの書式設定</a:t>
            </a:r>
            <a:endParaRPr lang="en-US" smtClean="0"/>
          </a:p>
        </p:txBody>
      </p:sp>
      <p:sp>
        <p:nvSpPr>
          <p:cNvPr id="1027" name="テキスト プレースホルダ 12"/>
          <p:cNvSpPr>
            <a:spLocks noGrp="1"/>
          </p:cNvSpPr>
          <p:nvPr>
            <p:ph type="body" idx="1"/>
          </p:nvPr>
        </p:nvSpPr>
        <p:spPr bwMode="auto">
          <a:xfrm>
            <a:off x="534988" y="1344613"/>
            <a:ext cx="9623425" cy="5413375"/>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7485063" y="7008813"/>
            <a:ext cx="2676525" cy="403225"/>
          </a:xfrm>
          <a:prstGeom prst="rect">
            <a:avLst/>
          </a:prstGeom>
        </p:spPr>
        <p:txBody>
          <a:bodyPr vert="horz" lIns="104306" tIns="52153" rIns="104306" bIns="52153"/>
          <a:lstStyle>
            <a:lvl1pPr algn="r" eaLnBrk="1" latinLnBrk="0" hangingPunct="1">
              <a:defRPr kumimoji="0" sz="1600" smtClean="0">
                <a:solidFill>
                  <a:schemeClr val="tx2"/>
                </a:solidFill>
              </a:defRPr>
            </a:lvl1pPr>
          </a:lstStyle>
          <a:p>
            <a:pPr>
              <a:defRPr/>
            </a:pPr>
            <a:fld id="{89AC9165-38BE-4DF7-8EEB-5678F6166D40}" type="datetimeFigureOut">
              <a:rPr lang="en-US"/>
              <a:pPr>
                <a:defRPr/>
              </a:pPr>
              <a:t>10/15/2009</a:t>
            </a:fld>
            <a:endParaRPr lang="en-US" dirty="0"/>
          </a:p>
        </p:txBody>
      </p:sp>
      <p:sp>
        <p:nvSpPr>
          <p:cNvPr id="3" name="フッター プレースホルダ 2"/>
          <p:cNvSpPr>
            <a:spLocks noGrp="1"/>
          </p:cNvSpPr>
          <p:nvPr>
            <p:ph type="ftr" sz="quarter" idx="3"/>
          </p:nvPr>
        </p:nvSpPr>
        <p:spPr>
          <a:xfrm>
            <a:off x="3389313" y="7008813"/>
            <a:ext cx="4098925" cy="403225"/>
          </a:xfrm>
          <a:prstGeom prst="rect">
            <a:avLst/>
          </a:prstGeom>
        </p:spPr>
        <p:txBody>
          <a:bodyPr vert="horz" lIns="104306" tIns="52153" rIns="104306" bIns="52153"/>
          <a:lstStyle>
            <a:lvl1pPr algn="r" eaLnBrk="1" latinLnBrk="0" hangingPunct="1">
              <a:defRPr kumimoji="0" sz="1600" dirty="0">
                <a:solidFill>
                  <a:schemeClr val="tx2"/>
                </a:solidFill>
              </a:defRPr>
            </a:lvl1pPr>
          </a:lstStyle>
          <a:p>
            <a:pPr>
              <a:defRPr/>
            </a:pPr>
            <a:endParaRPr lang="en-US"/>
          </a:p>
        </p:txBody>
      </p:sp>
      <p:sp>
        <p:nvSpPr>
          <p:cNvPr id="23" name="スライド番号プレースホルダ 22"/>
          <p:cNvSpPr>
            <a:spLocks noGrp="1"/>
          </p:cNvSpPr>
          <p:nvPr>
            <p:ph type="sldNum" sz="quarter" idx="4"/>
          </p:nvPr>
        </p:nvSpPr>
        <p:spPr>
          <a:xfrm>
            <a:off x="715963" y="7008813"/>
            <a:ext cx="2317750" cy="403225"/>
          </a:xfrm>
          <a:prstGeom prst="rect">
            <a:avLst/>
          </a:prstGeom>
        </p:spPr>
        <p:txBody>
          <a:bodyPr vert="horz" lIns="104306" tIns="52153" rIns="104306" bIns="52153"/>
          <a:lstStyle>
            <a:lvl1pPr algn="ctr" eaLnBrk="1" latinLnBrk="0" hangingPunct="1">
              <a:defRPr kumimoji="0" sz="1600" smtClean="0">
                <a:solidFill>
                  <a:schemeClr val="tx2"/>
                </a:solidFill>
              </a:defRPr>
            </a:lvl1pPr>
          </a:lstStyle>
          <a:p>
            <a:pPr>
              <a:defRPr/>
            </a:pPr>
            <a:fld id="{99829379-E1E0-453E-A010-4B1240BF7037}" type="slidenum">
              <a:rPr lang="en-US"/>
              <a:pPr>
                <a:defRPr/>
              </a:pPr>
              <a:t>&lt;#&gt;</a:t>
            </a:fld>
            <a:endParaRPr lang="en-US" dirty="0">
              <a:solidFill>
                <a:srgbClr val="FFFFFF"/>
              </a:solidFill>
              <a:latin typeface="+mj-lt"/>
              <a:ea typeface="+mj-ea"/>
              <a:cs typeface="+mj-cs"/>
            </a:endParaRPr>
          </a:p>
        </p:txBody>
      </p:sp>
      <p:sp>
        <p:nvSpPr>
          <p:cNvPr id="28" name="直線コネクタ 27"/>
          <p:cNvSpPr>
            <a:spLocks noChangeShapeType="1"/>
          </p:cNvSpPr>
          <p:nvPr/>
        </p:nvSpPr>
        <p:spPr bwMode="auto">
          <a:xfrm>
            <a:off x="534988" y="7004050"/>
            <a:ext cx="9623425"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29" name="直線コネクタ 28"/>
          <p:cNvSpPr>
            <a:spLocks noChangeShapeType="1"/>
          </p:cNvSpPr>
          <p:nvPr/>
        </p:nvSpPr>
        <p:spPr bwMode="auto">
          <a:xfrm>
            <a:off x="534988" y="1260475"/>
            <a:ext cx="9623425" cy="0"/>
          </a:xfrm>
          <a:prstGeom prst="line">
            <a:avLst/>
          </a:prstGeom>
          <a:noFill/>
          <a:ln w="9525" cap="flat" cmpd="sng" algn="ctr">
            <a:solidFill>
              <a:schemeClr val="accent2"/>
            </a:solidFill>
            <a:prstDash val="dash"/>
            <a:round/>
            <a:headEnd type="none" w="med" len="med"/>
            <a:tailEnd type="none" w="med" len="med"/>
          </a:ln>
          <a:effectLst/>
        </p:spPr>
        <p:txBody>
          <a:bodyPr lIns="104306" tIns="52153" rIns="104306" bIns="52153"/>
          <a:lstStyle/>
          <a:p>
            <a:pPr>
              <a:defRPr/>
            </a:pPr>
            <a:endParaRPr kumimoji="0" lang="en-US"/>
          </a:p>
        </p:txBody>
      </p:sp>
      <p:sp>
        <p:nvSpPr>
          <p:cNvPr id="10" name="二等辺三角形 9"/>
          <p:cNvSpPr>
            <a:spLocks noChangeAspect="1"/>
          </p:cNvSpPr>
          <p:nvPr/>
        </p:nvSpPr>
        <p:spPr>
          <a:xfrm rot="5400000">
            <a:off x="496094" y="7127082"/>
            <a:ext cx="211137" cy="13970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a:defRPr/>
            </a:pPr>
            <a:endParaRPr kumimoji="0" lang="en-US"/>
          </a:p>
        </p:txBody>
      </p:sp>
      <p:sp>
        <p:nvSpPr>
          <p:cNvPr id="11" name="Text Box 13"/>
          <p:cNvSpPr txBox="1">
            <a:spLocks noChangeArrowheads="1"/>
          </p:cNvSpPr>
          <p:nvPr userDrawn="1"/>
        </p:nvSpPr>
        <p:spPr bwMode="auto">
          <a:xfrm>
            <a:off x="4211638" y="-30163"/>
            <a:ext cx="6440487" cy="455613"/>
          </a:xfrm>
          <a:prstGeom prst="rect">
            <a:avLst/>
          </a:prstGeom>
          <a:noFill/>
          <a:ln w="9525">
            <a:noFill/>
            <a:miter lim="800000"/>
            <a:headEnd/>
            <a:tailEnd/>
          </a:ln>
          <a:effectLst/>
        </p:spPr>
        <p:txBody>
          <a:bodyPr lIns="104306" tIns="52153" rIns="104306" bIns="52153">
            <a:spAutoFit/>
          </a:bodyPr>
          <a:lstStyle/>
          <a:p>
            <a:pPr algn="r" defTabSz="1042988">
              <a:defRPr/>
            </a:pPr>
            <a:endParaRPr lang="ja-JP" altLang="ja-JP" sz="2300" b="1">
              <a:solidFill>
                <a:schemeClr val="tx1"/>
              </a:solidFill>
              <a:latin typeface="ＭＳ Ｐゴシック" charset="-128"/>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fontAlgn="base">
        <a:spcBef>
          <a:spcPct val="0"/>
        </a:spcBef>
        <a:spcAft>
          <a:spcPct val="0"/>
        </a:spcAft>
        <a:defRPr kumimoji="1" sz="3700" kern="1200">
          <a:solidFill>
            <a:schemeClr val="tx2"/>
          </a:solidFill>
          <a:latin typeface="+mj-lt"/>
          <a:ea typeface="+mj-ea"/>
          <a:cs typeface="+mj-cs"/>
        </a:defRPr>
      </a:lvl1pPr>
      <a:lvl2pPr algn="l" rtl="0" fontAlgn="base">
        <a:spcBef>
          <a:spcPct val="0"/>
        </a:spcBef>
        <a:spcAft>
          <a:spcPct val="0"/>
        </a:spcAft>
        <a:defRPr kumimoji="1" sz="3700">
          <a:solidFill>
            <a:schemeClr val="tx2"/>
          </a:solidFill>
          <a:latin typeface="Bookman Old Style" pitchFamily="18" charset="0"/>
          <a:ea typeface="HG明朝E" pitchFamily="17" charset="-128"/>
        </a:defRPr>
      </a:lvl2pPr>
      <a:lvl3pPr algn="l" rtl="0" fontAlgn="base">
        <a:spcBef>
          <a:spcPct val="0"/>
        </a:spcBef>
        <a:spcAft>
          <a:spcPct val="0"/>
        </a:spcAft>
        <a:defRPr kumimoji="1" sz="3700">
          <a:solidFill>
            <a:schemeClr val="tx2"/>
          </a:solidFill>
          <a:latin typeface="Bookman Old Style" pitchFamily="18" charset="0"/>
          <a:ea typeface="HG明朝E" pitchFamily="17" charset="-128"/>
        </a:defRPr>
      </a:lvl3pPr>
      <a:lvl4pPr algn="l" rtl="0" fontAlgn="base">
        <a:spcBef>
          <a:spcPct val="0"/>
        </a:spcBef>
        <a:spcAft>
          <a:spcPct val="0"/>
        </a:spcAft>
        <a:defRPr kumimoji="1" sz="3700">
          <a:solidFill>
            <a:schemeClr val="tx2"/>
          </a:solidFill>
          <a:latin typeface="Bookman Old Style" pitchFamily="18" charset="0"/>
          <a:ea typeface="HG明朝E" pitchFamily="17" charset="-128"/>
        </a:defRPr>
      </a:lvl4pPr>
      <a:lvl5pPr algn="l" rtl="0" fontAlgn="base">
        <a:spcBef>
          <a:spcPct val="0"/>
        </a:spcBef>
        <a:spcAft>
          <a:spcPct val="0"/>
        </a:spcAft>
        <a:defRPr kumimoji="1" sz="37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7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7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7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700">
          <a:solidFill>
            <a:schemeClr val="tx2"/>
          </a:solidFill>
          <a:latin typeface="Bookman Old Style" pitchFamily="18" charset="0"/>
          <a:ea typeface="HG明朝E" pitchFamily="17" charset="-128"/>
        </a:defRPr>
      </a:lvl9pPr>
    </p:titleStyle>
    <p:bodyStyle>
      <a:lvl1pPr marL="312738" indent="-312738" algn="l" rtl="0" fontAlgn="base">
        <a:spcBef>
          <a:spcPts val="688"/>
        </a:spcBef>
        <a:spcAft>
          <a:spcPct val="0"/>
        </a:spcAft>
        <a:buClr>
          <a:schemeClr val="accent1"/>
        </a:buClr>
        <a:buSzPct val="76000"/>
        <a:buFont typeface="Wingdings 3" pitchFamily="18" charset="2"/>
        <a:buChar char=""/>
        <a:defRPr kumimoji="1" sz="3000" kern="1200">
          <a:solidFill>
            <a:schemeClr val="tx1"/>
          </a:solidFill>
          <a:latin typeface="+mn-lt"/>
          <a:ea typeface="+mn-ea"/>
          <a:cs typeface="+mn-cs"/>
        </a:defRPr>
      </a:lvl1pPr>
      <a:lvl2pPr marL="625475" indent="-312738" algn="l" rtl="0" fontAlgn="base">
        <a:spcBef>
          <a:spcPts val="575"/>
        </a:spcBef>
        <a:spcAft>
          <a:spcPct val="0"/>
        </a:spcAft>
        <a:buClr>
          <a:schemeClr val="accent2"/>
        </a:buClr>
        <a:buSzPct val="76000"/>
        <a:buFont typeface="Wingdings 3" pitchFamily="18" charset="2"/>
        <a:buChar char=""/>
        <a:defRPr kumimoji="1" sz="2600" kern="1200">
          <a:solidFill>
            <a:schemeClr val="tx2"/>
          </a:solidFill>
          <a:latin typeface="+mn-lt"/>
          <a:ea typeface="+mn-ea"/>
          <a:cs typeface="+mn-cs"/>
        </a:defRPr>
      </a:lvl2pPr>
      <a:lvl3pPr marL="938213" indent="-260350" algn="l" rtl="0" fontAlgn="base">
        <a:spcBef>
          <a:spcPts val="575"/>
        </a:spcBef>
        <a:spcAft>
          <a:spcPct val="0"/>
        </a:spcAft>
        <a:buClr>
          <a:srgbClr val="BCBCBC"/>
        </a:buClr>
        <a:buSzPct val="76000"/>
        <a:buFont typeface="Wingdings 3" pitchFamily="18" charset="2"/>
        <a:buChar char=""/>
        <a:defRPr kumimoji="1" sz="2300" kern="1200">
          <a:solidFill>
            <a:schemeClr val="tx1"/>
          </a:solidFill>
          <a:latin typeface="+mn-lt"/>
          <a:ea typeface="+mn-ea"/>
          <a:cs typeface="+mn-cs"/>
        </a:defRPr>
      </a:lvl3pPr>
      <a:lvl4pPr marL="1250950" indent="-260350" algn="l" rtl="0" fontAlgn="base">
        <a:spcBef>
          <a:spcPts val="450"/>
        </a:spcBef>
        <a:spcAft>
          <a:spcPct val="0"/>
        </a:spcAft>
        <a:buClr>
          <a:srgbClr val="8BA2B4"/>
        </a:buClr>
        <a:buSzPct val="70000"/>
        <a:buFont typeface="Wingdings" pitchFamily="2" charset="2"/>
        <a:buChar char=""/>
        <a:defRPr kumimoji="1" sz="2100" kern="1200">
          <a:solidFill>
            <a:schemeClr val="tx1"/>
          </a:solidFill>
          <a:latin typeface="+mn-lt"/>
          <a:ea typeface="+mn-ea"/>
          <a:cs typeface="+mn-cs"/>
        </a:defRPr>
      </a:lvl4pPr>
      <a:lvl5pPr marL="1563688" indent="-260350" algn="l" rtl="0" fontAlgn="base">
        <a:spcBef>
          <a:spcPts val="338"/>
        </a:spcBef>
        <a:spcAft>
          <a:spcPct val="0"/>
        </a:spcAft>
        <a:buClr>
          <a:schemeClr val="accent2"/>
        </a:buClr>
        <a:buSzPct val="70000"/>
        <a:buFont typeface="Wingdings" pitchFamily="2" charset="2"/>
        <a:buChar char=""/>
        <a:defRPr kumimoji="1" kern="1200">
          <a:solidFill>
            <a:schemeClr val="tx1"/>
          </a:solidFill>
          <a:latin typeface="+mn-lt"/>
          <a:ea typeface="+mn-ea"/>
          <a:cs typeface="+mn-cs"/>
        </a:defRPr>
      </a:lvl5pPr>
      <a:lvl6pPr marL="1877501" indent="-208611" algn="l" rtl="0" eaLnBrk="1" latinLnBrk="0" hangingPunct="1">
        <a:spcBef>
          <a:spcPts val="342"/>
        </a:spcBef>
        <a:buClr>
          <a:srgbClr val="9FB8CD">
            <a:shade val="75000"/>
          </a:srgbClr>
        </a:buClr>
        <a:buSzPct val="75000"/>
        <a:buFont typeface="Wingdings 3"/>
        <a:buChar char=""/>
        <a:defRPr kumimoji="1" lang="en-US" sz="1800" kern="1200" smtClean="0">
          <a:solidFill>
            <a:schemeClr val="tx1"/>
          </a:solidFill>
          <a:latin typeface="+mn-lt"/>
          <a:ea typeface="+mn-ea"/>
          <a:cs typeface="+mn-cs"/>
        </a:defRPr>
      </a:lvl6pPr>
      <a:lvl7pPr marL="2086112" indent="-208611" algn="l" rtl="0" eaLnBrk="1" latinLnBrk="0" hangingPunct="1">
        <a:spcBef>
          <a:spcPts val="342"/>
        </a:spcBef>
        <a:buClr>
          <a:srgbClr val="727CA3">
            <a:shade val="75000"/>
          </a:srgbClr>
        </a:buClr>
        <a:buSzPct val="75000"/>
        <a:buFont typeface="Wingdings 3"/>
        <a:buChar char=""/>
        <a:defRPr kumimoji="1" lang="en-US" sz="1600" kern="1200" smtClean="0">
          <a:solidFill>
            <a:schemeClr val="tx1"/>
          </a:solidFill>
          <a:latin typeface="+mn-lt"/>
          <a:ea typeface="+mn-ea"/>
          <a:cs typeface="+mn-cs"/>
        </a:defRPr>
      </a:lvl7pPr>
      <a:lvl8pPr marL="2294723" indent="-208611" algn="l" rtl="0" eaLnBrk="1" latinLnBrk="0" hangingPunct="1">
        <a:spcBef>
          <a:spcPts val="342"/>
        </a:spcBef>
        <a:buClr>
          <a:prstClr val="white">
            <a:shade val="50000"/>
          </a:prstClr>
        </a:buClr>
        <a:buSzPct val="75000"/>
        <a:buFont typeface="Wingdings 3"/>
        <a:buChar char=""/>
        <a:defRPr kumimoji="1" lang="en-US" sz="1600" kern="1200" smtClean="0">
          <a:solidFill>
            <a:schemeClr val="tx1"/>
          </a:solidFill>
          <a:latin typeface="+mn-lt"/>
          <a:ea typeface="+mn-ea"/>
          <a:cs typeface="+mn-cs"/>
        </a:defRPr>
      </a:lvl8pPr>
      <a:lvl9pPr marL="2503335" indent="-208611" algn="l" rtl="0" eaLnBrk="1" latinLnBrk="0" hangingPunct="1">
        <a:spcBef>
          <a:spcPts val="342"/>
        </a:spcBef>
        <a:buClr>
          <a:srgbClr val="9FB8CD"/>
        </a:buClr>
        <a:buSzPct val="75000"/>
        <a:buFont typeface="Wingdings 3"/>
        <a:buChar char=""/>
        <a:defRPr kumimoji="1" lang="en-US" sz="14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521528" algn="l" rtl="0" eaLnBrk="1" latinLnBrk="0" hangingPunct="1">
        <a:defRPr kumimoji="1" kern="1200">
          <a:solidFill>
            <a:schemeClr val="tx1"/>
          </a:solidFill>
          <a:latin typeface="+mn-lt"/>
          <a:ea typeface="+mn-ea"/>
          <a:cs typeface="+mn-cs"/>
        </a:defRPr>
      </a:lvl2pPr>
      <a:lvl3pPr marL="1043056" algn="l" rtl="0" eaLnBrk="1" latinLnBrk="0" hangingPunct="1">
        <a:defRPr kumimoji="1" kern="1200">
          <a:solidFill>
            <a:schemeClr val="tx1"/>
          </a:solidFill>
          <a:latin typeface="+mn-lt"/>
          <a:ea typeface="+mn-ea"/>
          <a:cs typeface="+mn-cs"/>
        </a:defRPr>
      </a:lvl3pPr>
      <a:lvl4pPr marL="1564584" algn="l" rtl="0" eaLnBrk="1" latinLnBrk="0" hangingPunct="1">
        <a:defRPr kumimoji="1" kern="1200">
          <a:solidFill>
            <a:schemeClr val="tx1"/>
          </a:solidFill>
          <a:latin typeface="+mn-lt"/>
          <a:ea typeface="+mn-ea"/>
          <a:cs typeface="+mn-cs"/>
        </a:defRPr>
      </a:lvl4pPr>
      <a:lvl5pPr marL="2086112" algn="l" rtl="0" eaLnBrk="1" latinLnBrk="0" hangingPunct="1">
        <a:defRPr kumimoji="1" kern="1200">
          <a:solidFill>
            <a:schemeClr val="tx1"/>
          </a:solidFill>
          <a:latin typeface="+mn-lt"/>
          <a:ea typeface="+mn-ea"/>
          <a:cs typeface="+mn-cs"/>
        </a:defRPr>
      </a:lvl5pPr>
      <a:lvl6pPr marL="2607640" algn="l" rtl="0" eaLnBrk="1" latinLnBrk="0" hangingPunct="1">
        <a:defRPr kumimoji="1" kern="1200">
          <a:solidFill>
            <a:schemeClr val="tx1"/>
          </a:solidFill>
          <a:latin typeface="+mn-lt"/>
          <a:ea typeface="+mn-ea"/>
          <a:cs typeface="+mn-cs"/>
        </a:defRPr>
      </a:lvl6pPr>
      <a:lvl7pPr marL="3129168" algn="l" rtl="0" eaLnBrk="1" latinLnBrk="0" hangingPunct="1">
        <a:defRPr kumimoji="1" kern="1200">
          <a:solidFill>
            <a:schemeClr val="tx1"/>
          </a:solidFill>
          <a:latin typeface="+mn-lt"/>
          <a:ea typeface="+mn-ea"/>
          <a:cs typeface="+mn-cs"/>
        </a:defRPr>
      </a:lvl7pPr>
      <a:lvl8pPr marL="3650696" algn="l" rtl="0" eaLnBrk="1" latinLnBrk="0" hangingPunct="1">
        <a:defRPr kumimoji="1" kern="1200">
          <a:solidFill>
            <a:schemeClr val="tx1"/>
          </a:solidFill>
          <a:latin typeface="+mn-lt"/>
          <a:ea typeface="+mn-ea"/>
          <a:cs typeface="+mn-cs"/>
        </a:defRPr>
      </a:lvl8pPr>
      <a:lvl9pPr marL="4172224"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Documents%20and%20Settings\masa\&#12487;&#12473;&#12463;&#12488;&#12483;&#12503;\horimatsu_prmu-ppt\demo2-light.wmv"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p:nvPr>
        </p:nvSpPr>
        <p:spPr>
          <a:xfrm>
            <a:off x="1252538" y="4139738"/>
            <a:ext cx="8270875" cy="1237125"/>
          </a:xfrm>
        </p:spPr>
        <p:txBody>
          <a:bodyPr/>
          <a:lstStyle/>
          <a:p>
            <a:pPr algn="ctr"/>
            <a:r>
              <a:rPr lang="en-US" altLang="ja-JP" sz="3000" dirty="0" smtClean="0"/>
              <a:t>Real-Time Camera-Based Character Recognition Free from Layout Constraints</a:t>
            </a:r>
            <a:endParaRPr lang="ja-JP" altLang="en-US" sz="3000" dirty="0" smtClean="0"/>
          </a:p>
        </p:txBody>
      </p:sp>
      <p:sp>
        <p:nvSpPr>
          <p:cNvPr id="3" name="サブタイトル 2"/>
          <p:cNvSpPr>
            <a:spLocks noGrp="1"/>
          </p:cNvSpPr>
          <p:nvPr>
            <p:ph type="subTitle" idx="1"/>
          </p:nvPr>
        </p:nvSpPr>
        <p:spPr>
          <a:xfrm>
            <a:off x="1425575" y="5649913"/>
            <a:ext cx="8020050" cy="587375"/>
          </a:xfrm>
        </p:spPr>
        <p:txBody>
          <a:bodyPr>
            <a:noAutofit/>
          </a:bodyPr>
          <a:lstStyle/>
          <a:p>
            <a:pPr algn="ctr" fontAlgn="auto">
              <a:spcBef>
                <a:spcPts val="600"/>
              </a:spcBef>
              <a:spcAft>
                <a:spcPts val="0"/>
              </a:spcAft>
              <a:buClr>
                <a:srgbClr val="F07F09"/>
              </a:buClr>
              <a:defRPr/>
            </a:pPr>
            <a:r>
              <a:rPr lang="en-US" altLang="ja-JP" sz="2800" dirty="0" smtClean="0">
                <a:solidFill>
                  <a:srgbClr val="323232"/>
                </a:solidFill>
                <a:latin typeface="Tahoma" pitchFamily="34" charset="0"/>
                <a:cs typeface="Tahoma" pitchFamily="34" charset="0"/>
              </a:rPr>
              <a:t>M. </a:t>
            </a:r>
            <a:r>
              <a:rPr lang="en-US" altLang="ja-JP" sz="2800" dirty="0" err="1" smtClean="0">
                <a:solidFill>
                  <a:srgbClr val="323232"/>
                </a:solidFill>
                <a:latin typeface="Tahoma" pitchFamily="34" charset="0"/>
                <a:cs typeface="Tahoma" pitchFamily="34" charset="0"/>
              </a:rPr>
              <a:t>Iwamura</a:t>
            </a:r>
            <a:r>
              <a:rPr lang="en-US" altLang="ja-JP" sz="2800" dirty="0" smtClean="0">
                <a:solidFill>
                  <a:srgbClr val="323232"/>
                </a:solidFill>
                <a:latin typeface="Tahoma" pitchFamily="34" charset="0"/>
                <a:cs typeface="Tahoma" pitchFamily="34" charset="0"/>
              </a:rPr>
              <a:t>, T. Tsuji, A. </a:t>
            </a:r>
            <a:r>
              <a:rPr lang="en-US" altLang="ja-JP" sz="2800" dirty="0" err="1" smtClean="0">
                <a:solidFill>
                  <a:srgbClr val="323232"/>
                </a:solidFill>
                <a:latin typeface="Tahoma" pitchFamily="34" charset="0"/>
                <a:cs typeface="Tahoma" pitchFamily="34" charset="0"/>
              </a:rPr>
              <a:t>Horimatsu</a:t>
            </a:r>
            <a:r>
              <a:rPr lang="en-US" altLang="ja-JP" sz="2800" dirty="0" smtClean="0">
                <a:solidFill>
                  <a:srgbClr val="323232"/>
                </a:solidFill>
                <a:latin typeface="Tahoma" pitchFamily="34" charset="0"/>
                <a:cs typeface="Tahoma" pitchFamily="34" charset="0"/>
              </a:rPr>
              <a:t>, and K. </a:t>
            </a:r>
            <a:r>
              <a:rPr lang="en-US" altLang="ja-JP" sz="2800" dirty="0" err="1" smtClean="0">
                <a:solidFill>
                  <a:srgbClr val="323232"/>
                </a:solidFill>
                <a:latin typeface="Tahoma" pitchFamily="34" charset="0"/>
                <a:cs typeface="Tahoma" pitchFamily="34" charset="0"/>
              </a:rPr>
              <a:t>Kise</a:t>
            </a:r>
            <a:endParaRPr lang="en-US" altLang="ja-JP" sz="2800" dirty="0" smtClean="0">
              <a:solidFill>
                <a:srgbClr val="323232"/>
              </a:solidFill>
              <a:latin typeface="Tahoma" pitchFamily="34" charset="0"/>
              <a:cs typeface="Tahoma" pitchFamily="34" charset="0"/>
            </a:endParaRPr>
          </a:p>
        </p:txBody>
      </p:sp>
      <p:grpSp>
        <p:nvGrpSpPr>
          <p:cNvPr id="13316" name="Group 4"/>
          <p:cNvGrpSpPr>
            <a:grpSpLocks noChangeAspect="1"/>
          </p:cNvGrpSpPr>
          <p:nvPr/>
        </p:nvGrpSpPr>
        <p:grpSpPr bwMode="auto">
          <a:xfrm>
            <a:off x="6350000" y="550863"/>
            <a:ext cx="2847975" cy="2678112"/>
            <a:chOff x="1679" y="962"/>
            <a:chExt cx="2402" cy="2395"/>
          </a:xfrm>
        </p:grpSpPr>
        <p:sp>
          <p:nvSpPr>
            <p:cNvPr id="13318" name="AutoShape 3"/>
            <p:cNvSpPr>
              <a:spLocks noChangeAspect="1" noChangeArrowheads="1" noTextEdit="1"/>
            </p:cNvSpPr>
            <p:nvPr/>
          </p:nvSpPr>
          <p:spPr bwMode="auto">
            <a:xfrm>
              <a:off x="1679" y="962"/>
              <a:ext cx="2402" cy="2395"/>
            </a:xfrm>
            <a:prstGeom prst="rect">
              <a:avLst/>
            </a:prstGeom>
            <a:noFill/>
            <a:ln w="9525">
              <a:noFill/>
              <a:miter lim="800000"/>
              <a:headEnd/>
              <a:tailEnd/>
            </a:ln>
          </p:spPr>
          <p:txBody>
            <a:bodyPr/>
            <a:lstStyle/>
            <a:p>
              <a:endParaRPr lang="ja-JP" altLang="en-US"/>
            </a:p>
          </p:txBody>
        </p:sp>
        <p:sp>
          <p:nvSpPr>
            <p:cNvPr id="13319" name="Freeform 5"/>
            <p:cNvSpPr>
              <a:spLocks/>
            </p:cNvSpPr>
            <p:nvPr/>
          </p:nvSpPr>
          <p:spPr bwMode="auto">
            <a:xfrm>
              <a:off x="1877" y="1621"/>
              <a:ext cx="2010" cy="1049"/>
            </a:xfrm>
            <a:custGeom>
              <a:avLst/>
              <a:gdLst>
                <a:gd name="T0" fmla="*/ 1982 w 851"/>
                <a:gd name="T1" fmla="*/ 567 h 444"/>
                <a:gd name="T2" fmla="*/ 1840 w 851"/>
                <a:gd name="T3" fmla="*/ 354 h 444"/>
                <a:gd name="T4" fmla="*/ 1741 w 851"/>
                <a:gd name="T5" fmla="*/ 213 h 444"/>
                <a:gd name="T6" fmla="*/ 1736 w 851"/>
                <a:gd name="T7" fmla="*/ 194 h 444"/>
                <a:gd name="T8" fmla="*/ 1743 w 851"/>
                <a:gd name="T9" fmla="*/ 177 h 444"/>
                <a:gd name="T10" fmla="*/ 1762 w 851"/>
                <a:gd name="T11" fmla="*/ 154 h 444"/>
                <a:gd name="T12" fmla="*/ 1582 w 851"/>
                <a:gd name="T13" fmla="*/ 0 h 444"/>
                <a:gd name="T14" fmla="*/ 1554 w 851"/>
                <a:gd name="T15" fmla="*/ 35 h 444"/>
                <a:gd name="T16" fmla="*/ 1294 w 851"/>
                <a:gd name="T17" fmla="*/ 312 h 444"/>
                <a:gd name="T18" fmla="*/ 1261 w 851"/>
                <a:gd name="T19" fmla="*/ 343 h 444"/>
                <a:gd name="T20" fmla="*/ 1172 w 851"/>
                <a:gd name="T21" fmla="*/ 423 h 444"/>
                <a:gd name="T22" fmla="*/ 1068 w 851"/>
                <a:gd name="T23" fmla="*/ 508 h 444"/>
                <a:gd name="T24" fmla="*/ 1068 w 851"/>
                <a:gd name="T25" fmla="*/ 508 h 444"/>
                <a:gd name="T26" fmla="*/ 383 w 851"/>
                <a:gd name="T27" fmla="*/ 810 h 444"/>
                <a:gd name="T28" fmla="*/ 253 w 851"/>
                <a:gd name="T29" fmla="*/ 744 h 444"/>
                <a:gd name="T30" fmla="*/ 269 w 851"/>
                <a:gd name="T31" fmla="*/ 581 h 444"/>
                <a:gd name="T32" fmla="*/ 498 w 851"/>
                <a:gd name="T33" fmla="*/ 357 h 444"/>
                <a:gd name="T34" fmla="*/ 772 w 851"/>
                <a:gd name="T35" fmla="*/ 258 h 444"/>
                <a:gd name="T36" fmla="*/ 975 w 851"/>
                <a:gd name="T37" fmla="*/ 302 h 444"/>
                <a:gd name="T38" fmla="*/ 983 w 851"/>
                <a:gd name="T39" fmla="*/ 310 h 444"/>
                <a:gd name="T40" fmla="*/ 1063 w 851"/>
                <a:gd name="T41" fmla="*/ 494 h 444"/>
                <a:gd name="T42" fmla="*/ 1162 w 851"/>
                <a:gd name="T43" fmla="*/ 413 h 444"/>
                <a:gd name="T44" fmla="*/ 1257 w 851"/>
                <a:gd name="T45" fmla="*/ 328 h 444"/>
                <a:gd name="T46" fmla="*/ 1162 w 851"/>
                <a:gd name="T47" fmla="*/ 156 h 444"/>
                <a:gd name="T48" fmla="*/ 1141 w 851"/>
                <a:gd name="T49" fmla="*/ 135 h 444"/>
                <a:gd name="T50" fmla="*/ 758 w 851"/>
                <a:gd name="T51" fmla="*/ 24 h 444"/>
                <a:gd name="T52" fmla="*/ 376 w 851"/>
                <a:gd name="T53" fmla="*/ 156 h 444"/>
                <a:gd name="T54" fmla="*/ 66 w 851"/>
                <a:gd name="T55" fmla="*/ 461 h 444"/>
                <a:gd name="T56" fmla="*/ 2 w 851"/>
                <a:gd name="T57" fmla="*/ 669 h 444"/>
                <a:gd name="T58" fmla="*/ 50 w 851"/>
                <a:gd name="T59" fmla="*/ 862 h 444"/>
                <a:gd name="T60" fmla="*/ 191 w 851"/>
                <a:gd name="T61" fmla="*/ 999 h 444"/>
                <a:gd name="T62" fmla="*/ 387 w 851"/>
                <a:gd name="T63" fmla="*/ 1044 h 444"/>
                <a:gd name="T64" fmla="*/ 905 w 851"/>
                <a:gd name="T65" fmla="*/ 895 h 444"/>
                <a:gd name="T66" fmla="*/ 1148 w 851"/>
                <a:gd name="T67" fmla="*/ 742 h 444"/>
                <a:gd name="T68" fmla="*/ 1148 w 851"/>
                <a:gd name="T69" fmla="*/ 742 h 444"/>
                <a:gd name="T70" fmla="*/ 1252 w 851"/>
                <a:gd name="T71" fmla="*/ 662 h 444"/>
                <a:gd name="T72" fmla="*/ 1339 w 851"/>
                <a:gd name="T73" fmla="*/ 591 h 444"/>
                <a:gd name="T74" fmla="*/ 1339 w 851"/>
                <a:gd name="T75" fmla="*/ 591 h 444"/>
                <a:gd name="T76" fmla="*/ 1339 w 851"/>
                <a:gd name="T77" fmla="*/ 591 h 444"/>
                <a:gd name="T78" fmla="*/ 1564 w 851"/>
                <a:gd name="T79" fmla="*/ 378 h 444"/>
                <a:gd name="T80" fmla="*/ 1658 w 851"/>
                <a:gd name="T81" fmla="*/ 506 h 444"/>
                <a:gd name="T82" fmla="*/ 1764 w 851"/>
                <a:gd name="T83" fmla="*/ 657 h 444"/>
                <a:gd name="T84" fmla="*/ 1776 w 851"/>
                <a:gd name="T85" fmla="*/ 699 h 444"/>
                <a:gd name="T86" fmla="*/ 1760 w 851"/>
                <a:gd name="T87" fmla="*/ 747 h 444"/>
                <a:gd name="T88" fmla="*/ 1618 w 851"/>
                <a:gd name="T89" fmla="*/ 808 h 444"/>
                <a:gd name="T90" fmla="*/ 1460 w 851"/>
                <a:gd name="T91" fmla="*/ 758 h 444"/>
                <a:gd name="T92" fmla="*/ 1403 w 851"/>
                <a:gd name="T93" fmla="*/ 702 h 444"/>
                <a:gd name="T94" fmla="*/ 1401 w 851"/>
                <a:gd name="T95" fmla="*/ 697 h 444"/>
                <a:gd name="T96" fmla="*/ 1396 w 851"/>
                <a:gd name="T97" fmla="*/ 692 h 444"/>
                <a:gd name="T98" fmla="*/ 1344 w 851"/>
                <a:gd name="T99" fmla="*/ 602 h 444"/>
                <a:gd name="T100" fmla="*/ 1261 w 851"/>
                <a:gd name="T101" fmla="*/ 671 h 444"/>
                <a:gd name="T102" fmla="*/ 1155 w 851"/>
                <a:gd name="T103" fmla="*/ 754 h 444"/>
                <a:gd name="T104" fmla="*/ 1219 w 851"/>
                <a:gd name="T105" fmla="*/ 848 h 444"/>
                <a:gd name="T106" fmla="*/ 1275 w 851"/>
                <a:gd name="T107" fmla="*/ 910 h 444"/>
                <a:gd name="T108" fmla="*/ 1627 w 851"/>
                <a:gd name="T109" fmla="*/ 1044 h 444"/>
                <a:gd name="T110" fmla="*/ 1958 w 851"/>
                <a:gd name="T111" fmla="*/ 874 h 444"/>
                <a:gd name="T112" fmla="*/ 2010 w 851"/>
                <a:gd name="T113" fmla="*/ 699 h 444"/>
                <a:gd name="T114" fmla="*/ 1982 w 851"/>
                <a:gd name="T115" fmla="*/ 567 h 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1"/>
                <a:gd name="T175" fmla="*/ 0 h 444"/>
                <a:gd name="T176" fmla="*/ 851 w 851"/>
                <a:gd name="T177" fmla="*/ 444 h 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1" h="444">
                  <a:moveTo>
                    <a:pt x="839" y="240"/>
                  </a:moveTo>
                  <a:cubicBezTo>
                    <a:pt x="825" y="207"/>
                    <a:pt x="802" y="178"/>
                    <a:pt x="779" y="150"/>
                  </a:cubicBezTo>
                  <a:cubicBezTo>
                    <a:pt x="762" y="129"/>
                    <a:pt x="744" y="107"/>
                    <a:pt x="737" y="90"/>
                  </a:cubicBezTo>
                  <a:cubicBezTo>
                    <a:pt x="736" y="87"/>
                    <a:pt x="735" y="85"/>
                    <a:pt x="735" y="82"/>
                  </a:cubicBezTo>
                  <a:cubicBezTo>
                    <a:pt x="735" y="80"/>
                    <a:pt x="736" y="78"/>
                    <a:pt x="738" y="75"/>
                  </a:cubicBezTo>
                  <a:cubicBezTo>
                    <a:pt x="742" y="69"/>
                    <a:pt x="745" y="66"/>
                    <a:pt x="746" y="65"/>
                  </a:cubicBezTo>
                  <a:cubicBezTo>
                    <a:pt x="670" y="0"/>
                    <a:pt x="670" y="0"/>
                    <a:pt x="670" y="0"/>
                  </a:cubicBezTo>
                  <a:cubicBezTo>
                    <a:pt x="666" y="5"/>
                    <a:pt x="662" y="10"/>
                    <a:pt x="658" y="15"/>
                  </a:cubicBezTo>
                  <a:cubicBezTo>
                    <a:pt x="641" y="35"/>
                    <a:pt x="601" y="81"/>
                    <a:pt x="548" y="132"/>
                  </a:cubicBezTo>
                  <a:cubicBezTo>
                    <a:pt x="547" y="134"/>
                    <a:pt x="544" y="136"/>
                    <a:pt x="534" y="145"/>
                  </a:cubicBezTo>
                  <a:cubicBezTo>
                    <a:pt x="526" y="152"/>
                    <a:pt x="513" y="164"/>
                    <a:pt x="496" y="179"/>
                  </a:cubicBezTo>
                  <a:cubicBezTo>
                    <a:pt x="471" y="201"/>
                    <a:pt x="457" y="211"/>
                    <a:pt x="452" y="215"/>
                  </a:cubicBezTo>
                  <a:cubicBezTo>
                    <a:pt x="452" y="215"/>
                    <a:pt x="452" y="215"/>
                    <a:pt x="452" y="215"/>
                  </a:cubicBezTo>
                  <a:cubicBezTo>
                    <a:pt x="345" y="297"/>
                    <a:pt x="246" y="341"/>
                    <a:pt x="162" y="343"/>
                  </a:cubicBezTo>
                  <a:cubicBezTo>
                    <a:pt x="138" y="343"/>
                    <a:pt x="117" y="333"/>
                    <a:pt x="107" y="315"/>
                  </a:cubicBezTo>
                  <a:cubicBezTo>
                    <a:pt x="96" y="296"/>
                    <a:pt x="99" y="272"/>
                    <a:pt x="114" y="246"/>
                  </a:cubicBezTo>
                  <a:cubicBezTo>
                    <a:pt x="135" y="210"/>
                    <a:pt x="170" y="176"/>
                    <a:pt x="211" y="151"/>
                  </a:cubicBezTo>
                  <a:cubicBezTo>
                    <a:pt x="251" y="126"/>
                    <a:pt x="293" y="111"/>
                    <a:pt x="327" y="109"/>
                  </a:cubicBezTo>
                  <a:cubicBezTo>
                    <a:pt x="367" y="106"/>
                    <a:pt x="398" y="113"/>
                    <a:pt x="413" y="128"/>
                  </a:cubicBezTo>
                  <a:cubicBezTo>
                    <a:pt x="414" y="129"/>
                    <a:pt x="415" y="130"/>
                    <a:pt x="416" y="131"/>
                  </a:cubicBezTo>
                  <a:cubicBezTo>
                    <a:pt x="432" y="148"/>
                    <a:pt x="441" y="177"/>
                    <a:pt x="450" y="209"/>
                  </a:cubicBezTo>
                  <a:cubicBezTo>
                    <a:pt x="460" y="202"/>
                    <a:pt x="475" y="190"/>
                    <a:pt x="492" y="175"/>
                  </a:cubicBezTo>
                  <a:cubicBezTo>
                    <a:pt x="510" y="159"/>
                    <a:pt x="524" y="147"/>
                    <a:pt x="532" y="139"/>
                  </a:cubicBezTo>
                  <a:cubicBezTo>
                    <a:pt x="523" y="113"/>
                    <a:pt x="510" y="87"/>
                    <a:pt x="492" y="66"/>
                  </a:cubicBezTo>
                  <a:cubicBezTo>
                    <a:pt x="489" y="63"/>
                    <a:pt x="486" y="60"/>
                    <a:pt x="483" y="57"/>
                  </a:cubicBezTo>
                  <a:cubicBezTo>
                    <a:pt x="438" y="12"/>
                    <a:pt x="370" y="6"/>
                    <a:pt x="321" y="10"/>
                  </a:cubicBezTo>
                  <a:cubicBezTo>
                    <a:pt x="270" y="13"/>
                    <a:pt x="212" y="33"/>
                    <a:pt x="159" y="66"/>
                  </a:cubicBezTo>
                  <a:cubicBezTo>
                    <a:pt x="104" y="100"/>
                    <a:pt x="57" y="146"/>
                    <a:pt x="28" y="195"/>
                  </a:cubicBezTo>
                  <a:cubicBezTo>
                    <a:pt x="11" y="224"/>
                    <a:pt x="2" y="254"/>
                    <a:pt x="1" y="283"/>
                  </a:cubicBezTo>
                  <a:cubicBezTo>
                    <a:pt x="0" y="312"/>
                    <a:pt x="7" y="341"/>
                    <a:pt x="21" y="365"/>
                  </a:cubicBezTo>
                  <a:cubicBezTo>
                    <a:pt x="35" y="389"/>
                    <a:pt x="56" y="409"/>
                    <a:pt x="81" y="423"/>
                  </a:cubicBezTo>
                  <a:cubicBezTo>
                    <a:pt x="105" y="436"/>
                    <a:pt x="134" y="443"/>
                    <a:pt x="164" y="442"/>
                  </a:cubicBezTo>
                  <a:cubicBezTo>
                    <a:pt x="232" y="441"/>
                    <a:pt x="306" y="420"/>
                    <a:pt x="383" y="379"/>
                  </a:cubicBezTo>
                  <a:cubicBezTo>
                    <a:pt x="417" y="361"/>
                    <a:pt x="451" y="339"/>
                    <a:pt x="486" y="314"/>
                  </a:cubicBezTo>
                  <a:cubicBezTo>
                    <a:pt x="486" y="314"/>
                    <a:pt x="486" y="314"/>
                    <a:pt x="486" y="314"/>
                  </a:cubicBezTo>
                  <a:cubicBezTo>
                    <a:pt x="488" y="312"/>
                    <a:pt x="500" y="304"/>
                    <a:pt x="530" y="280"/>
                  </a:cubicBezTo>
                  <a:cubicBezTo>
                    <a:pt x="560" y="256"/>
                    <a:pt x="566" y="251"/>
                    <a:pt x="567" y="250"/>
                  </a:cubicBezTo>
                  <a:cubicBezTo>
                    <a:pt x="567" y="250"/>
                    <a:pt x="567" y="250"/>
                    <a:pt x="567" y="250"/>
                  </a:cubicBezTo>
                  <a:cubicBezTo>
                    <a:pt x="567" y="250"/>
                    <a:pt x="567" y="250"/>
                    <a:pt x="567" y="250"/>
                  </a:cubicBezTo>
                  <a:cubicBezTo>
                    <a:pt x="603" y="218"/>
                    <a:pt x="635" y="187"/>
                    <a:pt x="662" y="160"/>
                  </a:cubicBezTo>
                  <a:cubicBezTo>
                    <a:pt x="673" y="178"/>
                    <a:pt x="688" y="196"/>
                    <a:pt x="702" y="214"/>
                  </a:cubicBezTo>
                  <a:cubicBezTo>
                    <a:pt x="720" y="236"/>
                    <a:pt x="739" y="258"/>
                    <a:pt x="747" y="278"/>
                  </a:cubicBezTo>
                  <a:cubicBezTo>
                    <a:pt x="750" y="285"/>
                    <a:pt x="752" y="291"/>
                    <a:pt x="752" y="296"/>
                  </a:cubicBezTo>
                  <a:cubicBezTo>
                    <a:pt x="752" y="303"/>
                    <a:pt x="749" y="309"/>
                    <a:pt x="745" y="316"/>
                  </a:cubicBezTo>
                  <a:cubicBezTo>
                    <a:pt x="737" y="328"/>
                    <a:pt x="715" y="341"/>
                    <a:pt x="685" y="342"/>
                  </a:cubicBezTo>
                  <a:cubicBezTo>
                    <a:pt x="670" y="343"/>
                    <a:pt x="643" y="340"/>
                    <a:pt x="618" y="321"/>
                  </a:cubicBezTo>
                  <a:cubicBezTo>
                    <a:pt x="610" y="315"/>
                    <a:pt x="602" y="307"/>
                    <a:pt x="594" y="297"/>
                  </a:cubicBezTo>
                  <a:cubicBezTo>
                    <a:pt x="593" y="295"/>
                    <a:pt x="593" y="295"/>
                    <a:pt x="593" y="295"/>
                  </a:cubicBezTo>
                  <a:cubicBezTo>
                    <a:pt x="591" y="293"/>
                    <a:pt x="591" y="293"/>
                    <a:pt x="591" y="293"/>
                  </a:cubicBezTo>
                  <a:cubicBezTo>
                    <a:pt x="582" y="283"/>
                    <a:pt x="575" y="270"/>
                    <a:pt x="569" y="255"/>
                  </a:cubicBezTo>
                  <a:cubicBezTo>
                    <a:pt x="561" y="262"/>
                    <a:pt x="549" y="272"/>
                    <a:pt x="534" y="284"/>
                  </a:cubicBezTo>
                  <a:cubicBezTo>
                    <a:pt x="516" y="299"/>
                    <a:pt x="499" y="311"/>
                    <a:pt x="489" y="319"/>
                  </a:cubicBezTo>
                  <a:cubicBezTo>
                    <a:pt x="496" y="333"/>
                    <a:pt x="505" y="347"/>
                    <a:pt x="516" y="359"/>
                  </a:cubicBezTo>
                  <a:cubicBezTo>
                    <a:pt x="524" y="368"/>
                    <a:pt x="531" y="377"/>
                    <a:pt x="540" y="385"/>
                  </a:cubicBezTo>
                  <a:cubicBezTo>
                    <a:pt x="580" y="423"/>
                    <a:pt x="633" y="444"/>
                    <a:pt x="689" y="442"/>
                  </a:cubicBezTo>
                  <a:cubicBezTo>
                    <a:pt x="748" y="439"/>
                    <a:pt x="801" y="412"/>
                    <a:pt x="829" y="370"/>
                  </a:cubicBezTo>
                  <a:cubicBezTo>
                    <a:pt x="840" y="352"/>
                    <a:pt x="851" y="327"/>
                    <a:pt x="851" y="296"/>
                  </a:cubicBezTo>
                  <a:cubicBezTo>
                    <a:pt x="851" y="279"/>
                    <a:pt x="848" y="260"/>
                    <a:pt x="839" y="240"/>
                  </a:cubicBezTo>
                  <a:close/>
                </a:path>
              </a:pathLst>
            </a:custGeom>
            <a:solidFill>
              <a:srgbClr val="000000"/>
            </a:solidFill>
            <a:ln w="9525">
              <a:noFill/>
              <a:round/>
              <a:headEnd/>
              <a:tailEnd/>
            </a:ln>
          </p:spPr>
          <p:txBody>
            <a:bodyPr/>
            <a:lstStyle/>
            <a:p>
              <a:endParaRPr lang="ja-JP" altLang="en-US"/>
            </a:p>
          </p:txBody>
        </p:sp>
        <p:sp>
          <p:nvSpPr>
            <p:cNvPr id="13320" name="Freeform 6"/>
            <p:cNvSpPr>
              <a:spLocks/>
            </p:cNvSpPr>
            <p:nvPr/>
          </p:nvSpPr>
          <p:spPr bwMode="auto">
            <a:xfrm>
              <a:off x="3545" y="1255"/>
              <a:ext cx="371" cy="404"/>
            </a:xfrm>
            <a:custGeom>
              <a:avLst/>
              <a:gdLst>
                <a:gd name="T0" fmla="*/ 295 w 157"/>
                <a:gd name="T1" fmla="*/ 293 h 171"/>
                <a:gd name="T2" fmla="*/ 59 w 157"/>
                <a:gd name="T3" fmla="*/ 354 h 171"/>
                <a:gd name="T4" fmla="*/ 76 w 157"/>
                <a:gd name="T5" fmla="*/ 111 h 171"/>
                <a:gd name="T6" fmla="*/ 312 w 157"/>
                <a:gd name="T7" fmla="*/ 50 h 171"/>
                <a:gd name="T8" fmla="*/ 295 w 157"/>
                <a:gd name="T9" fmla="*/ 293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125" y="124"/>
                  </a:moveTo>
                  <a:cubicBezTo>
                    <a:pt x="96" y="159"/>
                    <a:pt x="51" y="171"/>
                    <a:pt x="25" y="150"/>
                  </a:cubicBezTo>
                  <a:cubicBezTo>
                    <a:pt x="0" y="129"/>
                    <a:pt x="3" y="83"/>
                    <a:pt x="32" y="47"/>
                  </a:cubicBezTo>
                  <a:cubicBezTo>
                    <a:pt x="61" y="12"/>
                    <a:pt x="106" y="0"/>
                    <a:pt x="132" y="21"/>
                  </a:cubicBezTo>
                  <a:cubicBezTo>
                    <a:pt x="157" y="42"/>
                    <a:pt x="154" y="88"/>
                    <a:pt x="125" y="124"/>
                  </a:cubicBezTo>
                  <a:close/>
                </a:path>
              </a:pathLst>
            </a:custGeom>
            <a:solidFill>
              <a:srgbClr val="FF0000"/>
            </a:solidFill>
            <a:ln w="9525">
              <a:noFill/>
              <a:round/>
              <a:headEnd/>
              <a:tailEnd/>
            </a:ln>
          </p:spPr>
          <p:txBody>
            <a:bodyPr/>
            <a:lstStyle/>
            <a:p>
              <a:endParaRPr lang="ja-JP" altLang="en-US"/>
            </a:p>
          </p:txBody>
        </p:sp>
        <p:sp>
          <p:nvSpPr>
            <p:cNvPr id="13321" name="Freeform 7"/>
            <p:cNvSpPr>
              <a:spLocks/>
            </p:cNvSpPr>
            <p:nvPr/>
          </p:nvSpPr>
          <p:spPr bwMode="auto">
            <a:xfrm>
              <a:off x="3864" y="1619"/>
              <a:ext cx="118" cy="108"/>
            </a:xfrm>
            <a:custGeom>
              <a:avLst/>
              <a:gdLst>
                <a:gd name="T0" fmla="*/ 118 w 50"/>
                <a:gd name="T1" fmla="*/ 63 h 46"/>
                <a:gd name="T2" fmla="*/ 87 w 50"/>
                <a:gd name="T3" fmla="*/ 77 h 46"/>
                <a:gd name="T4" fmla="*/ 92 w 50"/>
                <a:gd name="T5" fmla="*/ 61 h 46"/>
                <a:gd name="T6" fmla="*/ 87 w 50"/>
                <a:gd name="T7" fmla="*/ 47 h 46"/>
                <a:gd name="T8" fmla="*/ 71 w 50"/>
                <a:gd name="T9" fmla="*/ 33 h 46"/>
                <a:gd name="T10" fmla="*/ 47 w 50"/>
                <a:gd name="T11" fmla="*/ 35 h 46"/>
                <a:gd name="T12" fmla="*/ 31 w 50"/>
                <a:gd name="T13" fmla="*/ 52 h 46"/>
                <a:gd name="T14" fmla="*/ 31 w 50"/>
                <a:gd name="T15" fmla="*/ 75 h 46"/>
                <a:gd name="T16" fmla="*/ 40 w 50"/>
                <a:gd name="T17" fmla="*/ 87 h 46"/>
                <a:gd name="T18" fmla="*/ 54 w 50"/>
                <a:gd name="T19" fmla="*/ 92 h 46"/>
                <a:gd name="T20" fmla="*/ 24 w 50"/>
                <a:gd name="T21" fmla="*/ 108 h 46"/>
                <a:gd name="T22" fmla="*/ 14 w 50"/>
                <a:gd name="T23" fmla="*/ 96 h 46"/>
                <a:gd name="T24" fmla="*/ 5 w 50"/>
                <a:gd name="T25" fmla="*/ 85 h 46"/>
                <a:gd name="T26" fmla="*/ 0 w 50"/>
                <a:gd name="T27" fmla="*/ 68 h 46"/>
                <a:gd name="T28" fmla="*/ 0 w 50"/>
                <a:gd name="T29" fmla="*/ 52 h 46"/>
                <a:gd name="T30" fmla="*/ 9 w 50"/>
                <a:gd name="T31" fmla="*/ 26 h 46"/>
                <a:gd name="T32" fmla="*/ 33 w 50"/>
                <a:gd name="T33" fmla="*/ 7 h 46"/>
                <a:gd name="T34" fmla="*/ 57 w 50"/>
                <a:gd name="T35" fmla="*/ 2 h 46"/>
                <a:gd name="T36" fmla="*/ 78 w 50"/>
                <a:gd name="T37" fmla="*/ 5 h 46"/>
                <a:gd name="T38" fmla="*/ 97 w 50"/>
                <a:gd name="T39" fmla="*/ 16 h 46"/>
                <a:gd name="T40" fmla="*/ 111 w 50"/>
                <a:gd name="T41" fmla="*/ 33 h 46"/>
                <a:gd name="T42" fmla="*/ 116 w 50"/>
                <a:gd name="T43" fmla="*/ 47 h 46"/>
                <a:gd name="T44" fmla="*/ 118 w 50"/>
                <a:gd name="T45" fmla="*/ 63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6"/>
                <a:gd name="T71" fmla="*/ 50 w 50"/>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6">
                  <a:moveTo>
                    <a:pt x="50" y="27"/>
                  </a:moveTo>
                  <a:cubicBezTo>
                    <a:pt x="37" y="33"/>
                    <a:pt x="37" y="33"/>
                    <a:pt x="37" y="33"/>
                  </a:cubicBezTo>
                  <a:cubicBezTo>
                    <a:pt x="38" y="30"/>
                    <a:pt x="38" y="28"/>
                    <a:pt x="39" y="26"/>
                  </a:cubicBezTo>
                  <a:cubicBezTo>
                    <a:pt x="39" y="24"/>
                    <a:pt x="38" y="22"/>
                    <a:pt x="37" y="20"/>
                  </a:cubicBezTo>
                  <a:cubicBezTo>
                    <a:pt x="36" y="17"/>
                    <a:pt x="33" y="15"/>
                    <a:pt x="30" y="14"/>
                  </a:cubicBezTo>
                  <a:cubicBezTo>
                    <a:pt x="27" y="13"/>
                    <a:pt x="23" y="13"/>
                    <a:pt x="20" y="15"/>
                  </a:cubicBezTo>
                  <a:cubicBezTo>
                    <a:pt x="16" y="17"/>
                    <a:pt x="14" y="19"/>
                    <a:pt x="13" y="22"/>
                  </a:cubicBezTo>
                  <a:cubicBezTo>
                    <a:pt x="11" y="26"/>
                    <a:pt x="12" y="29"/>
                    <a:pt x="13" y="32"/>
                  </a:cubicBezTo>
                  <a:cubicBezTo>
                    <a:pt x="14" y="34"/>
                    <a:pt x="15" y="35"/>
                    <a:pt x="17" y="37"/>
                  </a:cubicBezTo>
                  <a:cubicBezTo>
                    <a:pt x="18" y="38"/>
                    <a:pt x="20" y="39"/>
                    <a:pt x="23" y="39"/>
                  </a:cubicBezTo>
                  <a:cubicBezTo>
                    <a:pt x="10" y="46"/>
                    <a:pt x="10" y="46"/>
                    <a:pt x="10" y="46"/>
                  </a:cubicBezTo>
                  <a:cubicBezTo>
                    <a:pt x="8" y="44"/>
                    <a:pt x="7" y="43"/>
                    <a:pt x="6" y="41"/>
                  </a:cubicBezTo>
                  <a:cubicBezTo>
                    <a:pt x="4" y="39"/>
                    <a:pt x="3" y="38"/>
                    <a:pt x="2" y="36"/>
                  </a:cubicBezTo>
                  <a:cubicBezTo>
                    <a:pt x="1" y="34"/>
                    <a:pt x="0" y="31"/>
                    <a:pt x="0" y="29"/>
                  </a:cubicBezTo>
                  <a:cubicBezTo>
                    <a:pt x="0" y="27"/>
                    <a:pt x="0" y="25"/>
                    <a:pt x="0" y="22"/>
                  </a:cubicBezTo>
                  <a:cubicBezTo>
                    <a:pt x="0" y="18"/>
                    <a:pt x="2" y="14"/>
                    <a:pt x="4" y="11"/>
                  </a:cubicBezTo>
                  <a:cubicBezTo>
                    <a:pt x="7" y="8"/>
                    <a:pt x="10" y="5"/>
                    <a:pt x="14" y="3"/>
                  </a:cubicBezTo>
                  <a:cubicBezTo>
                    <a:pt x="17" y="2"/>
                    <a:pt x="21" y="1"/>
                    <a:pt x="24" y="1"/>
                  </a:cubicBezTo>
                  <a:cubicBezTo>
                    <a:pt x="27" y="0"/>
                    <a:pt x="30" y="1"/>
                    <a:pt x="33" y="2"/>
                  </a:cubicBezTo>
                  <a:cubicBezTo>
                    <a:pt x="37" y="3"/>
                    <a:pt x="39" y="4"/>
                    <a:pt x="41" y="7"/>
                  </a:cubicBezTo>
                  <a:cubicBezTo>
                    <a:pt x="44" y="9"/>
                    <a:pt x="46" y="11"/>
                    <a:pt x="47" y="14"/>
                  </a:cubicBezTo>
                  <a:cubicBezTo>
                    <a:pt x="48" y="16"/>
                    <a:pt x="49" y="18"/>
                    <a:pt x="49" y="20"/>
                  </a:cubicBezTo>
                  <a:cubicBezTo>
                    <a:pt x="49" y="22"/>
                    <a:pt x="50" y="24"/>
                    <a:pt x="50" y="27"/>
                  </a:cubicBezTo>
                  <a:close/>
                </a:path>
              </a:pathLst>
            </a:custGeom>
            <a:solidFill>
              <a:srgbClr val="000000"/>
            </a:solidFill>
            <a:ln w="9525">
              <a:noFill/>
              <a:round/>
              <a:headEnd/>
              <a:tailEnd/>
            </a:ln>
          </p:spPr>
          <p:txBody>
            <a:bodyPr/>
            <a:lstStyle/>
            <a:p>
              <a:endParaRPr lang="ja-JP" altLang="en-US"/>
            </a:p>
          </p:txBody>
        </p:sp>
        <p:sp>
          <p:nvSpPr>
            <p:cNvPr id="13322" name="Freeform 8"/>
            <p:cNvSpPr>
              <a:spLocks noEditPoints="1"/>
            </p:cNvSpPr>
            <p:nvPr/>
          </p:nvSpPr>
          <p:spPr bwMode="auto">
            <a:xfrm>
              <a:off x="3904" y="1718"/>
              <a:ext cx="118" cy="120"/>
            </a:xfrm>
            <a:custGeom>
              <a:avLst/>
              <a:gdLst>
                <a:gd name="T0" fmla="*/ 78 w 50"/>
                <a:gd name="T1" fmla="*/ 115 h 51"/>
                <a:gd name="T2" fmla="*/ 57 w 50"/>
                <a:gd name="T3" fmla="*/ 118 h 51"/>
                <a:gd name="T4" fmla="*/ 33 w 50"/>
                <a:gd name="T5" fmla="*/ 113 h 51"/>
                <a:gd name="T6" fmla="*/ 14 w 50"/>
                <a:gd name="T7" fmla="*/ 99 h 51"/>
                <a:gd name="T8" fmla="*/ 2 w 50"/>
                <a:gd name="T9" fmla="*/ 78 h 51"/>
                <a:gd name="T10" fmla="*/ 0 w 50"/>
                <a:gd name="T11" fmla="*/ 56 h 51"/>
                <a:gd name="T12" fmla="*/ 5 w 50"/>
                <a:gd name="T13" fmla="*/ 33 h 51"/>
                <a:gd name="T14" fmla="*/ 19 w 50"/>
                <a:gd name="T15" fmla="*/ 14 h 51"/>
                <a:gd name="T16" fmla="*/ 38 w 50"/>
                <a:gd name="T17" fmla="*/ 2 h 51"/>
                <a:gd name="T18" fmla="*/ 61 w 50"/>
                <a:gd name="T19" fmla="*/ 0 h 51"/>
                <a:gd name="T20" fmla="*/ 83 w 50"/>
                <a:gd name="T21" fmla="*/ 5 h 51"/>
                <a:gd name="T22" fmla="*/ 101 w 50"/>
                <a:gd name="T23" fmla="*/ 19 h 51"/>
                <a:gd name="T24" fmla="*/ 113 w 50"/>
                <a:gd name="T25" fmla="*/ 40 h 51"/>
                <a:gd name="T26" fmla="*/ 118 w 50"/>
                <a:gd name="T27" fmla="*/ 64 h 51"/>
                <a:gd name="T28" fmla="*/ 111 w 50"/>
                <a:gd name="T29" fmla="*/ 85 h 51"/>
                <a:gd name="T30" fmla="*/ 99 w 50"/>
                <a:gd name="T31" fmla="*/ 104 h 51"/>
                <a:gd name="T32" fmla="*/ 78 w 50"/>
                <a:gd name="T33" fmla="*/ 115 h 51"/>
                <a:gd name="T34" fmla="*/ 28 w 50"/>
                <a:gd name="T35" fmla="*/ 71 h 51"/>
                <a:gd name="T36" fmla="*/ 42 w 50"/>
                <a:gd name="T37" fmla="*/ 87 h 51"/>
                <a:gd name="T38" fmla="*/ 68 w 50"/>
                <a:gd name="T39" fmla="*/ 87 h 51"/>
                <a:gd name="T40" fmla="*/ 87 w 50"/>
                <a:gd name="T41" fmla="*/ 71 h 51"/>
                <a:gd name="T42" fmla="*/ 90 w 50"/>
                <a:gd name="T43" fmla="*/ 47 h 51"/>
                <a:gd name="T44" fmla="*/ 73 w 50"/>
                <a:gd name="T45" fmla="*/ 31 h 51"/>
                <a:gd name="T46" fmla="*/ 50 w 50"/>
                <a:gd name="T47" fmla="*/ 31 h 51"/>
                <a:gd name="T48" fmla="*/ 28 w 50"/>
                <a:gd name="T49" fmla="*/ 47 h 51"/>
                <a:gd name="T50" fmla="*/ 28 w 50"/>
                <a:gd name="T51" fmla="*/ 71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1"/>
                <a:gd name="T80" fmla="*/ 50 w 50"/>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1">
                  <a:moveTo>
                    <a:pt x="33" y="49"/>
                  </a:moveTo>
                  <a:cubicBezTo>
                    <a:pt x="30" y="50"/>
                    <a:pt x="27" y="51"/>
                    <a:pt x="24" y="50"/>
                  </a:cubicBezTo>
                  <a:cubicBezTo>
                    <a:pt x="20" y="50"/>
                    <a:pt x="17" y="49"/>
                    <a:pt x="14" y="48"/>
                  </a:cubicBezTo>
                  <a:cubicBezTo>
                    <a:pt x="11" y="46"/>
                    <a:pt x="9" y="44"/>
                    <a:pt x="6" y="42"/>
                  </a:cubicBezTo>
                  <a:cubicBezTo>
                    <a:pt x="4" y="39"/>
                    <a:pt x="2" y="37"/>
                    <a:pt x="1" y="33"/>
                  </a:cubicBezTo>
                  <a:cubicBezTo>
                    <a:pt x="0" y="30"/>
                    <a:pt x="0" y="27"/>
                    <a:pt x="0" y="24"/>
                  </a:cubicBezTo>
                  <a:cubicBezTo>
                    <a:pt x="0" y="20"/>
                    <a:pt x="1" y="17"/>
                    <a:pt x="2" y="14"/>
                  </a:cubicBezTo>
                  <a:cubicBezTo>
                    <a:pt x="4" y="11"/>
                    <a:pt x="5" y="8"/>
                    <a:pt x="8" y="6"/>
                  </a:cubicBezTo>
                  <a:cubicBezTo>
                    <a:pt x="10" y="4"/>
                    <a:pt x="13" y="2"/>
                    <a:pt x="16" y="1"/>
                  </a:cubicBezTo>
                  <a:cubicBezTo>
                    <a:pt x="19" y="0"/>
                    <a:pt x="23" y="0"/>
                    <a:pt x="26" y="0"/>
                  </a:cubicBezTo>
                  <a:cubicBezTo>
                    <a:pt x="29" y="0"/>
                    <a:pt x="32" y="1"/>
                    <a:pt x="35" y="2"/>
                  </a:cubicBezTo>
                  <a:cubicBezTo>
                    <a:pt x="38" y="4"/>
                    <a:pt x="41" y="6"/>
                    <a:pt x="43" y="8"/>
                  </a:cubicBezTo>
                  <a:cubicBezTo>
                    <a:pt x="45" y="11"/>
                    <a:pt x="47" y="14"/>
                    <a:pt x="48" y="17"/>
                  </a:cubicBezTo>
                  <a:cubicBezTo>
                    <a:pt x="49" y="20"/>
                    <a:pt x="50" y="23"/>
                    <a:pt x="50" y="27"/>
                  </a:cubicBezTo>
                  <a:cubicBezTo>
                    <a:pt x="50" y="30"/>
                    <a:pt x="49" y="33"/>
                    <a:pt x="47" y="36"/>
                  </a:cubicBezTo>
                  <a:cubicBezTo>
                    <a:pt x="46" y="39"/>
                    <a:pt x="44" y="42"/>
                    <a:pt x="42" y="44"/>
                  </a:cubicBezTo>
                  <a:cubicBezTo>
                    <a:pt x="39" y="46"/>
                    <a:pt x="36" y="48"/>
                    <a:pt x="33" y="49"/>
                  </a:cubicBezTo>
                  <a:close/>
                  <a:moveTo>
                    <a:pt x="12" y="30"/>
                  </a:moveTo>
                  <a:cubicBezTo>
                    <a:pt x="13" y="33"/>
                    <a:pt x="15" y="35"/>
                    <a:pt x="18" y="37"/>
                  </a:cubicBezTo>
                  <a:cubicBezTo>
                    <a:pt x="22" y="38"/>
                    <a:pt x="25" y="38"/>
                    <a:pt x="29" y="37"/>
                  </a:cubicBezTo>
                  <a:cubicBezTo>
                    <a:pt x="33" y="35"/>
                    <a:pt x="35" y="33"/>
                    <a:pt x="37" y="30"/>
                  </a:cubicBezTo>
                  <a:cubicBezTo>
                    <a:pt x="39" y="27"/>
                    <a:pt x="39" y="24"/>
                    <a:pt x="38" y="20"/>
                  </a:cubicBezTo>
                  <a:cubicBezTo>
                    <a:pt x="37" y="17"/>
                    <a:pt x="34" y="15"/>
                    <a:pt x="31" y="13"/>
                  </a:cubicBezTo>
                  <a:cubicBezTo>
                    <a:pt x="28" y="12"/>
                    <a:pt x="24" y="12"/>
                    <a:pt x="21" y="13"/>
                  </a:cubicBezTo>
                  <a:cubicBezTo>
                    <a:pt x="17" y="15"/>
                    <a:pt x="14" y="17"/>
                    <a:pt x="12" y="20"/>
                  </a:cubicBezTo>
                  <a:cubicBezTo>
                    <a:pt x="11" y="23"/>
                    <a:pt x="10" y="26"/>
                    <a:pt x="12" y="30"/>
                  </a:cubicBezTo>
                  <a:close/>
                </a:path>
              </a:pathLst>
            </a:custGeom>
            <a:solidFill>
              <a:srgbClr val="000000"/>
            </a:solidFill>
            <a:ln w="9525">
              <a:noFill/>
              <a:round/>
              <a:headEnd/>
              <a:tailEnd/>
            </a:ln>
          </p:spPr>
          <p:txBody>
            <a:bodyPr/>
            <a:lstStyle/>
            <a:p>
              <a:endParaRPr lang="ja-JP" altLang="en-US"/>
            </a:p>
          </p:txBody>
        </p:sp>
        <p:sp>
          <p:nvSpPr>
            <p:cNvPr id="13323" name="Freeform 9"/>
            <p:cNvSpPr>
              <a:spLocks/>
            </p:cNvSpPr>
            <p:nvPr/>
          </p:nvSpPr>
          <p:spPr bwMode="auto">
            <a:xfrm>
              <a:off x="3935" y="1857"/>
              <a:ext cx="134" cy="140"/>
            </a:xfrm>
            <a:custGeom>
              <a:avLst/>
              <a:gdLst>
                <a:gd name="T0" fmla="*/ 28 w 57"/>
                <a:gd name="T1" fmla="*/ 140 h 59"/>
                <a:gd name="T2" fmla="*/ 21 w 57"/>
                <a:gd name="T3" fmla="*/ 112 h 59"/>
                <a:gd name="T4" fmla="*/ 68 w 57"/>
                <a:gd name="T5" fmla="*/ 95 h 59"/>
                <a:gd name="T6" fmla="*/ 78 w 57"/>
                <a:gd name="T7" fmla="*/ 93 h 59"/>
                <a:gd name="T8" fmla="*/ 92 w 57"/>
                <a:gd name="T9" fmla="*/ 88 h 59"/>
                <a:gd name="T10" fmla="*/ 73 w 57"/>
                <a:gd name="T11" fmla="*/ 88 h 59"/>
                <a:gd name="T12" fmla="*/ 71 w 57"/>
                <a:gd name="T13" fmla="*/ 88 h 59"/>
                <a:gd name="T14" fmla="*/ 16 w 57"/>
                <a:gd name="T15" fmla="*/ 83 h 59"/>
                <a:gd name="T16" fmla="*/ 12 w 57"/>
                <a:gd name="T17" fmla="*/ 64 h 59"/>
                <a:gd name="T18" fmla="*/ 59 w 57"/>
                <a:gd name="T19" fmla="*/ 38 h 59"/>
                <a:gd name="T20" fmla="*/ 61 w 57"/>
                <a:gd name="T21" fmla="*/ 36 h 59"/>
                <a:gd name="T22" fmla="*/ 78 w 57"/>
                <a:gd name="T23" fmla="*/ 28 h 59"/>
                <a:gd name="T24" fmla="*/ 66 w 57"/>
                <a:gd name="T25" fmla="*/ 28 h 59"/>
                <a:gd name="T26" fmla="*/ 54 w 57"/>
                <a:gd name="T27" fmla="*/ 31 h 59"/>
                <a:gd name="T28" fmla="*/ 5 w 57"/>
                <a:gd name="T29" fmla="*/ 33 h 59"/>
                <a:gd name="T30" fmla="*/ 0 w 57"/>
                <a:gd name="T31" fmla="*/ 7 h 59"/>
                <a:gd name="T32" fmla="*/ 110 w 57"/>
                <a:gd name="T33" fmla="*/ 0 h 59"/>
                <a:gd name="T34" fmla="*/ 118 w 57"/>
                <a:gd name="T35" fmla="*/ 28 h 59"/>
                <a:gd name="T36" fmla="*/ 66 w 57"/>
                <a:gd name="T37" fmla="*/ 57 h 59"/>
                <a:gd name="T38" fmla="*/ 63 w 57"/>
                <a:gd name="T39" fmla="*/ 59 h 59"/>
                <a:gd name="T40" fmla="*/ 52 w 57"/>
                <a:gd name="T41" fmla="*/ 64 h 59"/>
                <a:gd name="T42" fmla="*/ 59 w 57"/>
                <a:gd name="T43" fmla="*/ 64 h 59"/>
                <a:gd name="T44" fmla="*/ 66 w 57"/>
                <a:gd name="T45" fmla="*/ 64 h 59"/>
                <a:gd name="T46" fmla="*/ 127 w 57"/>
                <a:gd name="T47" fmla="*/ 69 h 59"/>
                <a:gd name="T48" fmla="*/ 134 w 57"/>
                <a:gd name="T49" fmla="*/ 100 h 59"/>
                <a:gd name="T50" fmla="*/ 28 w 57"/>
                <a:gd name="T51" fmla="*/ 14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59"/>
                <a:gd name="T80" fmla="*/ 57 w 57"/>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59">
                  <a:moveTo>
                    <a:pt x="12" y="59"/>
                  </a:moveTo>
                  <a:cubicBezTo>
                    <a:pt x="9" y="47"/>
                    <a:pt x="9" y="47"/>
                    <a:pt x="9" y="47"/>
                  </a:cubicBezTo>
                  <a:cubicBezTo>
                    <a:pt x="29" y="40"/>
                    <a:pt x="29" y="40"/>
                    <a:pt x="29" y="40"/>
                  </a:cubicBezTo>
                  <a:cubicBezTo>
                    <a:pt x="30" y="40"/>
                    <a:pt x="32" y="39"/>
                    <a:pt x="33" y="39"/>
                  </a:cubicBezTo>
                  <a:cubicBezTo>
                    <a:pt x="35" y="38"/>
                    <a:pt x="37" y="37"/>
                    <a:pt x="39" y="37"/>
                  </a:cubicBezTo>
                  <a:cubicBezTo>
                    <a:pt x="37" y="37"/>
                    <a:pt x="34" y="37"/>
                    <a:pt x="31" y="37"/>
                  </a:cubicBezTo>
                  <a:cubicBezTo>
                    <a:pt x="30" y="37"/>
                    <a:pt x="30" y="37"/>
                    <a:pt x="30" y="37"/>
                  </a:cubicBezTo>
                  <a:cubicBezTo>
                    <a:pt x="7" y="35"/>
                    <a:pt x="7" y="35"/>
                    <a:pt x="7" y="35"/>
                  </a:cubicBezTo>
                  <a:cubicBezTo>
                    <a:pt x="5" y="27"/>
                    <a:pt x="5" y="27"/>
                    <a:pt x="5" y="27"/>
                  </a:cubicBezTo>
                  <a:cubicBezTo>
                    <a:pt x="25" y="16"/>
                    <a:pt x="25" y="16"/>
                    <a:pt x="25" y="16"/>
                  </a:cubicBezTo>
                  <a:cubicBezTo>
                    <a:pt x="25" y="15"/>
                    <a:pt x="26" y="15"/>
                    <a:pt x="26" y="15"/>
                  </a:cubicBezTo>
                  <a:cubicBezTo>
                    <a:pt x="29" y="13"/>
                    <a:pt x="31" y="12"/>
                    <a:pt x="33" y="12"/>
                  </a:cubicBezTo>
                  <a:cubicBezTo>
                    <a:pt x="32" y="12"/>
                    <a:pt x="30" y="12"/>
                    <a:pt x="28" y="12"/>
                  </a:cubicBezTo>
                  <a:cubicBezTo>
                    <a:pt x="26" y="12"/>
                    <a:pt x="25" y="13"/>
                    <a:pt x="23" y="13"/>
                  </a:cubicBezTo>
                  <a:cubicBezTo>
                    <a:pt x="2" y="14"/>
                    <a:pt x="2" y="14"/>
                    <a:pt x="2" y="14"/>
                  </a:cubicBezTo>
                  <a:cubicBezTo>
                    <a:pt x="0" y="3"/>
                    <a:pt x="0" y="3"/>
                    <a:pt x="0" y="3"/>
                  </a:cubicBezTo>
                  <a:cubicBezTo>
                    <a:pt x="47" y="0"/>
                    <a:pt x="47" y="0"/>
                    <a:pt x="47" y="0"/>
                  </a:cubicBezTo>
                  <a:cubicBezTo>
                    <a:pt x="50" y="12"/>
                    <a:pt x="50" y="12"/>
                    <a:pt x="50" y="12"/>
                  </a:cubicBezTo>
                  <a:cubicBezTo>
                    <a:pt x="28" y="24"/>
                    <a:pt x="28" y="24"/>
                    <a:pt x="28" y="24"/>
                  </a:cubicBezTo>
                  <a:cubicBezTo>
                    <a:pt x="28" y="25"/>
                    <a:pt x="27" y="25"/>
                    <a:pt x="27" y="25"/>
                  </a:cubicBezTo>
                  <a:cubicBezTo>
                    <a:pt x="25" y="26"/>
                    <a:pt x="23" y="27"/>
                    <a:pt x="22" y="27"/>
                  </a:cubicBezTo>
                  <a:cubicBezTo>
                    <a:pt x="23" y="27"/>
                    <a:pt x="24" y="27"/>
                    <a:pt x="25" y="27"/>
                  </a:cubicBezTo>
                  <a:cubicBezTo>
                    <a:pt x="26" y="27"/>
                    <a:pt x="27" y="27"/>
                    <a:pt x="28" y="27"/>
                  </a:cubicBezTo>
                  <a:cubicBezTo>
                    <a:pt x="54" y="29"/>
                    <a:pt x="54" y="29"/>
                    <a:pt x="54" y="29"/>
                  </a:cubicBezTo>
                  <a:cubicBezTo>
                    <a:pt x="57" y="42"/>
                    <a:pt x="57" y="42"/>
                    <a:pt x="57" y="42"/>
                  </a:cubicBezTo>
                  <a:lnTo>
                    <a:pt x="12" y="59"/>
                  </a:lnTo>
                  <a:close/>
                </a:path>
              </a:pathLst>
            </a:custGeom>
            <a:solidFill>
              <a:srgbClr val="000000"/>
            </a:solidFill>
            <a:ln w="9525">
              <a:noFill/>
              <a:round/>
              <a:headEnd/>
              <a:tailEnd/>
            </a:ln>
          </p:spPr>
          <p:txBody>
            <a:bodyPr/>
            <a:lstStyle/>
            <a:p>
              <a:endParaRPr lang="ja-JP" altLang="en-US"/>
            </a:p>
          </p:txBody>
        </p:sp>
        <p:sp>
          <p:nvSpPr>
            <p:cNvPr id="13324" name="Freeform 10"/>
            <p:cNvSpPr>
              <a:spLocks noEditPoints="1"/>
            </p:cNvSpPr>
            <p:nvPr/>
          </p:nvSpPr>
          <p:spPr bwMode="auto">
            <a:xfrm>
              <a:off x="3963" y="2001"/>
              <a:ext cx="116" cy="90"/>
            </a:xfrm>
            <a:custGeom>
              <a:avLst/>
              <a:gdLst>
                <a:gd name="T0" fmla="*/ 2 w 49"/>
                <a:gd name="T1" fmla="*/ 40 h 38"/>
                <a:gd name="T2" fmla="*/ 0 w 49"/>
                <a:gd name="T3" fmla="*/ 12 h 38"/>
                <a:gd name="T4" fmla="*/ 111 w 49"/>
                <a:gd name="T5" fmla="*/ 0 h 38"/>
                <a:gd name="T6" fmla="*/ 116 w 49"/>
                <a:gd name="T7" fmla="*/ 33 h 38"/>
                <a:gd name="T8" fmla="*/ 116 w 49"/>
                <a:gd name="T9" fmla="*/ 59 h 38"/>
                <a:gd name="T10" fmla="*/ 111 w 49"/>
                <a:gd name="T11" fmla="*/ 73 h 38"/>
                <a:gd name="T12" fmla="*/ 99 w 49"/>
                <a:gd name="T13" fmla="*/ 83 h 38"/>
                <a:gd name="T14" fmla="*/ 83 w 49"/>
                <a:gd name="T15" fmla="*/ 88 h 38"/>
                <a:gd name="T16" fmla="*/ 64 w 49"/>
                <a:gd name="T17" fmla="*/ 88 h 38"/>
                <a:gd name="T18" fmla="*/ 52 w 49"/>
                <a:gd name="T19" fmla="*/ 78 h 38"/>
                <a:gd name="T20" fmla="*/ 45 w 49"/>
                <a:gd name="T21" fmla="*/ 69 h 38"/>
                <a:gd name="T22" fmla="*/ 40 w 49"/>
                <a:gd name="T23" fmla="*/ 47 h 38"/>
                <a:gd name="T24" fmla="*/ 40 w 49"/>
                <a:gd name="T25" fmla="*/ 43 h 38"/>
                <a:gd name="T26" fmla="*/ 40 w 49"/>
                <a:gd name="T27" fmla="*/ 38 h 38"/>
                <a:gd name="T28" fmla="*/ 2 w 49"/>
                <a:gd name="T29" fmla="*/ 40 h 38"/>
                <a:gd name="T30" fmla="*/ 64 w 49"/>
                <a:gd name="T31" fmla="*/ 36 h 38"/>
                <a:gd name="T32" fmla="*/ 66 w 49"/>
                <a:gd name="T33" fmla="*/ 40 h 38"/>
                <a:gd name="T34" fmla="*/ 69 w 49"/>
                <a:gd name="T35" fmla="*/ 54 h 38"/>
                <a:gd name="T36" fmla="*/ 80 w 49"/>
                <a:gd name="T37" fmla="*/ 59 h 38"/>
                <a:gd name="T38" fmla="*/ 90 w 49"/>
                <a:gd name="T39" fmla="*/ 54 h 38"/>
                <a:gd name="T40" fmla="*/ 92 w 49"/>
                <a:gd name="T41" fmla="*/ 38 h 38"/>
                <a:gd name="T42" fmla="*/ 90 w 49"/>
                <a:gd name="T43" fmla="*/ 31 h 38"/>
                <a:gd name="T44" fmla="*/ 64 w 49"/>
                <a:gd name="T45" fmla="*/ 36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38"/>
                <a:gd name="T71" fmla="*/ 49 w 49"/>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38">
                  <a:moveTo>
                    <a:pt x="1" y="17"/>
                  </a:moveTo>
                  <a:cubicBezTo>
                    <a:pt x="0" y="5"/>
                    <a:pt x="0" y="5"/>
                    <a:pt x="0" y="5"/>
                  </a:cubicBezTo>
                  <a:cubicBezTo>
                    <a:pt x="47" y="0"/>
                    <a:pt x="47" y="0"/>
                    <a:pt x="47" y="0"/>
                  </a:cubicBezTo>
                  <a:cubicBezTo>
                    <a:pt x="49" y="14"/>
                    <a:pt x="49" y="14"/>
                    <a:pt x="49" y="14"/>
                  </a:cubicBezTo>
                  <a:cubicBezTo>
                    <a:pt x="49" y="19"/>
                    <a:pt x="49" y="23"/>
                    <a:pt x="49" y="25"/>
                  </a:cubicBezTo>
                  <a:cubicBezTo>
                    <a:pt x="49" y="27"/>
                    <a:pt x="48" y="29"/>
                    <a:pt x="47" y="31"/>
                  </a:cubicBezTo>
                  <a:cubicBezTo>
                    <a:pt x="46" y="33"/>
                    <a:pt x="44" y="34"/>
                    <a:pt x="42" y="35"/>
                  </a:cubicBezTo>
                  <a:cubicBezTo>
                    <a:pt x="40" y="36"/>
                    <a:pt x="37" y="37"/>
                    <a:pt x="35" y="37"/>
                  </a:cubicBezTo>
                  <a:cubicBezTo>
                    <a:pt x="32" y="38"/>
                    <a:pt x="29" y="37"/>
                    <a:pt x="27" y="37"/>
                  </a:cubicBezTo>
                  <a:cubicBezTo>
                    <a:pt x="25" y="36"/>
                    <a:pt x="23" y="35"/>
                    <a:pt x="22" y="33"/>
                  </a:cubicBezTo>
                  <a:cubicBezTo>
                    <a:pt x="20" y="32"/>
                    <a:pt x="20" y="30"/>
                    <a:pt x="19" y="29"/>
                  </a:cubicBezTo>
                  <a:cubicBezTo>
                    <a:pt x="18" y="27"/>
                    <a:pt x="18" y="24"/>
                    <a:pt x="17" y="20"/>
                  </a:cubicBezTo>
                  <a:cubicBezTo>
                    <a:pt x="17" y="18"/>
                    <a:pt x="17" y="18"/>
                    <a:pt x="17" y="18"/>
                  </a:cubicBezTo>
                  <a:cubicBezTo>
                    <a:pt x="17" y="16"/>
                    <a:pt x="17" y="16"/>
                    <a:pt x="17" y="16"/>
                  </a:cubicBezTo>
                  <a:lnTo>
                    <a:pt x="1" y="17"/>
                  </a:lnTo>
                  <a:close/>
                  <a:moveTo>
                    <a:pt x="27" y="15"/>
                  </a:moveTo>
                  <a:cubicBezTo>
                    <a:pt x="28" y="17"/>
                    <a:pt x="28" y="17"/>
                    <a:pt x="28" y="17"/>
                  </a:cubicBezTo>
                  <a:cubicBezTo>
                    <a:pt x="28" y="20"/>
                    <a:pt x="28" y="22"/>
                    <a:pt x="29" y="23"/>
                  </a:cubicBezTo>
                  <a:cubicBezTo>
                    <a:pt x="30" y="24"/>
                    <a:pt x="32" y="25"/>
                    <a:pt x="34" y="25"/>
                  </a:cubicBezTo>
                  <a:cubicBezTo>
                    <a:pt x="36" y="25"/>
                    <a:pt x="37" y="24"/>
                    <a:pt x="38" y="23"/>
                  </a:cubicBezTo>
                  <a:cubicBezTo>
                    <a:pt x="39" y="21"/>
                    <a:pt x="39" y="19"/>
                    <a:pt x="39" y="16"/>
                  </a:cubicBezTo>
                  <a:cubicBezTo>
                    <a:pt x="38" y="13"/>
                    <a:pt x="38" y="13"/>
                    <a:pt x="38" y="13"/>
                  </a:cubicBezTo>
                  <a:lnTo>
                    <a:pt x="27" y="15"/>
                  </a:lnTo>
                  <a:close/>
                </a:path>
              </a:pathLst>
            </a:custGeom>
            <a:solidFill>
              <a:srgbClr val="000000"/>
            </a:solidFill>
            <a:ln w="9525">
              <a:noFill/>
              <a:round/>
              <a:headEnd/>
              <a:tailEnd/>
            </a:ln>
          </p:spPr>
          <p:txBody>
            <a:bodyPr/>
            <a:lstStyle/>
            <a:p>
              <a:endParaRPr lang="ja-JP" altLang="en-US"/>
            </a:p>
          </p:txBody>
        </p:sp>
        <p:sp>
          <p:nvSpPr>
            <p:cNvPr id="13325" name="Freeform 11"/>
            <p:cNvSpPr>
              <a:spLocks/>
            </p:cNvSpPr>
            <p:nvPr/>
          </p:nvSpPr>
          <p:spPr bwMode="auto">
            <a:xfrm>
              <a:off x="3970" y="2112"/>
              <a:ext cx="113" cy="99"/>
            </a:xfrm>
            <a:custGeom>
              <a:avLst/>
              <a:gdLst>
                <a:gd name="T0" fmla="*/ 113 w 48"/>
                <a:gd name="T1" fmla="*/ 0 h 42"/>
                <a:gd name="T2" fmla="*/ 113 w 48"/>
                <a:gd name="T3" fmla="*/ 31 h 42"/>
                <a:gd name="T4" fmla="*/ 59 w 48"/>
                <a:gd name="T5" fmla="*/ 31 h 42"/>
                <a:gd name="T6" fmla="*/ 42 w 48"/>
                <a:gd name="T7" fmla="*/ 31 h 42"/>
                <a:gd name="T8" fmla="*/ 33 w 48"/>
                <a:gd name="T9" fmla="*/ 33 h 42"/>
                <a:gd name="T10" fmla="*/ 28 w 48"/>
                <a:gd name="T11" fmla="*/ 38 h 42"/>
                <a:gd name="T12" fmla="*/ 26 w 48"/>
                <a:gd name="T13" fmla="*/ 50 h 42"/>
                <a:gd name="T14" fmla="*/ 28 w 48"/>
                <a:gd name="T15" fmla="*/ 59 h 42"/>
                <a:gd name="T16" fmla="*/ 33 w 48"/>
                <a:gd name="T17" fmla="*/ 66 h 42"/>
                <a:gd name="T18" fmla="*/ 42 w 48"/>
                <a:gd name="T19" fmla="*/ 68 h 42"/>
                <a:gd name="T20" fmla="*/ 59 w 48"/>
                <a:gd name="T21" fmla="*/ 68 h 42"/>
                <a:gd name="T22" fmla="*/ 68 w 48"/>
                <a:gd name="T23" fmla="*/ 68 h 42"/>
                <a:gd name="T24" fmla="*/ 113 w 48"/>
                <a:gd name="T25" fmla="*/ 68 h 42"/>
                <a:gd name="T26" fmla="*/ 113 w 48"/>
                <a:gd name="T27" fmla="*/ 99 h 42"/>
                <a:gd name="T28" fmla="*/ 54 w 48"/>
                <a:gd name="T29" fmla="*/ 99 h 42"/>
                <a:gd name="T30" fmla="*/ 28 w 48"/>
                <a:gd name="T31" fmla="*/ 97 h 42"/>
                <a:gd name="T32" fmla="*/ 12 w 48"/>
                <a:gd name="T33" fmla="*/ 90 h 42"/>
                <a:gd name="T34" fmla="*/ 2 w 48"/>
                <a:gd name="T35" fmla="*/ 73 h 42"/>
                <a:gd name="T36" fmla="*/ 0 w 48"/>
                <a:gd name="T37" fmla="*/ 50 h 42"/>
                <a:gd name="T38" fmla="*/ 2 w 48"/>
                <a:gd name="T39" fmla="*/ 24 h 42"/>
                <a:gd name="T40" fmla="*/ 14 w 48"/>
                <a:gd name="T41" fmla="*/ 9 h 42"/>
                <a:gd name="T42" fmla="*/ 28 w 48"/>
                <a:gd name="T43" fmla="*/ 2 h 42"/>
                <a:gd name="T44" fmla="*/ 54 w 48"/>
                <a:gd name="T45" fmla="*/ 0 h 42"/>
                <a:gd name="T46" fmla="*/ 66 w 48"/>
                <a:gd name="T47" fmla="*/ 0 h 42"/>
                <a:gd name="T48" fmla="*/ 113 w 4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2"/>
                <a:gd name="T77" fmla="*/ 48 w 4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2">
                  <a:moveTo>
                    <a:pt x="48" y="0"/>
                  </a:moveTo>
                  <a:cubicBezTo>
                    <a:pt x="48" y="13"/>
                    <a:pt x="48" y="13"/>
                    <a:pt x="48" y="13"/>
                  </a:cubicBezTo>
                  <a:cubicBezTo>
                    <a:pt x="25" y="13"/>
                    <a:pt x="25" y="13"/>
                    <a:pt x="25" y="13"/>
                  </a:cubicBezTo>
                  <a:cubicBezTo>
                    <a:pt x="22" y="13"/>
                    <a:pt x="20" y="13"/>
                    <a:pt x="18" y="13"/>
                  </a:cubicBezTo>
                  <a:cubicBezTo>
                    <a:pt x="17" y="13"/>
                    <a:pt x="15" y="13"/>
                    <a:pt x="14" y="14"/>
                  </a:cubicBezTo>
                  <a:cubicBezTo>
                    <a:pt x="13" y="14"/>
                    <a:pt x="12" y="15"/>
                    <a:pt x="12" y="16"/>
                  </a:cubicBezTo>
                  <a:cubicBezTo>
                    <a:pt x="11" y="17"/>
                    <a:pt x="11" y="19"/>
                    <a:pt x="11" y="21"/>
                  </a:cubicBezTo>
                  <a:cubicBezTo>
                    <a:pt x="11" y="23"/>
                    <a:pt x="11" y="24"/>
                    <a:pt x="12" y="25"/>
                  </a:cubicBezTo>
                  <a:cubicBezTo>
                    <a:pt x="12" y="26"/>
                    <a:pt x="13" y="27"/>
                    <a:pt x="14" y="28"/>
                  </a:cubicBezTo>
                  <a:cubicBezTo>
                    <a:pt x="15" y="28"/>
                    <a:pt x="17" y="29"/>
                    <a:pt x="18" y="29"/>
                  </a:cubicBezTo>
                  <a:cubicBezTo>
                    <a:pt x="19" y="29"/>
                    <a:pt x="22" y="29"/>
                    <a:pt x="25" y="29"/>
                  </a:cubicBezTo>
                  <a:cubicBezTo>
                    <a:pt x="29" y="29"/>
                    <a:pt x="29" y="29"/>
                    <a:pt x="29" y="29"/>
                  </a:cubicBezTo>
                  <a:cubicBezTo>
                    <a:pt x="48" y="29"/>
                    <a:pt x="48" y="29"/>
                    <a:pt x="48" y="29"/>
                  </a:cubicBezTo>
                  <a:cubicBezTo>
                    <a:pt x="48" y="42"/>
                    <a:pt x="48" y="42"/>
                    <a:pt x="48" y="42"/>
                  </a:cubicBezTo>
                  <a:cubicBezTo>
                    <a:pt x="23" y="42"/>
                    <a:pt x="23" y="42"/>
                    <a:pt x="23" y="42"/>
                  </a:cubicBezTo>
                  <a:cubicBezTo>
                    <a:pt x="18" y="42"/>
                    <a:pt x="14" y="42"/>
                    <a:pt x="12" y="41"/>
                  </a:cubicBezTo>
                  <a:cubicBezTo>
                    <a:pt x="9" y="40"/>
                    <a:pt x="7" y="39"/>
                    <a:pt x="5" y="38"/>
                  </a:cubicBezTo>
                  <a:cubicBezTo>
                    <a:pt x="4" y="36"/>
                    <a:pt x="2" y="34"/>
                    <a:pt x="1" y="31"/>
                  </a:cubicBezTo>
                  <a:cubicBezTo>
                    <a:pt x="0" y="28"/>
                    <a:pt x="0" y="25"/>
                    <a:pt x="0" y="21"/>
                  </a:cubicBezTo>
                  <a:cubicBezTo>
                    <a:pt x="0" y="17"/>
                    <a:pt x="0" y="13"/>
                    <a:pt x="1" y="10"/>
                  </a:cubicBezTo>
                  <a:cubicBezTo>
                    <a:pt x="2" y="8"/>
                    <a:pt x="4" y="5"/>
                    <a:pt x="6" y="4"/>
                  </a:cubicBezTo>
                  <a:cubicBezTo>
                    <a:pt x="7" y="2"/>
                    <a:pt x="9" y="1"/>
                    <a:pt x="12" y="1"/>
                  </a:cubicBezTo>
                  <a:cubicBezTo>
                    <a:pt x="14" y="0"/>
                    <a:pt x="18" y="0"/>
                    <a:pt x="23" y="0"/>
                  </a:cubicBezTo>
                  <a:cubicBezTo>
                    <a:pt x="28" y="0"/>
                    <a:pt x="28" y="0"/>
                    <a:pt x="28" y="0"/>
                  </a:cubicBezTo>
                  <a:lnTo>
                    <a:pt x="48" y="0"/>
                  </a:lnTo>
                  <a:close/>
                </a:path>
              </a:pathLst>
            </a:custGeom>
            <a:solidFill>
              <a:srgbClr val="000000"/>
            </a:solidFill>
            <a:ln w="9525">
              <a:noFill/>
              <a:round/>
              <a:headEnd/>
              <a:tailEnd/>
            </a:ln>
          </p:spPr>
          <p:txBody>
            <a:bodyPr/>
            <a:lstStyle/>
            <a:p>
              <a:endParaRPr lang="ja-JP" altLang="en-US"/>
            </a:p>
          </p:txBody>
        </p:sp>
        <p:sp>
          <p:nvSpPr>
            <p:cNvPr id="13326" name="Freeform 12"/>
            <p:cNvSpPr>
              <a:spLocks/>
            </p:cNvSpPr>
            <p:nvPr/>
          </p:nvSpPr>
          <p:spPr bwMode="auto">
            <a:xfrm>
              <a:off x="3965" y="2235"/>
              <a:ext cx="118" cy="83"/>
            </a:xfrm>
            <a:custGeom>
              <a:avLst/>
              <a:gdLst>
                <a:gd name="T0" fmla="*/ 3 w 118"/>
                <a:gd name="T1" fmla="*/ 17 h 83"/>
                <a:gd name="T2" fmla="*/ 88 w 118"/>
                <a:gd name="T3" fmla="*/ 24 h 83"/>
                <a:gd name="T4" fmla="*/ 90 w 118"/>
                <a:gd name="T5" fmla="*/ 0 h 83"/>
                <a:gd name="T6" fmla="*/ 118 w 118"/>
                <a:gd name="T7" fmla="*/ 2 h 83"/>
                <a:gd name="T8" fmla="*/ 109 w 118"/>
                <a:gd name="T9" fmla="*/ 83 h 83"/>
                <a:gd name="T10" fmla="*/ 83 w 118"/>
                <a:gd name="T11" fmla="*/ 80 h 83"/>
                <a:gd name="T12" fmla="*/ 85 w 118"/>
                <a:gd name="T13" fmla="*/ 54 h 83"/>
                <a:gd name="T14" fmla="*/ 0 w 118"/>
                <a:gd name="T15" fmla="*/ 45 h 83"/>
                <a:gd name="T16" fmla="*/ 3 w 118"/>
                <a:gd name="T17" fmla="*/ 1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83"/>
                <a:gd name="T29" fmla="*/ 118 w 118"/>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83">
                  <a:moveTo>
                    <a:pt x="3" y="17"/>
                  </a:moveTo>
                  <a:lnTo>
                    <a:pt x="88" y="24"/>
                  </a:lnTo>
                  <a:lnTo>
                    <a:pt x="90" y="0"/>
                  </a:lnTo>
                  <a:lnTo>
                    <a:pt x="118" y="2"/>
                  </a:lnTo>
                  <a:lnTo>
                    <a:pt x="109" y="83"/>
                  </a:lnTo>
                  <a:lnTo>
                    <a:pt x="83" y="80"/>
                  </a:lnTo>
                  <a:lnTo>
                    <a:pt x="85" y="54"/>
                  </a:lnTo>
                  <a:lnTo>
                    <a:pt x="0" y="45"/>
                  </a:lnTo>
                  <a:lnTo>
                    <a:pt x="3" y="17"/>
                  </a:lnTo>
                  <a:close/>
                </a:path>
              </a:pathLst>
            </a:custGeom>
            <a:solidFill>
              <a:srgbClr val="000000"/>
            </a:solidFill>
            <a:ln w="9525">
              <a:noFill/>
              <a:round/>
              <a:headEnd/>
              <a:tailEnd/>
            </a:ln>
          </p:spPr>
          <p:txBody>
            <a:bodyPr/>
            <a:lstStyle/>
            <a:p>
              <a:endParaRPr lang="ja-JP" altLang="en-US"/>
            </a:p>
          </p:txBody>
        </p:sp>
        <p:sp>
          <p:nvSpPr>
            <p:cNvPr id="13327" name="Freeform 13"/>
            <p:cNvSpPr>
              <a:spLocks/>
            </p:cNvSpPr>
            <p:nvPr/>
          </p:nvSpPr>
          <p:spPr bwMode="auto">
            <a:xfrm>
              <a:off x="3949" y="2320"/>
              <a:ext cx="123" cy="88"/>
            </a:xfrm>
            <a:custGeom>
              <a:avLst/>
              <a:gdLst>
                <a:gd name="T0" fmla="*/ 12 w 123"/>
                <a:gd name="T1" fmla="*/ 0 h 88"/>
                <a:gd name="T2" fmla="*/ 123 w 123"/>
                <a:gd name="T3" fmla="*/ 21 h 88"/>
                <a:gd name="T4" fmla="*/ 111 w 123"/>
                <a:gd name="T5" fmla="*/ 88 h 88"/>
                <a:gd name="T6" fmla="*/ 85 w 123"/>
                <a:gd name="T7" fmla="*/ 83 h 88"/>
                <a:gd name="T8" fmla="*/ 92 w 123"/>
                <a:gd name="T9" fmla="*/ 45 h 88"/>
                <a:gd name="T10" fmla="*/ 73 w 123"/>
                <a:gd name="T11" fmla="*/ 43 h 88"/>
                <a:gd name="T12" fmla="*/ 66 w 123"/>
                <a:gd name="T13" fmla="*/ 78 h 88"/>
                <a:gd name="T14" fmla="*/ 42 w 123"/>
                <a:gd name="T15" fmla="*/ 73 h 88"/>
                <a:gd name="T16" fmla="*/ 49 w 123"/>
                <a:gd name="T17" fmla="*/ 38 h 88"/>
                <a:gd name="T18" fmla="*/ 30 w 123"/>
                <a:gd name="T19" fmla="*/ 33 h 88"/>
                <a:gd name="T20" fmla="*/ 23 w 123"/>
                <a:gd name="T21" fmla="*/ 73 h 88"/>
                <a:gd name="T22" fmla="*/ 0 w 123"/>
                <a:gd name="T23" fmla="*/ 69 h 88"/>
                <a:gd name="T24" fmla="*/ 12 w 123"/>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88"/>
                <a:gd name="T41" fmla="*/ 123 w 123"/>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88">
                  <a:moveTo>
                    <a:pt x="12" y="0"/>
                  </a:moveTo>
                  <a:lnTo>
                    <a:pt x="123" y="21"/>
                  </a:lnTo>
                  <a:lnTo>
                    <a:pt x="111" y="88"/>
                  </a:lnTo>
                  <a:lnTo>
                    <a:pt x="85" y="83"/>
                  </a:lnTo>
                  <a:lnTo>
                    <a:pt x="92" y="45"/>
                  </a:lnTo>
                  <a:lnTo>
                    <a:pt x="73" y="43"/>
                  </a:lnTo>
                  <a:lnTo>
                    <a:pt x="66" y="78"/>
                  </a:lnTo>
                  <a:lnTo>
                    <a:pt x="42" y="73"/>
                  </a:lnTo>
                  <a:lnTo>
                    <a:pt x="49" y="38"/>
                  </a:lnTo>
                  <a:lnTo>
                    <a:pt x="30" y="33"/>
                  </a:lnTo>
                  <a:lnTo>
                    <a:pt x="23" y="73"/>
                  </a:lnTo>
                  <a:lnTo>
                    <a:pt x="0" y="69"/>
                  </a:lnTo>
                  <a:lnTo>
                    <a:pt x="12" y="0"/>
                  </a:lnTo>
                  <a:close/>
                </a:path>
              </a:pathLst>
            </a:custGeom>
            <a:solidFill>
              <a:srgbClr val="000000"/>
            </a:solidFill>
            <a:ln w="9525">
              <a:noFill/>
              <a:round/>
              <a:headEnd/>
              <a:tailEnd/>
            </a:ln>
          </p:spPr>
          <p:txBody>
            <a:bodyPr/>
            <a:lstStyle/>
            <a:p>
              <a:endParaRPr lang="ja-JP" altLang="en-US"/>
            </a:p>
          </p:txBody>
        </p:sp>
        <p:sp>
          <p:nvSpPr>
            <p:cNvPr id="13328" name="Freeform 14"/>
            <p:cNvSpPr>
              <a:spLocks noEditPoints="1"/>
            </p:cNvSpPr>
            <p:nvPr/>
          </p:nvSpPr>
          <p:spPr bwMode="auto">
            <a:xfrm>
              <a:off x="3920" y="2408"/>
              <a:ext cx="133" cy="103"/>
            </a:xfrm>
            <a:custGeom>
              <a:avLst/>
              <a:gdLst>
                <a:gd name="T0" fmla="*/ 24 w 56"/>
                <a:gd name="T1" fmla="*/ 0 h 44"/>
                <a:gd name="T2" fmla="*/ 133 w 56"/>
                <a:gd name="T3" fmla="*/ 30 h 44"/>
                <a:gd name="T4" fmla="*/ 124 w 56"/>
                <a:gd name="T5" fmla="*/ 61 h 44"/>
                <a:gd name="T6" fmla="*/ 116 w 56"/>
                <a:gd name="T7" fmla="*/ 84 h 44"/>
                <a:gd name="T8" fmla="*/ 107 w 56"/>
                <a:gd name="T9" fmla="*/ 96 h 44"/>
                <a:gd name="T10" fmla="*/ 93 w 56"/>
                <a:gd name="T11" fmla="*/ 101 h 44"/>
                <a:gd name="T12" fmla="*/ 76 w 56"/>
                <a:gd name="T13" fmla="*/ 101 h 44"/>
                <a:gd name="T14" fmla="*/ 57 w 56"/>
                <a:gd name="T15" fmla="*/ 89 h 44"/>
                <a:gd name="T16" fmla="*/ 52 w 56"/>
                <a:gd name="T17" fmla="*/ 68 h 44"/>
                <a:gd name="T18" fmla="*/ 0 w 56"/>
                <a:gd name="T19" fmla="*/ 84 h 44"/>
                <a:gd name="T20" fmla="*/ 10 w 56"/>
                <a:gd name="T21" fmla="*/ 52 h 44"/>
                <a:gd name="T22" fmla="*/ 59 w 56"/>
                <a:gd name="T23" fmla="*/ 40 h 44"/>
                <a:gd name="T24" fmla="*/ 17 w 56"/>
                <a:gd name="T25" fmla="*/ 28 h 44"/>
                <a:gd name="T26" fmla="*/ 24 w 56"/>
                <a:gd name="T27" fmla="*/ 0 h 44"/>
                <a:gd name="T28" fmla="*/ 74 w 56"/>
                <a:gd name="T29" fmla="*/ 42 h 44"/>
                <a:gd name="T30" fmla="*/ 71 w 56"/>
                <a:gd name="T31" fmla="*/ 49 h 44"/>
                <a:gd name="T32" fmla="*/ 71 w 56"/>
                <a:gd name="T33" fmla="*/ 63 h 44"/>
                <a:gd name="T34" fmla="*/ 81 w 56"/>
                <a:gd name="T35" fmla="*/ 70 h 44"/>
                <a:gd name="T36" fmla="*/ 93 w 56"/>
                <a:gd name="T37" fmla="*/ 70 h 44"/>
                <a:gd name="T38" fmla="*/ 100 w 56"/>
                <a:gd name="T39" fmla="*/ 56 h 44"/>
                <a:gd name="T40" fmla="*/ 102 w 56"/>
                <a:gd name="T41" fmla="*/ 52 h 44"/>
                <a:gd name="T42" fmla="*/ 74 w 56"/>
                <a:gd name="T43" fmla="*/ 4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44"/>
                <a:gd name="T68" fmla="*/ 56 w 5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44">
                  <a:moveTo>
                    <a:pt x="10" y="0"/>
                  </a:moveTo>
                  <a:cubicBezTo>
                    <a:pt x="56" y="13"/>
                    <a:pt x="56" y="13"/>
                    <a:pt x="56" y="13"/>
                  </a:cubicBezTo>
                  <a:cubicBezTo>
                    <a:pt x="52" y="26"/>
                    <a:pt x="52" y="26"/>
                    <a:pt x="52" y="26"/>
                  </a:cubicBezTo>
                  <a:cubicBezTo>
                    <a:pt x="51" y="31"/>
                    <a:pt x="50" y="34"/>
                    <a:pt x="49" y="36"/>
                  </a:cubicBezTo>
                  <a:cubicBezTo>
                    <a:pt x="48" y="38"/>
                    <a:pt x="46" y="39"/>
                    <a:pt x="45" y="41"/>
                  </a:cubicBezTo>
                  <a:cubicBezTo>
                    <a:pt x="43" y="42"/>
                    <a:pt x="41" y="43"/>
                    <a:pt x="39" y="43"/>
                  </a:cubicBezTo>
                  <a:cubicBezTo>
                    <a:pt x="37" y="44"/>
                    <a:pt x="35" y="43"/>
                    <a:pt x="32" y="43"/>
                  </a:cubicBezTo>
                  <a:cubicBezTo>
                    <a:pt x="29" y="42"/>
                    <a:pt x="26" y="40"/>
                    <a:pt x="24" y="38"/>
                  </a:cubicBezTo>
                  <a:cubicBezTo>
                    <a:pt x="23" y="35"/>
                    <a:pt x="22" y="32"/>
                    <a:pt x="22" y="29"/>
                  </a:cubicBezTo>
                  <a:cubicBezTo>
                    <a:pt x="0" y="36"/>
                    <a:pt x="0" y="36"/>
                    <a:pt x="0" y="36"/>
                  </a:cubicBezTo>
                  <a:cubicBezTo>
                    <a:pt x="4" y="22"/>
                    <a:pt x="4" y="22"/>
                    <a:pt x="4" y="22"/>
                  </a:cubicBezTo>
                  <a:cubicBezTo>
                    <a:pt x="25" y="17"/>
                    <a:pt x="25" y="17"/>
                    <a:pt x="25" y="17"/>
                  </a:cubicBezTo>
                  <a:cubicBezTo>
                    <a:pt x="7" y="12"/>
                    <a:pt x="7" y="12"/>
                    <a:pt x="7" y="12"/>
                  </a:cubicBezTo>
                  <a:lnTo>
                    <a:pt x="10" y="0"/>
                  </a:lnTo>
                  <a:close/>
                  <a:moveTo>
                    <a:pt x="31" y="18"/>
                  </a:moveTo>
                  <a:cubicBezTo>
                    <a:pt x="30" y="21"/>
                    <a:pt x="30" y="21"/>
                    <a:pt x="30" y="21"/>
                  </a:cubicBezTo>
                  <a:cubicBezTo>
                    <a:pt x="30" y="23"/>
                    <a:pt x="30" y="25"/>
                    <a:pt x="30" y="27"/>
                  </a:cubicBezTo>
                  <a:cubicBezTo>
                    <a:pt x="31" y="28"/>
                    <a:pt x="32" y="29"/>
                    <a:pt x="34" y="30"/>
                  </a:cubicBezTo>
                  <a:cubicBezTo>
                    <a:pt x="36" y="31"/>
                    <a:pt x="38" y="30"/>
                    <a:pt x="39" y="30"/>
                  </a:cubicBezTo>
                  <a:cubicBezTo>
                    <a:pt x="41" y="29"/>
                    <a:pt x="42" y="27"/>
                    <a:pt x="42" y="24"/>
                  </a:cubicBezTo>
                  <a:cubicBezTo>
                    <a:pt x="43" y="22"/>
                    <a:pt x="43" y="22"/>
                    <a:pt x="43" y="22"/>
                  </a:cubicBezTo>
                  <a:lnTo>
                    <a:pt x="31" y="18"/>
                  </a:lnTo>
                  <a:close/>
                </a:path>
              </a:pathLst>
            </a:custGeom>
            <a:solidFill>
              <a:srgbClr val="000000"/>
            </a:solidFill>
            <a:ln w="9525">
              <a:noFill/>
              <a:round/>
              <a:headEnd/>
              <a:tailEnd/>
            </a:ln>
          </p:spPr>
          <p:txBody>
            <a:bodyPr/>
            <a:lstStyle/>
            <a:p>
              <a:endParaRPr lang="ja-JP" altLang="en-US"/>
            </a:p>
          </p:txBody>
        </p:sp>
        <p:sp>
          <p:nvSpPr>
            <p:cNvPr id="13329" name="Freeform 15"/>
            <p:cNvSpPr>
              <a:spLocks/>
            </p:cNvSpPr>
            <p:nvPr/>
          </p:nvSpPr>
          <p:spPr bwMode="auto">
            <a:xfrm>
              <a:off x="3880" y="2547"/>
              <a:ext cx="116" cy="109"/>
            </a:xfrm>
            <a:custGeom>
              <a:avLst/>
              <a:gdLst>
                <a:gd name="T0" fmla="*/ 52 w 49"/>
                <a:gd name="T1" fmla="*/ 24 h 46"/>
                <a:gd name="T2" fmla="*/ 36 w 49"/>
                <a:gd name="T3" fmla="*/ 31 h 46"/>
                <a:gd name="T4" fmla="*/ 26 w 49"/>
                <a:gd name="T5" fmla="*/ 40 h 46"/>
                <a:gd name="T6" fmla="*/ 26 w 49"/>
                <a:gd name="T7" fmla="*/ 52 h 46"/>
                <a:gd name="T8" fmla="*/ 33 w 49"/>
                <a:gd name="T9" fmla="*/ 59 h 46"/>
                <a:gd name="T10" fmla="*/ 40 w 49"/>
                <a:gd name="T11" fmla="*/ 59 h 46"/>
                <a:gd name="T12" fmla="*/ 52 w 49"/>
                <a:gd name="T13" fmla="*/ 47 h 46"/>
                <a:gd name="T14" fmla="*/ 73 w 49"/>
                <a:gd name="T15" fmla="*/ 31 h 46"/>
                <a:gd name="T16" fmla="*/ 92 w 49"/>
                <a:gd name="T17" fmla="*/ 31 h 46"/>
                <a:gd name="T18" fmla="*/ 114 w 49"/>
                <a:gd name="T19" fmla="*/ 52 h 46"/>
                <a:gd name="T20" fmla="*/ 111 w 49"/>
                <a:gd name="T21" fmla="*/ 81 h 46"/>
                <a:gd name="T22" fmla="*/ 102 w 49"/>
                <a:gd name="T23" fmla="*/ 97 h 46"/>
                <a:gd name="T24" fmla="*/ 90 w 49"/>
                <a:gd name="T25" fmla="*/ 109 h 46"/>
                <a:gd name="T26" fmla="*/ 73 w 49"/>
                <a:gd name="T27" fmla="*/ 90 h 46"/>
                <a:gd name="T28" fmla="*/ 83 w 49"/>
                <a:gd name="T29" fmla="*/ 83 h 46"/>
                <a:gd name="T30" fmla="*/ 90 w 49"/>
                <a:gd name="T31" fmla="*/ 73 h 46"/>
                <a:gd name="T32" fmla="*/ 90 w 49"/>
                <a:gd name="T33" fmla="*/ 64 h 46"/>
                <a:gd name="T34" fmla="*/ 85 w 49"/>
                <a:gd name="T35" fmla="*/ 59 h 46"/>
                <a:gd name="T36" fmla="*/ 78 w 49"/>
                <a:gd name="T37" fmla="*/ 59 h 46"/>
                <a:gd name="T38" fmla="*/ 69 w 49"/>
                <a:gd name="T39" fmla="*/ 69 h 46"/>
                <a:gd name="T40" fmla="*/ 69 w 49"/>
                <a:gd name="T41" fmla="*/ 69 h 46"/>
                <a:gd name="T42" fmla="*/ 50 w 49"/>
                <a:gd name="T43" fmla="*/ 88 h 46"/>
                <a:gd name="T44" fmla="*/ 38 w 49"/>
                <a:gd name="T45" fmla="*/ 90 h 46"/>
                <a:gd name="T46" fmla="*/ 24 w 49"/>
                <a:gd name="T47" fmla="*/ 85 h 46"/>
                <a:gd name="T48" fmla="*/ 2 w 49"/>
                <a:gd name="T49" fmla="*/ 64 h 46"/>
                <a:gd name="T50" fmla="*/ 5 w 49"/>
                <a:gd name="T51" fmla="*/ 31 h 46"/>
                <a:gd name="T52" fmla="*/ 17 w 49"/>
                <a:gd name="T53" fmla="*/ 14 h 46"/>
                <a:gd name="T54" fmla="*/ 36 w 49"/>
                <a:gd name="T55" fmla="*/ 0 h 46"/>
                <a:gd name="T56" fmla="*/ 52 w 49"/>
                <a:gd name="T57" fmla="*/ 24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46"/>
                <a:gd name="T89" fmla="*/ 49 w 49"/>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46">
                  <a:moveTo>
                    <a:pt x="22" y="10"/>
                  </a:moveTo>
                  <a:cubicBezTo>
                    <a:pt x="19" y="10"/>
                    <a:pt x="17" y="12"/>
                    <a:pt x="15" y="13"/>
                  </a:cubicBezTo>
                  <a:cubicBezTo>
                    <a:pt x="13" y="14"/>
                    <a:pt x="12" y="16"/>
                    <a:pt x="11" y="17"/>
                  </a:cubicBezTo>
                  <a:cubicBezTo>
                    <a:pt x="11" y="19"/>
                    <a:pt x="10" y="20"/>
                    <a:pt x="11" y="22"/>
                  </a:cubicBezTo>
                  <a:cubicBezTo>
                    <a:pt x="11" y="23"/>
                    <a:pt x="12" y="24"/>
                    <a:pt x="14" y="25"/>
                  </a:cubicBezTo>
                  <a:cubicBezTo>
                    <a:pt x="15" y="25"/>
                    <a:pt x="16" y="25"/>
                    <a:pt x="17" y="25"/>
                  </a:cubicBezTo>
                  <a:cubicBezTo>
                    <a:pt x="19" y="24"/>
                    <a:pt x="20" y="23"/>
                    <a:pt x="22" y="20"/>
                  </a:cubicBezTo>
                  <a:cubicBezTo>
                    <a:pt x="25" y="16"/>
                    <a:pt x="28" y="14"/>
                    <a:pt x="31" y="13"/>
                  </a:cubicBezTo>
                  <a:cubicBezTo>
                    <a:pt x="33" y="12"/>
                    <a:pt x="36" y="12"/>
                    <a:pt x="39" y="13"/>
                  </a:cubicBezTo>
                  <a:cubicBezTo>
                    <a:pt x="44" y="15"/>
                    <a:pt x="46" y="18"/>
                    <a:pt x="48" y="22"/>
                  </a:cubicBezTo>
                  <a:cubicBezTo>
                    <a:pt x="49" y="26"/>
                    <a:pt x="49" y="30"/>
                    <a:pt x="47" y="34"/>
                  </a:cubicBezTo>
                  <a:cubicBezTo>
                    <a:pt x="46" y="37"/>
                    <a:pt x="45" y="39"/>
                    <a:pt x="43" y="41"/>
                  </a:cubicBezTo>
                  <a:cubicBezTo>
                    <a:pt x="42" y="43"/>
                    <a:pt x="40" y="44"/>
                    <a:pt x="38" y="46"/>
                  </a:cubicBezTo>
                  <a:cubicBezTo>
                    <a:pt x="31" y="38"/>
                    <a:pt x="31" y="38"/>
                    <a:pt x="31" y="38"/>
                  </a:cubicBezTo>
                  <a:cubicBezTo>
                    <a:pt x="33" y="37"/>
                    <a:pt x="34" y="36"/>
                    <a:pt x="35" y="35"/>
                  </a:cubicBezTo>
                  <a:cubicBezTo>
                    <a:pt x="36" y="34"/>
                    <a:pt x="37" y="33"/>
                    <a:pt x="38" y="31"/>
                  </a:cubicBezTo>
                  <a:cubicBezTo>
                    <a:pt x="39" y="30"/>
                    <a:pt x="39" y="29"/>
                    <a:pt x="38" y="27"/>
                  </a:cubicBezTo>
                  <a:cubicBezTo>
                    <a:pt x="38" y="26"/>
                    <a:pt x="37" y="25"/>
                    <a:pt x="36" y="25"/>
                  </a:cubicBezTo>
                  <a:cubicBezTo>
                    <a:pt x="35" y="24"/>
                    <a:pt x="34" y="25"/>
                    <a:pt x="33" y="25"/>
                  </a:cubicBezTo>
                  <a:cubicBezTo>
                    <a:pt x="32" y="26"/>
                    <a:pt x="31" y="27"/>
                    <a:pt x="29" y="29"/>
                  </a:cubicBezTo>
                  <a:cubicBezTo>
                    <a:pt x="29" y="29"/>
                    <a:pt x="29" y="29"/>
                    <a:pt x="29" y="29"/>
                  </a:cubicBezTo>
                  <a:cubicBezTo>
                    <a:pt x="26" y="34"/>
                    <a:pt x="23" y="36"/>
                    <a:pt x="21" y="37"/>
                  </a:cubicBezTo>
                  <a:cubicBezTo>
                    <a:pt x="19" y="38"/>
                    <a:pt x="18" y="38"/>
                    <a:pt x="16" y="38"/>
                  </a:cubicBezTo>
                  <a:cubicBezTo>
                    <a:pt x="14" y="38"/>
                    <a:pt x="12" y="37"/>
                    <a:pt x="10" y="36"/>
                  </a:cubicBezTo>
                  <a:cubicBezTo>
                    <a:pt x="6" y="35"/>
                    <a:pt x="3" y="31"/>
                    <a:pt x="1" y="27"/>
                  </a:cubicBezTo>
                  <a:cubicBezTo>
                    <a:pt x="0" y="23"/>
                    <a:pt x="0" y="18"/>
                    <a:pt x="2" y="13"/>
                  </a:cubicBezTo>
                  <a:cubicBezTo>
                    <a:pt x="3" y="10"/>
                    <a:pt x="5" y="8"/>
                    <a:pt x="7" y="6"/>
                  </a:cubicBezTo>
                  <a:cubicBezTo>
                    <a:pt x="9" y="4"/>
                    <a:pt x="12" y="2"/>
                    <a:pt x="15" y="0"/>
                  </a:cubicBezTo>
                  <a:lnTo>
                    <a:pt x="22" y="10"/>
                  </a:lnTo>
                  <a:close/>
                </a:path>
              </a:pathLst>
            </a:custGeom>
            <a:solidFill>
              <a:srgbClr val="000000"/>
            </a:solidFill>
            <a:ln w="9525">
              <a:noFill/>
              <a:round/>
              <a:headEnd/>
              <a:tailEnd/>
            </a:ln>
          </p:spPr>
          <p:txBody>
            <a:bodyPr/>
            <a:lstStyle/>
            <a:p>
              <a:endParaRPr lang="ja-JP" altLang="en-US"/>
            </a:p>
          </p:txBody>
        </p:sp>
        <p:sp>
          <p:nvSpPr>
            <p:cNvPr id="13330" name="Freeform 16"/>
            <p:cNvSpPr>
              <a:spLocks/>
            </p:cNvSpPr>
            <p:nvPr/>
          </p:nvSpPr>
          <p:spPr bwMode="auto">
            <a:xfrm>
              <a:off x="3831" y="2648"/>
              <a:ext cx="118" cy="109"/>
            </a:xfrm>
            <a:custGeom>
              <a:avLst/>
              <a:gdLst>
                <a:gd name="T0" fmla="*/ 90 w 50"/>
                <a:gd name="T1" fmla="*/ 109 h 46"/>
                <a:gd name="T2" fmla="*/ 61 w 50"/>
                <a:gd name="T3" fmla="*/ 92 h 46"/>
                <a:gd name="T4" fmla="*/ 76 w 50"/>
                <a:gd name="T5" fmla="*/ 85 h 46"/>
                <a:gd name="T6" fmla="*/ 85 w 50"/>
                <a:gd name="T7" fmla="*/ 76 h 46"/>
                <a:gd name="T8" fmla="*/ 87 w 50"/>
                <a:gd name="T9" fmla="*/ 52 h 46"/>
                <a:gd name="T10" fmla="*/ 71 w 50"/>
                <a:gd name="T11" fmla="*/ 36 h 46"/>
                <a:gd name="T12" fmla="*/ 47 w 50"/>
                <a:gd name="T13" fmla="*/ 31 h 46"/>
                <a:gd name="T14" fmla="*/ 28 w 50"/>
                <a:gd name="T15" fmla="*/ 45 h 46"/>
                <a:gd name="T16" fmla="*/ 26 w 50"/>
                <a:gd name="T17" fmla="*/ 59 h 46"/>
                <a:gd name="T18" fmla="*/ 28 w 50"/>
                <a:gd name="T19" fmla="*/ 76 h 46"/>
                <a:gd name="T20" fmla="*/ 0 w 50"/>
                <a:gd name="T21" fmla="*/ 59 h 46"/>
                <a:gd name="T22" fmla="*/ 0 w 50"/>
                <a:gd name="T23" fmla="*/ 45 h 46"/>
                <a:gd name="T24" fmla="*/ 7 w 50"/>
                <a:gd name="T25" fmla="*/ 31 h 46"/>
                <a:gd name="T26" fmla="*/ 17 w 50"/>
                <a:gd name="T27" fmla="*/ 17 h 46"/>
                <a:gd name="T28" fmla="*/ 28 w 50"/>
                <a:gd name="T29" fmla="*/ 7 h 46"/>
                <a:gd name="T30" fmla="*/ 57 w 50"/>
                <a:gd name="T31" fmla="*/ 0 h 46"/>
                <a:gd name="T32" fmla="*/ 85 w 50"/>
                <a:gd name="T33" fmla="*/ 7 h 46"/>
                <a:gd name="T34" fmla="*/ 104 w 50"/>
                <a:gd name="T35" fmla="*/ 21 h 46"/>
                <a:gd name="T36" fmla="*/ 116 w 50"/>
                <a:gd name="T37" fmla="*/ 43 h 46"/>
                <a:gd name="T38" fmla="*/ 118 w 50"/>
                <a:gd name="T39" fmla="*/ 64 h 46"/>
                <a:gd name="T40" fmla="*/ 111 w 50"/>
                <a:gd name="T41" fmla="*/ 85 h 46"/>
                <a:gd name="T42" fmla="*/ 101 w 50"/>
                <a:gd name="T43" fmla="*/ 97 h 46"/>
                <a:gd name="T44" fmla="*/ 90 w 50"/>
                <a:gd name="T45" fmla="*/ 109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6"/>
                <a:gd name="T71" fmla="*/ 50 w 50"/>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6">
                  <a:moveTo>
                    <a:pt x="38" y="46"/>
                  </a:moveTo>
                  <a:cubicBezTo>
                    <a:pt x="26" y="39"/>
                    <a:pt x="26" y="39"/>
                    <a:pt x="26" y="39"/>
                  </a:cubicBezTo>
                  <a:cubicBezTo>
                    <a:pt x="28" y="38"/>
                    <a:pt x="31" y="38"/>
                    <a:pt x="32" y="36"/>
                  </a:cubicBezTo>
                  <a:cubicBezTo>
                    <a:pt x="34" y="35"/>
                    <a:pt x="35" y="34"/>
                    <a:pt x="36" y="32"/>
                  </a:cubicBezTo>
                  <a:cubicBezTo>
                    <a:pt x="38" y="29"/>
                    <a:pt x="38" y="25"/>
                    <a:pt x="37" y="22"/>
                  </a:cubicBezTo>
                  <a:cubicBezTo>
                    <a:pt x="36" y="19"/>
                    <a:pt x="33" y="16"/>
                    <a:pt x="30" y="15"/>
                  </a:cubicBezTo>
                  <a:cubicBezTo>
                    <a:pt x="26" y="13"/>
                    <a:pt x="23" y="12"/>
                    <a:pt x="20" y="13"/>
                  </a:cubicBezTo>
                  <a:cubicBezTo>
                    <a:pt x="16" y="14"/>
                    <a:pt x="14" y="16"/>
                    <a:pt x="12" y="19"/>
                  </a:cubicBezTo>
                  <a:cubicBezTo>
                    <a:pt x="11" y="21"/>
                    <a:pt x="11" y="23"/>
                    <a:pt x="11" y="25"/>
                  </a:cubicBezTo>
                  <a:cubicBezTo>
                    <a:pt x="11" y="27"/>
                    <a:pt x="11" y="29"/>
                    <a:pt x="12" y="32"/>
                  </a:cubicBezTo>
                  <a:cubicBezTo>
                    <a:pt x="0" y="25"/>
                    <a:pt x="0" y="25"/>
                    <a:pt x="0" y="25"/>
                  </a:cubicBezTo>
                  <a:cubicBezTo>
                    <a:pt x="0" y="23"/>
                    <a:pt x="0" y="21"/>
                    <a:pt x="0" y="19"/>
                  </a:cubicBezTo>
                  <a:cubicBezTo>
                    <a:pt x="1" y="17"/>
                    <a:pt x="2" y="15"/>
                    <a:pt x="3" y="13"/>
                  </a:cubicBezTo>
                  <a:cubicBezTo>
                    <a:pt x="4" y="11"/>
                    <a:pt x="5" y="9"/>
                    <a:pt x="7" y="7"/>
                  </a:cubicBezTo>
                  <a:cubicBezTo>
                    <a:pt x="8" y="5"/>
                    <a:pt x="10" y="4"/>
                    <a:pt x="12" y="3"/>
                  </a:cubicBezTo>
                  <a:cubicBezTo>
                    <a:pt x="16" y="1"/>
                    <a:pt x="20" y="0"/>
                    <a:pt x="24" y="0"/>
                  </a:cubicBezTo>
                  <a:cubicBezTo>
                    <a:pt x="28" y="0"/>
                    <a:pt x="32" y="1"/>
                    <a:pt x="36" y="3"/>
                  </a:cubicBezTo>
                  <a:cubicBezTo>
                    <a:pt x="39" y="5"/>
                    <a:pt x="42" y="7"/>
                    <a:pt x="44" y="9"/>
                  </a:cubicBezTo>
                  <a:cubicBezTo>
                    <a:pt x="46" y="12"/>
                    <a:pt x="48" y="15"/>
                    <a:pt x="49" y="18"/>
                  </a:cubicBezTo>
                  <a:cubicBezTo>
                    <a:pt x="50" y="21"/>
                    <a:pt x="50" y="24"/>
                    <a:pt x="50" y="27"/>
                  </a:cubicBezTo>
                  <a:cubicBezTo>
                    <a:pt x="49" y="30"/>
                    <a:pt x="48" y="33"/>
                    <a:pt x="47" y="36"/>
                  </a:cubicBezTo>
                  <a:cubicBezTo>
                    <a:pt x="46" y="38"/>
                    <a:pt x="45" y="40"/>
                    <a:pt x="43" y="41"/>
                  </a:cubicBezTo>
                  <a:cubicBezTo>
                    <a:pt x="42" y="43"/>
                    <a:pt x="40" y="44"/>
                    <a:pt x="38" y="46"/>
                  </a:cubicBezTo>
                  <a:close/>
                </a:path>
              </a:pathLst>
            </a:custGeom>
            <a:solidFill>
              <a:srgbClr val="000000"/>
            </a:solidFill>
            <a:ln w="9525">
              <a:noFill/>
              <a:round/>
              <a:headEnd/>
              <a:tailEnd/>
            </a:ln>
          </p:spPr>
          <p:txBody>
            <a:bodyPr/>
            <a:lstStyle/>
            <a:p>
              <a:endParaRPr lang="ja-JP" altLang="en-US"/>
            </a:p>
          </p:txBody>
        </p:sp>
        <p:sp>
          <p:nvSpPr>
            <p:cNvPr id="13331" name="Freeform 17"/>
            <p:cNvSpPr>
              <a:spLocks/>
            </p:cNvSpPr>
            <p:nvPr/>
          </p:nvSpPr>
          <p:spPr bwMode="auto">
            <a:xfrm>
              <a:off x="3800" y="2722"/>
              <a:ext cx="111" cy="85"/>
            </a:xfrm>
            <a:custGeom>
              <a:avLst/>
              <a:gdLst>
                <a:gd name="T0" fmla="*/ 16 w 111"/>
                <a:gd name="T1" fmla="*/ 0 h 85"/>
                <a:gd name="T2" fmla="*/ 111 w 111"/>
                <a:gd name="T3" fmla="*/ 59 h 85"/>
                <a:gd name="T4" fmla="*/ 94 w 111"/>
                <a:gd name="T5" fmla="*/ 85 h 85"/>
                <a:gd name="T6" fmla="*/ 0 w 111"/>
                <a:gd name="T7" fmla="*/ 26 h 85"/>
                <a:gd name="T8" fmla="*/ 16 w 111"/>
                <a:gd name="T9" fmla="*/ 0 h 85"/>
                <a:gd name="T10" fmla="*/ 0 60000 65536"/>
                <a:gd name="T11" fmla="*/ 0 60000 65536"/>
                <a:gd name="T12" fmla="*/ 0 60000 65536"/>
                <a:gd name="T13" fmla="*/ 0 60000 65536"/>
                <a:gd name="T14" fmla="*/ 0 60000 65536"/>
                <a:gd name="T15" fmla="*/ 0 w 111"/>
                <a:gd name="T16" fmla="*/ 0 h 85"/>
                <a:gd name="T17" fmla="*/ 111 w 111"/>
                <a:gd name="T18" fmla="*/ 85 h 85"/>
              </a:gdLst>
              <a:ahLst/>
              <a:cxnLst>
                <a:cxn ang="T10">
                  <a:pos x="T0" y="T1"/>
                </a:cxn>
                <a:cxn ang="T11">
                  <a:pos x="T2" y="T3"/>
                </a:cxn>
                <a:cxn ang="T12">
                  <a:pos x="T4" y="T5"/>
                </a:cxn>
                <a:cxn ang="T13">
                  <a:pos x="T6" y="T7"/>
                </a:cxn>
                <a:cxn ang="T14">
                  <a:pos x="T8" y="T9"/>
                </a:cxn>
              </a:cxnLst>
              <a:rect l="T15" t="T16" r="T17" b="T18"/>
              <a:pathLst>
                <a:path w="111" h="85">
                  <a:moveTo>
                    <a:pt x="16" y="0"/>
                  </a:moveTo>
                  <a:lnTo>
                    <a:pt x="111" y="59"/>
                  </a:lnTo>
                  <a:lnTo>
                    <a:pt x="94" y="85"/>
                  </a:lnTo>
                  <a:lnTo>
                    <a:pt x="0" y="26"/>
                  </a:lnTo>
                  <a:lnTo>
                    <a:pt x="16" y="0"/>
                  </a:lnTo>
                  <a:close/>
                </a:path>
              </a:pathLst>
            </a:custGeom>
            <a:solidFill>
              <a:srgbClr val="000000"/>
            </a:solidFill>
            <a:ln w="9525">
              <a:noFill/>
              <a:round/>
              <a:headEnd/>
              <a:tailEnd/>
            </a:ln>
          </p:spPr>
          <p:txBody>
            <a:bodyPr/>
            <a:lstStyle/>
            <a:p>
              <a:endParaRPr lang="ja-JP" altLang="en-US"/>
            </a:p>
          </p:txBody>
        </p:sp>
        <p:sp>
          <p:nvSpPr>
            <p:cNvPr id="13332" name="Freeform 18"/>
            <p:cNvSpPr>
              <a:spLocks/>
            </p:cNvSpPr>
            <p:nvPr/>
          </p:nvSpPr>
          <p:spPr bwMode="auto">
            <a:xfrm>
              <a:off x="3746" y="2769"/>
              <a:ext cx="132" cy="120"/>
            </a:xfrm>
            <a:custGeom>
              <a:avLst/>
              <a:gdLst>
                <a:gd name="T0" fmla="*/ 40 w 132"/>
                <a:gd name="T1" fmla="*/ 0 h 120"/>
                <a:gd name="T2" fmla="*/ 132 w 132"/>
                <a:gd name="T3" fmla="*/ 64 h 120"/>
                <a:gd name="T4" fmla="*/ 92 w 132"/>
                <a:gd name="T5" fmla="*/ 120 h 120"/>
                <a:gd name="T6" fmla="*/ 70 w 132"/>
                <a:gd name="T7" fmla="*/ 106 h 120"/>
                <a:gd name="T8" fmla="*/ 94 w 132"/>
                <a:gd name="T9" fmla="*/ 76 h 120"/>
                <a:gd name="T10" fmla="*/ 78 w 132"/>
                <a:gd name="T11" fmla="*/ 64 h 120"/>
                <a:gd name="T12" fmla="*/ 56 w 132"/>
                <a:gd name="T13" fmla="*/ 92 h 120"/>
                <a:gd name="T14" fmla="*/ 37 w 132"/>
                <a:gd name="T15" fmla="*/ 78 h 120"/>
                <a:gd name="T16" fmla="*/ 59 w 132"/>
                <a:gd name="T17" fmla="*/ 50 h 120"/>
                <a:gd name="T18" fmla="*/ 44 w 132"/>
                <a:gd name="T19" fmla="*/ 38 h 120"/>
                <a:gd name="T20" fmla="*/ 21 w 132"/>
                <a:gd name="T21" fmla="*/ 68 h 120"/>
                <a:gd name="T22" fmla="*/ 0 w 132"/>
                <a:gd name="T23" fmla="*/ 54 h 120"/>
                <a:gd name="T24" fmla="*/ 40 w 132"/>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20"/>
                <a:gd name="T41" fmla="*/ 132 w 132"/>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20">
                  <a:moveTo>
                    <a:pt x="40" y="0"/>
                  </a:moveTo>
                  <a:lnTo>
                    <a:pt x="132" y="64"/>
                  </a:lnTo>
                  <a:lnTo>
                    <a:pt x="92" y="120"/>
                  </a:lnTo>
                  <a:lnTo>
                    <a:pt x="70" y="106"/>
                  </a:lnTo>
                  <a:lnTo>
                    <a:pt x="94" y="76"/>
                  </a:lnTo>
                  <a:lnTo>
                    <a:pt x="78" y="64"/>
                  </a:lnTo>
                  <a:lnTo>
                    <a:pt x="56" y="92"/>
                  </a:lnTo>
                  <a:lnTo>
                    <a:pt x="37" y="78"/>
                  </a:lnTo>
                  <a:lnTo>
                    <a:pt x="59" y="50"/>
                  </a:lnTo>
                  <a:lnTo>
                    <a:pt x="44" y="38"/>
                  </a:lnTo>
                  <a:lnTo>
                    <a:pt x="21" y="68"/>
                  </a:lnTo>
                  <a:lnTo>
                    <a:pt x="0" y="54"/>
                  </a:lnTo>
                  <a:lnTo>
                    <a:pt x="40" y="0"/>
                  </a:lnTo>
                  <a:close/>
                </a:path>
              </a:pathLst>
            </a:custGeom>
            <a:solidFill>
              <a:srgbClr val="000000"/>
            </a:solidFill>
            <a:ln w="9525">
              <a:noFill/>
              <a:round/>
              <a:headEnd/>
              <a:tailEnd/>
            </a:ln>
          </p:spPr>
          <p:txBody>
            <a:bodyPr/>
            <a:lstStyle/>
            <a:p>
              <a:endParaRPr lang="ja-JP" altLang="en-US"/>
            </a:p>
          </p:txBody>
        </p:sp>
        <p:sp>
          <p:nvSpPr>
            <p:cNvPr id="13333" name="Freeform 19"/>
            <p:cNvSpPr>
              <a:spLocks/>
            </p:cNvSpPr>
            <p:nvPr/>
          </p:nvSpPr>
          <p:spPr bwMode="auto">
            <a:xfrm>
              <a:off x="3663" y="2840"/>
              <a:ext cx="156" cy="156"/>
            </a:xfrm>
            <a:custGeom>
              <a:avLst/>
              <a:gdLst>
                <a:gd name="T0" fmla="*/ 71 w 66"/>
                <a:gd name="T1" fmla="*/ 0 h 66"/>
                <a:gd name="T2" fmla="*/ 156 w 66"/>
                <a:gd name="T3" fmla="*/ 76 h 66"/>
                <a:gd name="T4" fmla="*/ 135 w 66"/>
                <a:gd name="T5" fmla="*/ 97 h 66"/>
                <a:gd name="T6" fmla="*/ 64 w 66"/>
                <a:gd name="T7" fmla="*/ 90 h 66"/>
                <a:gd name="T8" fmla="*/ 57 w 66"/>
                <a:gd name="T9" fmla="*/ 90 h 66"/>
                <a:gd name="T10" fmla="*/ 43 w 66"/>
                <a:gd name="T11" fmla="*/ 85 h 66"/>
                <a:gd name="T12" fmla="*/ 54 w 66"/>
                <a:gd name="T13" fmla="*/ 92 h 66"/>
                <a:gd name="T14" fmla="*/ 61 w 66"/>
                <a:gd name="T15" fmla="*/ 99 h 66"/>
                <a:gd name="T16" fmla="*/ 102 w 66"/>
                <a:gd name="T17" fmla="*/ 135 h 66"/>
                <a:gd name="T18" fmla="*/ 83 w 66"/>
                <a:gd name="T19" fmla="*/ 156 h 66"/>
                <a:gd name="T20" fmla="*/ 0 w 66"/>
                <a:gd name="T21" fmla="*/ 83 h 66"/>
                <a:gd name="T22" fmla="*/ 19 w 66"/>
                <a:gd name="T23" fmla="*/ 61 h 66"/>
                <a:gd name="T24" fmla="*/ 90 w 66"/>
                <a:gd name="T25" fmla="*/ 66 h 66"/>
                <a:gd name="T26" fmla="*/ 97 w 66"/>
                <a:gd name="T27" fmla="*/ 69 h 66"/>
                <a:gd name="T28" fmla="*/ 111 w 66"/>
                <a:gd name="T29" fmla="*/ 73 h 66"/>
                <a:gd name="T30" fmla="*/ 102 w 66"/>
                <a:gd name="T31" fmla="*/ 66 h 66"/>
                <a:gd name="T32" fmla="*/ 95 w 66"/>
                <a:gd name="T33" fmla="*/ 59 h 66"/>
                <a:gd name="T34" fmla="*/ 52 w 66"/>
                <a:gd name="T35" fmla="*/ 24 h 66"/>
                <a:gd name="T36" fmla="*/ 71 w 66"/>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66"/>
                <a:gd name="T59" fmla="*/ 66 w 6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66">
                  <a:moveTo>
                    <a:pt x="30" y="0"/>
                  </a:moveTo>
                  <a:cubicBezTo>
                    <a:pt x="66" y="32"/>
                    <a:pt x="66" y="32"/>
                    <a:pt x="66" y="32"/>
                  </a:cubicBezTo>
                  <a:cubicBezTo>
                    <a:pt x="57" y="41"/>
                    <a:pt x="57" y="41"/>
                    <a:pt x="57" y="41"/>
                  </a:cubicBezTo>
                  <a:cubicBezTo>
                    <a:pt x="27" y="38"/>
                    <a:pt x="27" y="38"/>
                    <a:pt x="27" y="38"/>
                  </a:cubicBezTo>
                  <a:cubicBezTo>
                    <a:pt x="27" y="38"/>
                    <a:pt x="26" y="38"/>
                    <a:pt x="24" y="38"/>
                  </a:cubicBezTo>
                  <a:cubicBezTo>
                    <a:pt x="22" y="37"/>
                    <a:pt x="20" y="37"/>
                    <a:pt x="18" y="36"/>
                  </a:cubicBezTo>
                  <a:cubicBezTo>
                    <a:pt x="20" y="37"/>
                    <a:pt x="21" y="38"/>
                    <a:pt x="23" y="39"/>
                  </a:cubicBezTo>
                  <a:cubicBezTo>
                    <a:pt x="24" y="40"/>
                    <a:pt x="25" y="41"/>
                    <a:pt x="26" y="42"/>
                  </a:cubicBezTo>
                  <a:cubicBezTo>
                    <a:pt x="43" y="57"/>
                    <a:pt x="43" y="57"/>
                    <a:pt x="43" y="57"/>
                  </a:cubicBezTo>
                  <a:cubicBezTo>
                    <a:pt x="35" y="66"/>
                    <a:pt x="35" y="66"/>
                    <a:pt x="35" y="66"/>
                  </a:cubicBezTo>
                  <a:cubicBezTo>
                    <a:pt x="0" y="35"/>
                    <a:pt x="0" y="35"/>
                    <a:pt x="0" y="35"/>
                  </a:cubicBezTo>
                  <a:cubicBezTo>
                    <a:pt x="8" y="26"/>
                    <a:pt x="8" y="26"/>
                    <a:pt x="8" y="26"/>
                  </a:cubicBezTo>
                  <a:cubicBezTo>
                    <a:pt x="38" y="28"/>
                    <a:pt x="38" y="28"/>
                    <a:pt x="38" y="28"/>
                  </a:cubicBezTo>
                  <a:cubicBezTo>
                    <a:pt x="39" y="29"/>
                    <a:pt x="40" y="29"/>
                    <a:pt x="41" y="29"/>
                  </a:cubicBezTo>
                  <a:cubicBezTo>
                    <a:pt x="43" y="30"/>
                    <a:pt x="45" y="30"/>
                    <a:pt x="47" y="31"/>
                  </a:cubicBezTo>
                  <a:cubicBezTo>
                    <a:pt x="45" y="30"/>
                    <a:pt x="44" y="29"/>
                    <a:pt x="43" y="28"/>
                  </a:cubicBezTo>
                  <a:cubicBezTo>
                    <a:pt x="41" y="27"/>
                    <a:pt x="40" y="26"/>
                    <a:pt x="40" y="25"/>
                  </a:cubicBezTo>
                  <a:cubicBezTo>
                    <a:pt x="22" y="10"/>
                    <a:pt x="22" y="10"/>
                    <a:pt x="22" y="10"/>
                  </a:cubicBezTo>
                  <a:lnTo>
                    <a:pt x="30" y="0"/>
                  </a:lnTo>
                  <a:close/>
                </a:path>
              </a:pathLst>
            </a:custGeom>
            <a:solidFill>
              <a:srgbClr val="000000"/>
            </a:solidFill>
            <a:ln w="9525">
              <a:noFill/>
              <a:round/>
              <a:headEnd/>
              <a:tailEnd/>
            </a:ln>
          </p:spPr>
          <p:txBody>
            <a:bodyPr/>
            <a:lstStyle/>
            <a:p>
              <a:endParaRPr lang="ja-JP" altLang="en-US"/>
            </a:p>
          </p:txBody>
        </p:sp>
        <p:sp>
          <p:nvSpPr>
            <p:cNvPr id="13334" name="Freeform 20"/>
            <p:cNvSpPr>
              <a:spLocks/>
            </p:cNvSpPr>
            <p:nvPr/>
          </p:nvSpPr>
          <p:spPr bwMode="auto">
            <a:xfrm>
              <a:off x="3587" y="2956"/>
              <a:ext cx="114" cy="118"/>
            </a:xfrm>
            <a:custGeom>
              <a:avLst/>
              <a:gdLst>
                <a:gd name="T0" fmla="*/ 69 w 48"/>
                <a:gd name="T1" fmla="*/ 118 h 50"/>
                <a:gd name="T2" fmla="*/ 48 w 48"/>
                <a:gd name="T3" fmla="*/ 92 h 50"/>
                <a:gd name="T4" fmla="*/ 64 w 48"/>
                <a:gd name="T5" fmla="*/ 92 h 50"/>
                <a:gd name="T6" fmla="*/ 76 w 48"/>
                <a:gd name="T7" fmla="*/ 85 h 50"/>
                <a:gd name="T8" fmla="*/ 86 w 48"/>
                <a:gd name="T9" fmla="*/ 64 h 50"/>
                <a:gd name="T10" fmla="*/ 76 w 48"/>
                <a:gd name="T11" fmla="*/ 42 h 50"/>
                <a:gd name="T12" fmla="*/ 55 w 48"/>
                <a:gd name="T13" fmla="*/ 31 h 50"/>
                <a:gd name="T14" fmla="*/ 33 w 48"/>
                <a:gd name="T15" fmla="*/ 38 h 50"/>
                <a:gd name="T16" fmla="*/ 24 w 48"/>
                <a:gd name="T17" fmla="*/ 50 h 50"/>
                <a:gd name="T18" fmla="*/ 21 w 48"/>
                <a:gd name="T19" fmla="*/ 66 h 50"/>
                <a:gd name="T20" fmla="*/ 0 w 48"/>
                <a:gd name="T21" fmla="*/ 40 h 50"/>
                <a:gd name="T22" fmla="*/ 7 w 48"/>
                <a:gd name="T23" fmla="*/ 26 h 50"/>
                <a:gd name="T24" fmla="*/ 17 w 48"/>
                <a:gd name="T25" fmla="*/ 17 h 50"/>
                <a:gd name="T26" fmla="*/ 31 w 48"/>
                <a:gd name="T27" fmla="*/ 7 h 50"/>
                <a:gd name="T28" fmla="*/ 45 w 48"/>
                <a:gd name="T29" fmla="*/ 2 h 50"/>
                <a:gd name="T30" fmla="*/ 74 w 48"/>
                <a:gd name="T31" fmla="*/ 5 h 50"/>
                <a:gd name="T32" fmla="*/ 97 w 48"/>
                <a:gd name="T33" fmla="*/ 21 h 50"/>
                <a:gd name="T34" fmla="*/ 112 w 48"/>
                <a:gd name="T35" fmla="*/ 42 h 50"/>
                <a:gd name="T36" fmla="*/ 114 w 48"/>
                <a:gd name="T37" fmla="*/ 64 h 50"/>
                <a:gd name="T38" fmla="*/ 109 w 48"/>
                <a:gd name="T39" fmla="*/ 85 h 50"/>
                <a:gd name="T40" fmla="*/ 95 w 48"/>
                <a:gd name="T41" fmla="*/ 104 h 50"/>
                <a:gd name="T42" fmla="*/ 83 w 48"/>
                <a:gd name="T43" fmla="*/ 111 h 50"/>
                <a:gd name="T44" fmla="*/ 69 w 48"/>
                <a:gd name="T45" fmla="*/ 118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50"/>
                <a:gd name="T71" fmla="*/ 48 w 48"/>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50">
                  <a:moveTo>
                    <a:pt x="29" y="50"/>
                  </a:moveTo>
                  <a:cubicBezTo>
                    <a:pt x="20" y="39"/>
                    <a:pt x="20" y="39"/>
                    <a:pt x="20" y="39"/>
                  </a:cubicBezTo>
                  <a:cubicBezTo>
                    <a:pt x="22" y="40"/>
                    <a:pt x="25" y="39"/>
                    <a:pt x="27" y="39"/>
                  </a:cubicBezTo>
                  <a:cubicBezTo>
                    <a:pt x="29" y="38"/>
                    <a:pt x="30" y="37"/>
                    <a:pt x="32" y="36"/>
                  </a:cubicBezTo>
                  <a:cubicBezTo>
                    <a:pt x="34" y="34"/>
                    <a:pt x="36" y="31"/>
                    <a:pt x="36" y="27"/>
                  </a:cubicBezTo>
                  <a:cubicBezTo>
                    <a:pt x="36" y="24"/>
                    <a:pt x="34" y="21"/>
                    <a:pt x="32" y="18"/>
                  </a:cubicBezTo>
                  <a:cubicBezTo>
                    <a:pt x="29" y="15"/>
                    <a:pt x="26" y="13"/>
                    <a:pt x="23" y="13"/>
                  </a:cubicBezTo>
                  <a:cubicBezTo>
                    <a:pt x="19" y="13"/>
                    <a:pt x="16" y="14"/>
                    <a:pt x="14" y="16"/>
                  </a:cubicBezTo>
                  <a:cubicBezTo>
                    <a:pt x="12" y="18"/>
                    <a:pt x="11" y="19"/>
                    <a:pt x="10" y="21"/>
                  </a:cubicBezTo>
                  <a:cubicBezTo>
                    <a:pt x="10" y="23"/>
                    <a:pt x="9" y="25"/>
                    <a:pt x="9" y="28"/>
                  </a:cubicBezTo>
                  <a:cubicBezTo>
                    <a:pt x="0" y="17"/>
                    <a:pt x="0" y="17"/>
                    <a:pt x="0" y="17"/>
                  </a:cubicBezTo>
                  <a:cubicBezTo>
                    <a:pt x="1" y="15"/>
                    <a:pt x="2" y="13"/>
                    <a:pt x="3" y="11"/>
                  </a:cubicBezTo>
                  <a:cubicBezTo>
                    <a:pt x="4" y="10"/>
                    <a:pt x="5" y="8"/>
                    <a:pt x="7" y="7"/>
                  </a:cubicBezTo>
                  <a:cubicBezTo>
                    <a:pt x="9" y="5"/>
                    <a:pt x="11" y="4"/>
                    <a:pt x="13" y="3"/>
                  </a:cubicBezTo>
                  <a:cubicBezTo>
                    <a:pt x="15" y="2"/>
                    <a:pt x="17" y="1"/>
                    <a:pt x="19" y="1"/>
                  </a:cubicBezTo>
                  <a:cubicBezTo>
                    <a:pt x="23" y="0"/>
                    <a:pt x="27" y="0"/>
                    <a:pt x="31" y="2"/>
                  </a:cubicBezTo>
                  <a:cubicBezTo>
                    <a:pt x="35" y="3"/>
                    <a:pt x="38" y="6"/>
                    <a:pt x="41" y="9"/>
                  </a:cubicBezTo>
                  <a:cubicBezTo>
                    <a:pt x="44" y="12"/>
                    <a:pt x="46" y="15"/>
                    <a:pt x="47" y="18"/>
                  </a:cubicBezTo>
                  <a:cubicBezTo>
                    <a:pt x="48" y="21"/>
                    <a:pt x="48" y="24"/>
                    <a:pt x="48" y="27"/>
                  </a:cubicBezTo>
                  <a:cubicBezTo>
                    <a:pt x="48" y="30"/>
                    <a:pt x="47" y="33"/>
                    <a:pt x="46" y="36"/>
                  </a:cubicBezTo>
                  <a:cubicBezTo>
                    <a:pt x="45" y="39"/>
                    <a:pt x="43" y="41"/>
                    <a:pt x="40" y="44"/>
                  </a:cubicBezTo>
                  <a:cubicBezTo>
                    <a:pt x="39" y="45"/>
                    <a:pt x="37" y="46"/>
                    <a:pt x="35" y="47"/>
                  </a:cubicBezTo>
                  <a:cubicBezTo>
                    <a:pt x="33" y="48"/>
                    <a:pt x="31" y="49"/>
                    <a:pt x="29" y="50"/>
                  </a:cubicBezTo>
                  <a:close/>
                </a:path>
              </a:pathLst>
            </a:custGeom>
            <a:solidFill>
              <a:srgbClr val="000000"/>
            </a:solidFill>
            <a:ln w="9525">
              <a:noFill/>
              <a:round/>
              <a:headEnd/>
              <a:tailEnd/>
            </a:ln>
          </p:spPr>
          <p:txBody>
            <a:bodyPr/>
            <a:lstStyle/>
            <a:p>
              <a:endParaRPr lang="ja-JP" altLang="en-US"/>
            </a:p>
          </p:txBody>
        </p:sp>
        <p:sp>
          <p:nvSpPr>
            <p:cNvPr id="13335" name="Freeform 21"/>
            <p:cNvSpPr>
              <a:spLocks/>
            </p:cNvSpPr>
            <p:nvPr/>
          </p:nvSpPr>
          <p:spPr bwMode="auto">
            <a:xfrm>
              <a:off x="3517" y="3005"/>
              <a:ext cx="122" cy="130"/>
            </a:xfrm>
            <a:custGeom>
              <a:avLst/>
              <a:gdLst>
                <a:gd name="T0" fmla="*/ 54 w 122"/>
                <a:gd name="T1" fmla="*/ 0 h 130"/>
                <a:gd name="T2" fmla="*/ 122 w 122"/>
                <a:gd name="T3" fmla="*/ 88 h 130"/>
                <a:gd name="T4" fmla="*/ 66 w 122"/>
                <a:gd name="T5" fmla="*/ 130 h 130"/>
                <a:gd name="T6" fmla="*/ 51 w 122"/>
                <a:gd name="T7" fmla="*/ 111 h 130"/>
                <a:gd name="T8" fmla="*/ 82 w 122"/>
                <a:gd name="T9" fmla="*/ 88 h 130"/>
                <a:gd name="T10" fmla="*/ 70 w 122"/>
                <a:gd name="T11" fmla="*/ 71 h 130"/>
                <a:gd name="T12" fmla="*/ 42 w 122"/>
                <a:gd name="T13" fmla="*/ 95 h 130"/>
                <a:gd name="T14" fmla="*/ 28 w 122"/>
                <a:gd name="T15" fmla="*/ 73 h 130"/>
                <a:gd name="T16" fmla="*/ 56 w 122"/>
                <a:gd name="T17" fmla="*/ 52 h 130"/>
                <a:gd name="T18" fmla="*/ 44 w 122"/>
                <a:gd name="T19" fmla="*/ 38 h 130"/>
                <a:gd name="T20" fmla="*/ 14 w 122"/>
                <a:gd name="T21" fmla="*/ 62 h 130"/>
                <a:gd name="T22" fmla="*/ 0 w 122"/>
                <a:gd name="T23" fmla="*/ 40 h 130"/>
                <a:gd name="T24" fmla="*/ 54 w 122"/>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30"/>
                <a:gd name="T41" fmla="*/ 122 w 122"/>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30">
                  <a:moveTo>
                    <a:pt x="54" y="0"/>
                  </a:moveTo>
                  <a:lnTo>
                    <a:pt x="122" y="88"/>
                  </a:lnTo>
                  <a:lnTo>
                    <a:pt x="66" y="130"/>
                  </a:lnTo>
                  <a:lnTo>
                    <a:pt x="51" y="111"/>
                  </a:lnTo>
                  <a:lnTo>
                    <a:pt x="82" y="88"/>
                  </a:lnTo>
                  <a:lnTo>
                    <a:pt x="70" y="71"/>
                  </a:lnTo>
                  <a:lnTo>
                    <a:pt x="42" y="95"/>
                  </a:lnTo>
                  <a:lnTo>
                    <a:pt x="28" y="73"/>
                  </a:lnTo>
                  <a:lnTo>
                    <a:pt x="56" y="52"/>
                  </a:lnTo>
                  <a:lnTo>
                    <a:pt x="44" y="38"/>
                  </a:lnTo>
                  <a:lnTo>
                    <a:pt x="14" y="62"/>
                  </a:lnTo>
                  <a:lnTo>
                    <a:pt x="0" y="40"/>
                  </a:lnTo>
                  <a:lnTo>
                    <a:pt x="54" y="0"/>
                  </a:lnTo>
                  <a:close/>
                </a:path>
              </a:pathLst>
            </a:custGeom>
            <a:solidFill>
              <a:srgbClr val="000000"/>
            </a:solidFill>
            <a:ln w="9525">
              <a:noFill/>
              <a:round/>
              <a:headEnd/>
              <a:tailEnd/>
            </a:ln>
          </p:spPr>
          <p:txBody>
            <a:bodyPr/>
            <a:lstStyle/>
            <a:p>
              <a:endParaRPr lang="ja-JP" altLang="en-US"/>
            </a:p>
          </p:txBody>
        </p:sp>
        <p:sp>
          <p:nvSpPr>
            <p:cNvPr id="13336" name="Freeform 22"/>
            <p:cNvSpPr>
              <a:spLocks noEditPoints="1"/>
            </p:cNvSpPr>
            <p:nvPr/>
          </p:nvSpPr>
          <p:spPr bwMode="auto">
            <a:xfrm>
              <a:off x="3370" y="3078"/>
              <a:ext cx="121" cy="135"/>
            </a:xfrm>
            <a:custGeom>
              <a:avLst/>
              <a:gdLst>
                <a:gd name="T0" fmla="*/ 100 w 51"/>
                <a:gd name="T1" fmla="*/ 0 h 57"/>
                <a:gd name="T2" fmla="*/ 121 w 51"/>
                <a:gd name="T3" fmla="*/ 116 h 57"/>
                <a:gd name="T4" fmla="*/ 88 w 51"/>
                <a:gd name="T5" fmla="*/ 135 h 57"/>
                <a:gd name="T6" fmla="*/ 0 w 51"/>
                <a:gd name="T7" fmla="*/ 57 h 57"/>
                <a:gd name="T8" fmla="*/ 26 w 51"/>
                <a:gd name="T9" fmla="*/ 43 h 57"/>
                <a:gd name="T10" fmla="*/ 40 w 51"/>
                <a:gd name="T11" fmla="*/ 57 h 57"/>
                <a:gd name="T12" fmla="*/ 78 w 51"/>
                <a:gd name="T13" fmla="*/ 36 h 57"/>
                <a:gd name="T14" fmla="*/ 74 w 51"/>
                <a:gd name="T15" fmla="*/ 14 h 57"/>
                <a:gd name="T16" fmla="*/ 100 w 51"/>
                <a:gd name="T17" fmla="*/ 0 h 57"/>
                <a:gd name="T18" fmla="*/ 83 w 51"/>
                <a:gd name="T19" fmla="*/ 57 h 57"/>
                <a:gd name="T20" fmla="*/ 57 w 51"/>
                <a:gd name="T21" fmla="*/ 71 h 57"/>
                <a:gd name="T22" fmla="*/ 85 w 51"/>
                <a:gd name="T23" fmla="*/ 99 h 57"/>
                <a:gd name="T24" fmla="*/ 90 w 51"/>
                <a:gd name="T25" fmla="*/ 102 h 57"/>
                <a:gd name="T26" fmla="*/ 97 w 51"/>
                <a:gd name="T27" fmla="*/ 109 h 57"/>
                <a:gd name="T28" fmla="*/ 95 w 51"/>
                <a:gd name="T29" fmla="*/ 102 h 57"/>
                <a:gd name="T30" fmla="*/ 93 w 51"/>
                <a:gd name="T31" fmla="*/ 95 h 57"/>
                <a:gd name="T32" fmla="*/ 83 w 51"/>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7"/>
                <a:gd name="T53" fmla="*/ 51 w 51"/>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7">
                  <a:moveTo>
                    <a:pt x="42" y="0"/>
                  </a:moveTo>
                  <a:cubicBezTo>
                    <a:pt x="51" y="49"/>
                    <a:pt x="51" y="49"/>
                    <a:pt x="51" y="49"/>
                  </a:cubicBezTo>
                  <a:cubicBezTo>
                    <a:pt x="37" y="57"/>
                    <a:pt x="37" y="57"/>
                    <a:pt x="37" y="57"/>
                  </a:cubicBezTo>
                  <a:cubicBezTo>
                    <a:pt x="0" y="24"/>
                    <a:pt x="0" y="24"/>
                    <a:pt x="0" y="24"/>
                  </a:cubicBezTo>
                  <a:cubicBezTo>
                    <a:pt x="11" y="18"/>
                    <a:pt x="11" y="18"/>
                    <a:pt x="11" y="18"/>
                  </a:cubicBezTo>
                  <a:cubicBezTo>
                    <a:pt x="17" y="24"/>
                    <a:pt x="17" y="24"/>
                    <a:pt x="17" y="24"/>
                  </a:cubicBezTo>
                  <a:cubicBezTo>
                    <a:pt x="33" y="15"/>
                    <a:pt x="33" y="15"/>
                    <a:pt x="33" y="15"/>
                  </a:cubicBezTo>
                  <a:cubicBezTo>
                    <a:pt x="31" y="6"/>
                    <a:pt x="31" y="6"/>
                    <a:pt x="31" y="6"/>
                  </a:cubicBezTo>
                  <a:lnTo>
                    <a:pt x="42" y="0"/>
                  </a:lnTo>
                  <a:close/>
                  <a:moveTo>
                    <a:pt x="35" y="24"/>
                  </a:moveTo>
                  <a:cubicBezTo>
                    <a:pt x="24" y="30"/>
                    <a:pt x="24" y="30"/>
                    <a:pt x="24" y="30"/>
                  </a:cubicBezTo>
                  <a:cubicBezTo>
                    <a:pt x="36" y="42"/>
                    <a:pt x="36" y="42"/>
                    <a:pt x="36" y="42"/>
                  </a:cubicBezTo>
                  <a:cubicBezTo>
                    <a:pt x="36" y="42"/>
                    <a:pt x="37" y="43"/>
                    <a:pt x="38" y="43"/>
                  </a:cubicBezTo>
                  <a:cubicBezTo>
                    <a:pt x="38" y="44"/>
                    <a:pt x="39" y="45"/>
                    <a:pt x="41" y="46"/>
                  </a:cubicBezTo>
                  <a:cubicBezTo>
                    <a:pt x="40" y="45"/>
                    <a:pt x="40" y="44"/>
                    <a:pt x="40" y="43"/>
                  </a:cubicBezTo>
                  <a:cubicBezTo>
                    <a:pt x="39" y="42"/>
                    <a:pt x="39" y="41"/>
                    <a:pt x="39" y="40"/>
                  </a:cubicBezTo>
                  <a:lnTo>
                    <a:pt x="35" y="24"/>
                  </a:lnTo>
                  <a:close/>
                </a:path>
              </a:pathLst>
            </a:custGeom>
            <a:solidFill>
              <a:srgbClr val="000000"/>
            </a:solidFill>
            <a:ln w="9525">
              <a:noFill/>
              <a:round/>
              <a:headEnd/>
              <a:tailEnd/>
            </a:ln>
          </p:spPr>
          <p:txBody>
            <a:bodyPr/>
            <a:lstStyle/>
            <a:p>
              <a:endParaRPr lang="ja-JP" altLang="en-US"/>
            </a:p>
          </p:txBody>
        </p:sp>
        <p:sp>
          <p:nvSpPr>
            <p:cNvPr id="13337" name="Freeform 23"/>
            <p:cNvSpPr>
              <a:spLocks/>
            </p:cNvSpPr>
            <p:nvPr/>
          </p:nvSpPr>
          <p:spPr bwMode="auto">
            <a:xfrm>
              <a:off x="3259" y="3140"/>
              <a:ext cx="144" cy="146"/>
            </a:xfrm>
            <a:custGeom>
              <a:avLst/>
              <a:gdLst>
                <a:gd name="T0" fmla="*/ 99 w 61"/>
                <a:gd name="T1" fmla="*/ 0 h 62"/>
                <a:gd name="T2" fmla="*/ 144 w 61"/>
                <a:gd name="T3" fmla="*/ 101 h 62"/>
                <a:gd name="T4" fmla="*/ 118 w 61"/>
                <a:gd name="T5" fmla="*/ 113 h 62"/>
                <a:gd name="T6" fmla="*/ 57 w 61"/>
                <a:gd name="T7" fmla="*/ 78 h 62"/>
                <a:gd name="T8" fmla="*/ 50 w 61"/>
                <a:gd name="T9" fmla="*/ 73 h 62"/>
                <a:gd name="T10" fmla="*/ 38 w 61"/>
                <a:gd name="T11" fmla="*/ 64 h 62"/>
                <a:gd name="T12" fmla="*/ 45 w 61"/>
                <a:gd name="T13" fmla="*/ 75 h 62"/>
                <a:gd name="T14" fmla="*/ 50 w 61"/>
                <a:gd name="T15" fmla="*/ 82 h 62"/>
                <a:gd name="T16" fmla="*/ 71 w 61"/>
                <a:gd name="T17" fmla="*/ 134 h 62"/>
                <a:gd name="T18" fmla="*/ 42 w 61"/>
                <a:gd name="T19" fmla="*/ 146 h 62"/>
                <a:gd name="T20" fmla="*/ 0 w 61"/>
                <a:gd name="T21" fmla="*/ 42 h 62"/>
                <a:gd name="T22" fmla="*/ 26 w 61"/>
                <a:gd name="T23" fmla="*/ 31 h 62"/>
                <a:gd name="T24" fmla="*/ 87 w 61"/>
                <a:gd name="T25" fmla="*/ 68 h 62"/>
                <a:gd name="T26" fmla="*/ 94 w 61"/>
                <a:gd name="T27" fmla="*/ 73 h 62"/>
                <a:gd name="T28" fmla="*/ 106 w 61"/>
                <a:gd name="T29" fmla="*/ 82 h 62"/>
                <a:gd name="T30" fmla="*/ 99 w 61"/>
                <a:gd name="T31" fmla="*/ 71 h 62"/>
                <a:gd name="T32" fmla="*/ 94 w 61"/>
                <a:gd name="T33" fmla="*/ 61 h 62"/>
                <a:gd name="T34" fmla="*/ 73 w 61"/>
                <a:gd name="T35" fmla="*/ 12 h 62"/>
                <a:gd name="T36" fmla="*/ 99 w 61"/>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62"/>
                <a:gd name="T59" fmla="*/ 61 w 61"/>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62">
                  <a:moveTo>
                    <a:pt x="42" y="0"/>
                  </a:moveTo>
                  <a:cubicBezTo>
                    <a:pt x="61" y="43"/>
                    <a:pt x="61" y="43"/>
                    <a:pt x="61" y="43"/>
                  </a:cubicBezTo>
                  <a:cubicBezTo>
                    <a:pt x="50" y="48"/>
                    <a:pt x="50" y="48"/>
                    <a:pt x="50" y="48"/>
                  </a:cubicBezTo>
                  <a:cubicBezTo>
                    <a:pt x="24" y="33"/>
                    <a:pt x="24" y="33"/>
                    <a:pt x="24" y="33"/>
                  </a:cubicBezTo>
                  <a:cubicBezTo>
                    <a:pt x="23" y="33"/>
                    <a:pt x="22" y="32"/>
                    <a:pt x="21" y="31"/>
                  </a:cubicBezTo>
                  <a:cubicBezTo>
                    <a:pt x="19" y="30"/>
                    <a:pt x="18" y="28"/>
                    <a:pt x="16" y="27"/>
                  </a:cubicBezTo>
                  <a:cubicBezTo>
                    <a:pt x="17" y="29"/>
                    <a:pt x="18" y="30"/>
                    <a:pt x="19" y="32"/>
                  </a:cubicBezTo>
                  <a:cubicBezTo>
                    <a:pt x="20" y="33"/>
                    <a:pt x="20" y="34"/>
                    <a:pt x="21" y="35"/>
                  </a:cubicBezTo>
                  <a:cubicBezTo>
                    <a:pt x="30" y="57"/>
                    <a:pt x="30" y="57"/>
                    <a:pt x="30" y="57"/>
                  </a:cubicBezTo>
                  <a:cubicBezTo>
                    <a:pt x="18" y="62"/>
                    <a:pt x="18" y="62"/>
                    <a:pt x="18" y="62"/>
                  </a:cubicBezTo>
                  <a:cubicBezTo>
                    <a:pt x="0" y="18"/>
                    <a:pt x="0" y="18"/>
                    <a:pt x="0" y="18"/>
                  </a:cubicBezTo>
                  <a:cubicBezTo>
                    <a:pt x="11" y="13"/>
                    <a:pt x="11" y="13"/>
                    <a:pt x="11" y="13"/>
                  </a:cubicBezTo>
                  <a:cubicBezTo>
                    <a:pt x="37" y="29"/>
                    <a:pt x="37" y="29"/>
                    <a:pt x="37" y="29"/>
                  </a:cubicBezTo>
                  <a:cubicBezTo>
                    <a:pt x="38" y="29"/>
                    <a:pt x="39" y="30"/>
                    <a:pt x="40" y="31"/>
                  </a:cubicBezTo>
                  <a:cubicBezTo>
                    <a:pt x="41" y="32"/>
                    <a:pt x="43" y="33"/>
                    <a:pt x="45" y="35"/>
                  </a:cubicBezTo>
                  <a:cubicBezTo>
                    <a:pt x="44" y="33"/>
                    <a:pt x="43" y="31"/>
                    <a:pt x="42" y="30"/>
                  </a:cubicBezTo>
                  <a:cubicBezTo>
                    <a:pt x="41" y="29"/>
                    <a:pt x="41" y="27"/>
                    <a:pt x="40" y="26"/>
                  </a:cubicBezTo>
                  <a:cubicBezTo>
                    <a:pt x="31" y="5"/>
                    <a:pt x="31" y="5"/>
                    <a:pt x="31" y="5"/>
                  </a:cubicBezTo>
                  <a:lnTo>
                    <a:pt x="42" y="0"/>
                  </a:lnTo>
                  <a:close/>
                </a:path>
              </a:pathLst>
            </a:custGeom>
            <a:solidFill>
              <a:srgbClr val="000000"/>
            </a:solidFill>
            <a:ln w="9525">
              <a:noFill/>
              <a:round/>
              <a:headEnd/>
              <a:tailEnd/>
            </a:ln>
          </p:spPr>
          <p:txBody>
            <a:bodyPr/>
            <a:lstStyle/>
            <a:p>
              <a:endParaRPr lang="ja-JP" altLang="en-US"/>
            </a:p>
          </p:txBody>
        </p:sp>
        <p:sp>
          <p:nvSpPr>
            <p:cNvPr id="13338" name="Freeform 24"/>
            <p:cNvSpPr>
              <a:spLocks noEditPoints="1"/>
            </p:cNvSpPr>
            <p:nvPr/>
          </p:nvSpPr>
          <p:spPr bwMode="auto">
            <a:xfrm>
              <a:off x="3150" y="3189"/>
              <a:ext cx="116" cy="123"/>
            </a:xfrm>
            <a:custGeom>
              <a:avLst/>
              <a:gdLst>
                <a:gd name="T0" fmla="*/ 85 w 49"/>
                <a:gd name="T1" fmla="*/ 0 h 52"/>
                <a:gd name="T2" fmla="*/ 116 w 49"/>
                <a:gd name="T3" fmla="*/ 109 h 52"/>
                <a:gd name="T4" fmla="*/ 95 w 49"/>
                <a:gd name="T5" fmla="*/ 116 h 52"/>
                <a:gd name="T6" fmla="*/ 59 w 49"/>
                <a:gd name="T7" fmla="*/ 123 h 52"/>
                <a:gd name="T8" fmla="*/ 38 w 49"/>
                <a:gd name="T9" fmla="*/ 121 h 52"/>
                <a:gd name="T10" fmla="*/ 17 w 49"/>
                <a:gd name="T11" fmla="*/ 106 h 52"/>
                <a:gd name="T12" fmla="*/ 5 w 49"/>
                <a:gd name="T13" fmla="*/ 83 h 52"/>
                <a:gd name="T14" fmla="*/ 2 w 49"/>
                <a:gd name="T15" fmla="*/ 57 h 52"/>
                <a:gd name="T16" fmla="*/ 12 w 49"/>
                <a:gd name="T17" fmla="*/ 33 h 52"/>
                <a:gd name="T18" fmla="*/ 28 w 49"/>
                <a:gd name="T19" fmla="*/ 19 h 52"/>
                <a:gd name="T20" fmla="*/ 59 w 49"/>
                <a:gd name="T21" fmla="*/ 9 h 52"/>
                <a:gd name="T22" fmla="*/ 64 w 49"/>
                <a:gd name="T23" fmla="*/ 7 h 52"/>
                <a:gd name="T24" fmla="*/ 85 w 49"/>
                <a:gd name="T25" fmla="*/ 0 h 52"/>
                <a:gd name="T26" fmla="*/ 64 w 49"/>
                <a:gd name="T27" fmla="*/ 33 h 52"/>
                <a:gd name="T28" fmla="*/ 59 w 49"/>
                <a:gd name="T29" fmla="*/ 35 h 52"/>
                <a:gd name="T30" fmla="*/ 36 w 49"/>
                <a:gd name="T31" fmla="*/ 50 h 52"/>
                <a:gd name="T32" fmla="*/ 33 w 49"/>
                <a:gd name="T33" fmla="*/ 73 h 52"/>
                <a:gd name="T34" fmla="*/ 50 w 49"/>
                <a:gd name="T35" fmla="*/ 95 h 52"/>
                <a:gd name="T36" fmla="*/ 76 w 49"/>
                <a:gd name="T37" fmla="*/ 95 h 52"/>
                <a:gd name="T38" fmla="*/ 80 w 49"/>
                <a:gd name="T39" fmla="*/ 92 h 52"/>
                <a:gd name="T40" fmla="*/ 64 w 49"/>
                <a:gd name="T41" fmla="*/ 3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2"/>
                <a:gd name="T65" fmla="*/ 49 w 4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2">
                  <a:moveTo>
                    <a:pt x="36" y="0"/>
                  </a:moveTo>
                  <a:cubicBezTo>
                    <a:pt x="49" y="46"/>
                    <a:pt x="49" y="46"/>
                    <a:pt x="49" y="46"/>
                  </a:cubicBezTo>
                  <a:cubicBezTo>
                    <a:pt x="40" y="49"/>
                    <a:pt x="40" y="49"/>
                    <a:pt x="40" y="49"/>
                  </a:cubicBezTo>
                  <a:cubicBezTo>
                    <a:pt x="33" y="51"/>
                    <a:pt x="28" y="52"/>
                    <a:pt x="25" y="52"/>
                  </a:cubicBezTo>
                  <a:cubicBezTo>
                    <a:pt x="22" y="52"/>
                    <a:pt x="19" y="52"/>
                    <a:pt x="16" y="51"/>
                  </a:cubicBezTo>
                  <a:cubicBezTo>
                    <a:pt x="13" y="50"/>
                    <a:pt x="10" y="48"/>
                    <a:pt x="7" y="45"/>
                  </a:cubicBezTo>
                  <a:cubicBezTo>
                    <a:pt x="5" y="42"/>
                    <a:pt x="3" y="39"/>
                    <a:pt x="2" y="35"/>
                  </a:cubicBezTo>
                  <a:cubicBezTo>
                    <a:pt x="1" y="31"/>
                    <a:pt x="0" y="27"/>
                    <a:pt x="1" y="24"/>
                  </a:cubicBezTo>
                  <a:cubicBezTo>
                    <a:pt x="1" y="20"/>
                    <a:pt x="3" y="17"/>
                    <a:pt x="5" y="14"/>
                  </a:cubicBezTo>
                  <a:cubicBezTo>
                    <a:pt x="7" y="12"/>
                    <a:pt x="9" y="10"/>
                    <a:pt x="12" y="8"/>
                  </a:cubicBezTo>
                  <a:cubicBezTo>
                    <a:pt x="14" y="7"/>
                    <a:pt x="19" y="5"/>
                    <a:pt x="25" y="4"/>
                  </a:cubicBezTo>
                  <a:cubicBezTo>
                    <a:pt x="27" y="3"/>
                    <a:pt x="27" y="3"/>
                    <a:pt x="27" y="3"/>
                  </a:cubicBezTo>
                  <a:lnTo>
                    <a:pt x="36" y="0"/>
                  </a:lnTo>
                  <a:close/>
                  <a:moveTo>
                    <a:pt x="27" y="14"/>
                  </a:moveTo>
                  <a:cubicBezTo>
                    <a:pt x="25" y="15"/>
                    <a:pt x="25" y="15"/>
                    <a:pt x="25" y="15"/>
                  </a:cubicBezTo>
                  <a:cubicBezTo>
                    <a:pt x="20" y="16"/>
                    <a:pt x="17" y="18"/>
                    <a:pt x="15" y="21"/>
                  </a:cubicBezTo>
                  <a:cubicBezTo>
                    <a:pt x="13" y="23"/>
                    <a:pt x="13" y="27"/>
                    <a:pt x="14" y="31"/>
                  </a:cubicBezTo>
                  <a:cubicBezTo>
                    <a:pt x="16" y="36"/>
                    <a:pt x="18" y="39"/>
                    <a:pt x="21" y="40"/>
                  </a:cubicBezTo>
                  <a:cubicBezTo>
                    <a:pt x="23" y="41"/>
                    <a:pt x="27" y="41"/>
                    <a:pt x="32" y="40"/>
                  </a:cubicBezTo>
                  <a:cubicBezTo>
                    <a:pt x="34" y="39"/>
                    <a:pt x="34" y="39"/>
                    <a:pt x="34" y="39"/>
                  </a:cubicBezTo>
                  <a:lnTo>
                    <a:pt x="27" y="14"/>
                  </a:lnTo>
                  <a:close/>
                </a:path>
              </a:pathLst>
            </a:custGeom>
            <a:solidFill>
              <a:srgbClr val="000000"/>
            </a:solidFill>
            <a:ln w="9525">
              <a:noFill/>
              <a:round/>
              <a:headEnd/>
              <a:tailEnd/>
            </a:ln>
          </p:spPr>
          <p:txBody>
            <a:bodyPr/>
            <a:lstStyle/>
            <a:p>
              <a:endParaRPr lang="ja-JP" altLang="en-US"/>
            </a:p>
          </p:txBody>
        </p:sp>
        <p:sp>
          <p:nvSpPr>
            <p:cNvPr id="13339" name="Freeform 25"/>
            <p:cNvSpPr>
              <a:spLocks/>
            </p:cNvSpPr>
            <p:nvPr/>
          </p:nvSpPr>
          <p:spPr bwMode="auto">
            <a:xfrm>
              <a:off x="3042" y="3232"/>
              <a:ext cx="47" cy="116"/>
            </a:xfrm>
            <a:custGeom>
              <a:avLst/>
              <a:gdLst>
                <a:gd name="T0" fmla="*/ 28 w 47"/>
                <a:gd name="T1" fmla="*/ 0 h 116"/>
                <a:gd name="T2" fmla="*/ 47 w 47"/>
                <a:gd name="T3" fmla="*/ 111 h 116"/>
                <a:gd name="T4" fmla="*/ 16 w 47"/>
                <a:gd name="T5" fmla="*/ 116 h 116"/>
                <a:gd name="T6" fmla="*/ 0 w 47"/>
                <a:gd name="T7" fmla="*/ 5 h 116"/>
                <a:gd name="T8" fmla="*/ 28 w 47"/>
                <a:gd name="T9" fmla="*/ 0 h 116"/>
                <a:gd name="T10" fmla="*/ 0 60000 65536"/>
                <a:gd name="T11" fmla="*/ 0 60000 65536"/>
                <a:gd name="T12" fmla="*/ 0 60000 65536"/>
                <a:gd name="T13" fmla="*/ 0 60000 65536"/>
                <a:gd name="T14" fmla="*/ 0 60000 65536"/>
                <a:gd name="T15" fmla="*/ 0 w 47"/>
                <a:gd name="T16" fmla="*/ 0 h 116"/>
                <a:gd name="T17" fmla="*/ 47 w 47"/>
                <a:gd name="T18" fmla="*/ 116 h 116"/>
              </a:gdLst>
              <a:ahLst/>
              <a:cxnLst>
                <a:cxn ang="T10">
                  <a:pos x="T0" y="T1"/>
                </a:cxn>
                <a:cxn ang="T11">
                  <a:pos x="T2" y="T3"/>
                </a:cxn>
                <a:cxn ang="T12">
                  <a:pos x="T4" y="T5"/>
                </a:cxn>
                <a:cxn ang="T13">
                  <a:pos x="T6" y="T7"/>
                </a:cxn>
                <a:cxn ang="T14">
                  <a:pos x="T8" y="T9"/>
                </a:cxn>
              </a:cxnLst>
              <a:rect l="T15" t="T16" r="T17" b="T18"/>
              <a:pathLst>
                <a:path w="47" h="116">
                  <a:moveTo>
                    <a:pt x="28" y="0"/>
                  </a:moveTo>
                  <a:lnTo>
                    <a:pt x="47" y="111"/>
                  </a:lnTo>
                  <a:lnTo>
                    <a:pt x="16" y="116"/>
                  </a:lnTo>
                  <a:lnTo>
                    <a:pt x="0" y="5"/>
                  </a:lnTo>
                  <a:lnTo>
                    <a:pt x="28" y="0"/>
                  </a:lnTo>
                  <a:close/>
                </a:path>
              </a:pathLst>
            </a:custGeom>
            <a:solidFill>
              <a:srgbClr val="000000"/>
            </a:solidFill>
            <a:ln w="9525">
              <a:noFill/>
              <a:round/>
              <a:headEnd/>
              <a:tailEnd/>
            </a:ln>
          </p:spPr>
          <p:txBody>
            <a:bodyPr/>
            <a:lstStyle/>
            <a:p>
              <a:endParaRPr lang="ja-JP" altLang="en-US"/>
            </a:p>
          </p:txBody>
        </p:sp>
        <p:sp>
          <p:nvSpPr>
            <p:cNvPr id="13340" name="Freeform 26"/>
            <p:cNvSpPr>
              <a:spLocks/>
            </p:cNvSpPr>
            <p:nvPr/>
          </p:nvSpPr>
          <p:spPr bwMode="auto">
            <a:xfrm>
              <a:off x="2907" y="3241"/>
              <a:ext cx="118" cy="118"/>
            </a:xfrm>
            <a:custGeom>
              <a:avLst/>
              <a:gdLst>
                <a:gd name="T0" fmla="*/ 109 w 50"/>
                <a:gd name="T1" fmla="*/ 0 h 50"/>
                <a:gd name="T2" fmla="*/ 118 w 50"/>
                <a:gd name="T3" fmla="*/ 111 h 50"/>
                <a:gd name="T4" fmla="*/ 87 w 50"/>
                <a:gd name="T5" fmla="*/ 113 h 50"/>
                <a:gd name="T6" fmla="*/ 40 w 50"/>
                <a:gd name="T7" fmla="*/ 59 h 50"/>
                <a:gd name="T8" fmla="*/ 38 w 50"/>
                <a:gd name="T9" fmla="*/ 52 h 50"/>
                <a:gd name="T10" fmla="*/ 31 w 50"/>
                <a:gd name="T11" fmla="*/ 40 h 50"/>
                <a:gd name="T12" fmla="*/ 33 w 50"/>
                <a:gd name="T13" fmla="*/ 52 h 50"/>
                <a:gd name="T14" fmla="*/ 33 w 50"/>
                <a:gd name="T15" fmla="*/ 61 h 50"/>
                <a:gd name="T16" fmla="*/ 38 w 50"/>
                <a:gd name="T17" fmla="*/ 116 h 50"/>
                <a:gd name="T18" fmla="*/ 7 w 50"/>
                <a:gd name="T19" fmla="*/ 118 h 50"/>
                <a:gd name="T20" fmla="*/ 0 w 50"/>
                <a:gd name="T21" fmla="*/ 7 h 50"/>
                <a:gd name="T22" fmla="*/ 28 w 50"/>
                <a:gd name="T23" fmla="*/ 5 h 50"/>
                <a:gd name="T24" fmla="*/ 76 w 50"/>
                <a:gd name="T25" fmla="*/ 59 h 50"/>
                <a:gd name="T26" fmla="*/ 80 w 50"/>
                <a:gd name="T27" fmla="*/ 66 h 50"/>
                <a:gd name="T28" fmla="*/ 87 w 50"/>
                <a:gd name="T29" fmla="*/ 78 h 50"/>
                <a:gd name="T30" fmla="*/ 85 w 50"/>
                <a:gd name="T31" fmla="*/ 66 h 50"/>
                <a:gd name="T32" fmla="*/ 83 w 50"/>
                <a:gd name="T33" fmla="*/ 57 h 50"/>
                <a:gd name="T34" fmla="*/ 80 w 50"/>
                <a:gd name="T35" fmla="*/ 2 h 50"/>
                <a:gd name="T36" fmla="*/ 109 w 5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50"/>
                <a:gd name="T59" fmla="*/ 50 w 50"/>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50">
                  <a:moveTo>
                    <a:pt x="46" y="0"/>
                  </a:moveTo>
                  <a:cubicBezTo>
                    <a:pt x="50" y="47"/>
                    <a:pt x="50" y="47"/>
                    <a:pt x="50" y="47"/>
                  </a:cubicBezTo>
                  <a:cubicBezTo>
                    <a:pt x="37" y="48"/>
                    <a:pt x="37" y="48"/>
                    <a:pt x="37" y="48"/>
                  </a:cubicBezTo>
                  <a:cubicBezTo>
                    <a:pt x="17" y="25"/>
                    <a:pt x="17" y="25"/>
                    <a:pt x="17" y="25"/>
                  </a:cubicBezTo>
                  <a:cubicBezTo>
                    <a:pt x="17" y="24"/>
                    <a:pt x="16" y="23"/>
                    <a:pt x="16" y="22"/>
                  </a:cubicBezTo>
                  <a:cubicBezTo>
                    <a:pt x="15" y="21"/>
                    <a:pt x="14" y="19"/>
                    <a:pt x="13" y="17"/>
                  </a:cubicBezTo>
                  <a:cubicBezTo>
                    <a:pt x="13" y="19"/>
                    <a:pt x="13" y="20"/>
                    <a:pt x="14" y="22"/>
                  </a:cubicBezTo>
                  <a:cubicBezTo>
                    <a:pt x="14" y="24"/>
                    <a:pt x="14" y="25"/>
                    <a:pt x="14" y="26"/>
                  </a:cubicBezTo>
                  <a:cubicBezTo>
                    <a:pt x="16" y="49"/>
                    <a:pt x="16" y="49"/>
                    <a:pt x="16" y="49"/>
                  </a:cubicBezTo>
                  <a:cubicBezTo>
                    <a:pt x="3" y="50"/>
                    <a:pt x="3" y="50"/>
                    <a:pt x="3" y="50"/>
                  </a:cubicBezTo>
                  <a:cubicBezTo>
                    <a:pt x="0" y="3"/>
                    <a:pt x="0" y="3"/>
                    <a:pt x="0" y="3"/>
                  </a:cubicBezTo>
                  <a:cubicBezTo>
                    <a:pt x="12" y="2"/>
                    <a:pt x="12" y="2"/>
                    <a:pt x="12" y="2"/>
                  </a:cubicBezTo>
                  <a:cubicBezTo>
                    <a:pt x="32" y="25"/>
                    <a:pt x="32" y="25"/>
                    <a:pt x="32" y="25"/>
                  </a:cubicBezTo>
                  <a:cubicBezTo>
                    <a:pt x="32" y="26"/>
                    <a:pt x="33" y="27"/>
                    <a:pt x="34" y="28"/>
                  </a:cubicBezTo>
                  <a:cubicBezTo>
                    <a:pt x="35" y="30"/>
                    <a:pt x="36" y="31"/>
                    <a:pt x="37" y="33"/>
                  </a:cubicBezTo>
                  <a:cubicBezTo>
                    <a:pt x="36" y="31"/>
                    <a:pt x="36" y="30"/>
                    <a:pt x="36" y="28"/>
                  </a:cubicBezTo>
                  <a:cubicBezTo>
                    <a:pt x="36" y="27"/>
                    <a:pt x="35" y="25"/>
                    <a:pt x="35" y="24"/>
                  </a:cubicBezTo>
                  <a:cubicBezTo>
                    <a:pt x="34" y="1"/>
                    <a:pt x="34" y="1"/>
                    <a:pt x="34" y="1"/>
                  </a:cubicBezTo>
                  <a:lnTo>
                    <a:pt x="46" y="0"/>
                  </a:lnTo>
                  <a:close/>
                </a:path>
              </a:pathLst>
            </a:custGeom>
            <a:solidFill>
              <a:srgbClr val="000000"/>
            </a:solidFill>
            <a:ln w="9525">
              <a:noFill/>
              <a:round/>
              <a:headEnd/>
              <a:tailEnd/>
            </a:ln>
          </p:spPr>
          <p:txBody>
            <a:bodyPr/>
            <a:lstStyle/>
            <a:p>
              <a:endParaRPr lang="ja-JP" altLang="en-US"/>
            </a:p>
          </p:txBody>
        </p:sp>
        <p:sp>
          <p:nvSpPr>
            <p:cNvPr id="13341" name="Freeform 27"/>
            <p:cNvSpPr>
              <a:spLocks/>
            </p:cNvSpPr>
            <p:nvPr/>
          </p:nvSpPr>
          <p:spPr bwMode="auto">
            <a:xfrm>
              <a:off x="2808" y="3246"/>
              <a:ext cx="80" cy="113"/>
            </a:xfrm>
            <a:custGeom>
              <a:avLst/>
              <a:gdLst>
                <a:gd name="T0" fmla="*/ 59 w 80"/>
                <a:gd name="T1" fmla="*/ 0 h 113"/>
                <a:gd name="T2" fmla="*/ 57 w 80"/>
                <a:gd name="T3" fmla="*/ 87 h 113"/>
                <a:gd name="T4" fmla="*/ 80 w 80"/>
                <a:gd name="T5" fmla="*/ 87 h 113"/>
                <a:gd name="T6" fmla="*/ 80 w 80"/>
                <a:gd name="T7" fmla="*/ 113 h 113"/>
                <a:gd name="T8" fmla="*/ 0 w 80"/>
                <a:gd name="T9" fmla="*/ 111 h 113"/>
                <a:gd name="T10" fmla="*/ 0 w 80"/>
                <a:gd name="T11" fmla="*/ 85 h 113"/>
                <a:gd name="T12" fmla="*/ 26 w 80"/>
                <a:gd name="T13" fmla="*/ 85 h 113"/>
                <a:gd name="T14" fmla="*/ 28 w 80"/>
                <a:gd name="T15" fmla="*/ 0 h 113"/>
                <a:gd name="T16" fmla="*/ 59 w 80"/>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3"/>
                <a:gd name="T29" fmla="*/ 80 w 80"/>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3">
                  <a:moveTo>
                    <a:pt x="59" y="0"/>
                  </a:moveTo>
                  <a:lnTo>
                    <a:pt x="57" y="87"/>
                  </a:lnTo>
                  <a:lnTo>
                    <a:pt x="80" y="87"/>
                  </a:lnTo>
                  <a:lnTo>
                    <a:pt x="80" y="113"/>
                  </a:lnTo>
                  <a:lnTo>
                    <a:pt x="0" y="111"/>
                  </a:lnTo>
                  <a:lnTo>
                    <a:pt x="0" y="85"/>
                  </a:lnTo>
                  <a:lnTo>
                    <a:pt x="26" y="85"/>
                  </a:lnTo>
                  <a:lnTo>
                    <a:pt x="28" y="0"/>
                  </a:lnTo>
                  <a:lnTo>
                    <a:pt x="59" y="0"/>
                  </a:lnTo>
                  <a:close/>
                </a:path>
              </a:pathLst>
            </a:custGeom>
            <a:solidFill>
              <a:srgbClr val="000000"/>
            </a:solidFill>
            <a:ln w="9525">
              <a:noFill/>
              <a:round/>
              <a:headEnd/>
              <a:tailEnd/>
            </a:ln>
          </p:spPr>
          <p:txBody>
            <a:bodyPr/>
            <a:lstStyle/>
            <a:p>
              <a:endParaRPr lang="ja-JP" altLang="en-US"/>
            </a:p>
          </p:txBody>
        </p:sp>
        <p:sp>
          <p:nvSpPr>
            <p:cNvPr id="13342" name="Freeform 28"/>
            <p:cNvSpPr>
              <a:spLocks/>
            </p:cNvSpPr>
            <p:nvPr/>
          </p:nvSpPr>
          <p:spPr bwMode="auto">
            <a:xfrm>
              <a:off x="2716" y="3237"/>
              <a:ext cx="80" cy="118"/>
            </a:xfrm>
            <a:custGeom>
              <a:avLst/>
              <a:gdLst>
                <a:gd name="T0" fmla="*/ 80 w 80"/>
                <a:gd name="T1" fmla="*/ 7 h 118"/>
                <a:gd name="T2" fmla="*/ 68 w 80"/>
                <a:gd name="T3" fmla="*/ 118 h 118"/>
                <a:gd name="T4" fmla="*/ 0 w 80"/>
                <a:gd name="T5" fmla="*/ 111 h 118"/>
                <a:gd name="T6" fmla="*/ 2 w 80"/>
                <a:gd name="T7" fmla="*/ 87 h 118"/>
                <a:gd name="T8" fmla="*/ 40 w 80"/>
                <a:gd name="T9" fmla="*/ 92 h 118"/>
                <a:gd name="T10" fmla="*/ 42 w 80"/>
                <a:gd name="T11" fmla="*/ 70 h 118"/>
                <a:gd name="T12" fmla="*/ 7 w 80"/>
                <a:gd name="T13" fmla="*/ 68 h 118"/>
                <a:gd name="T14" fmla="*/ 9 w 80"/>
                <a:gd name="T15" fmla="*/ 44 h 118"/>
                <a:gd name="T16" fmla="*/ 45 w 80"/>
                <a:gd name="T17" fmla="*/ 47 h 118"/>
                <a:gd name="T18" fmla="*/ 47 w 80"/>
                <a:gd name="T19" fmla="*/ 28 h 118"/>
                <a:gd name="T20" fmla="*/ 9 w 80"/>
                <a:gd name="T21" fmla="*/ 23 h 118"/>
                <a:gd name="T22" fmla="*/ 12 w 80"/>
                <a:gd name="T23" fmla="*/ 0 h 118"/>
                <a:gd name="T24" fmla="*/ 80 w 80"/>
                <a:gd name="T25" fmla="*/ 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18"/>
                <a:gd name="T41" fmla="*/ 80 w 80"/>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18">
                  <a:moveTo>
                    <a:pt x="80" y="7"/>
                  </a:moveTo>
                  <a:lnTo>
                    <a:pt x="68" y="118"/>
                  </a:lnTo>
                  <a:lnTo>
                    <a:pt x="0" y="111"/>
                  </a:lnTo>
                  <a:lnTo>
                    <a:pt x="2" y="87"/>
                  </a:lnTo>
                  <a:lnTo>
                    <a:pt x="40" y="92"/>
                  </a:lnTo>
                  <a:lnTo>
                    <a:pt x="42" y="70"/>
                  </a:lnTo>
                  <a:lnTo>
                    <a:pt x="7" y="68"/>
                  </a:lnTo>
                  <a:lnTo>
                    <a:pt x="9" y="44"/>
                  </a:lnTo>
                  <a:lnTo>
                    <a:pt x="45" y="47"/>
                  </a:lnTo>
                  <a:lnTo>
                    <a:pt x="47" y="28"/>
                  </a:lnTo>
                  <a:lnTo>
                    <a:pt x="9" y="23"/>
                  </a:lnTo>
                  <a:lnTo>
                    <a:pt x="12" y="0"/>
                  </a:lnTo>
                  <a:lnTo>
                    <a:pt x="80" y="7"/>
                  </a:lnTo>
                  <a:close/>
                </a:path>
              </a:pathLst>
            </a:custGeom>
            <a:solidFill>
              <a:srgbClr val="000000"/>
            </a:solidFill>
            <a:ln w="9525">
              <a:noFill/>
              <a:round/>
              <a:headEnd/>
              <a:tailEnd/>
            </a:ln>
          </p:spPr>
          <p:txBody>
            <a:bodyPr/>
            <a:lstStyle/>
            <a:p>
              <a:endParaRPr lang="ja-JP" altLang="en-US"/>
            </a:p>
          </p:txBody>
        </p:sp>
        <p:sp>
          <p:nvSpPr>
            <p:cNvPr id="13343" name="Freeform 29"/>
            <p:cNvSpPr>
              <a:spLocks/>
            </p:cNvSpPr>
            <p:nvPr/>
          </p:nvSpPr>
          <p:spPr bwMode="auto">
            <a:xfrm>
              <a:off x="2636" y="3220"/>
              <a:ext cx="73" cy="123"/>
            </a:xfrm>
            <a:custGeom>
              <a:avLst/>
              <a:gdLst>
                <a:gd name="T0" fmla="*/ 73 w 73"/>
                <a:gd name="T1" fmla="*/ 14 h 123"/>
                <a:gd name="T2" fmla="*/ 52 w 73"/>
                <a:gd name="T3" fmla="*/ 123 h 123"/>
                <a:gd name="T4" fmla="*/ 21 w 73"/>
                <a:gd name="T5" fmla="*/ 118 h 123"/>
                <a:gd name="T6" fmla="*/ 37 w 73"/>
                <a:gd name="T7" fmla="*/ 33 h 123"/>
                <a:gd name="T8" fmla="*/ 0 w 73"/>
                <a:gd name="T9" fmla="*/ 26 h 123"/>
                <a:gd name="T10" fmla="*/ 4 w 73"/>
                <a:gd name="T11" fmla="*/ 0 h 123"/>
                <a:gd name="T12" fmla="*/ 73 w 73"/>
                <a:gd name="T13" fmla="*/ 14 h 123"/>
                <a:gd name="T14" fmla="*/ 0 60000 65536"/>
                <a:gd name="T15" fmla="*/ 0 60000 65536"/>
                <a:gd name="T16" fmla="*/ 0 60000 65536"/>
                <a:gd name="T17" fmla="*/ 0 60000 65536"/>
                <a:gd name="T18" fmla="*/ 0 60000 65536"/>
                <a:gd name="T19" fmla="*/ 0 60000 65536"/>
                <a:gd name="T20" fmla="*/ 0 60000 65536"/>
                <a:gd name="T21" fmla="*/ 0 w 73"/>
                <a:gd name="T22" fmla="*/ 0 h 123"/>
                <a:gd name="T23" fmla="*/ 73 w 73"/>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23">
                  <a:moveTo>
                    <a:pt x="73" y="14"/>
                  </a:moveTo>
                  <a:lnTo>
                    <a:pt x="52" y="123"/>
                  </a:lnTo>
                  <a:lnTo>
                    <a:pt x="21" y="118"/>
                  </a:lnTo>
                  <a:lnTo>
                    <a:pt x="37" y="33"/>
                  </a:lnTo>
                  <a:lnTo>
                    <a:pt x="0" y="26"/>
                  </a:lnTo>
                  <a:lnTo>
                    <a:pt x="4" y="0"/>
                  </a:lnTo>
                  <a:lnTo>
                    <a:pt x="73" y="14"/>
                  </a:lnTo>
                  <a:close/>
                </a:path>
              </a:pathLst>
            </a:custGeom>
            <a:solidFill>
              <a:srgbClr val="000000"/>
            </a:solidFill>
            <a:ln w="9525">
              <a:noFill/>
              <a:round/>
              <a:headEnd/>
              <a:tailEnd/>
            </a:ln>
          </p:spPr>
          <p:txBody>
            <a:bodyPr/>
            <a:lstStyle/>
            <a:p>
              <a:endParaRPr lang="ja-JP" altLang="en-US"/>
            </a:p>
          </p:txBody>
        </p:sp>
        <p:sp>
          <p:nvSpPr>
            <p:cNvPr id="13344" name="Freeform 30"/>
            <p:cNvSpPr>
              <a:spLocks/>
            </p:cNvSpPr>
            <p:nvPr/>
          </p:nvSpPr>
          <p:spPr bwMode="auto">
            <a:xfrm>
              <a:off x="2553" y="3199"/>
              <a:ext cx="73" cy="125"/>
            </a:xfrm>
            <a:custGeom>
              <a:avLst/>
              <a:gdLst>
                <a:gd name="T0" fmla="*/ 73 w 73"/>
                <a:gd name="T1" fmla="*/ 16 h 125"/>
                <a:gd name="T2" fmla="*/ 45 w 73"/>
                <a:gd name="T3" fmla="*/ 125 h 125"/>
                <a:gd name="T4" fmla="*/ 14 w 73"/>
                <a:gd name="T5" fmla="*/ 118 h 125"/>
                <a:gd name="T6" fmla="*/ 38 w 73"/>
                <a:gd name="T7" fmla="*/ 35 h 125"/>
                <a:gd name="T8" fmla="*/ 0 w 73"/>
                <a:gd name="T9" fmla="*/ 26 h 125"/>
                <a:gd name="T10" fmla="*/ 7 w 73"/>
                <a:gd name="T11" fmla="*/ 0 h 125"/>
                <a:gd name="T12" fmla="*/ 73 w 73"/>
                <a:gd name="T13" fmla="*/ 16 h 125"/>
                <a:gd name="T14" fmla="*/ 0 60000 65536"/>
                <a:gd name="T15" fmla="*/ 0 60000 65536"/>
                <a:gd name="T16" fmla="*/ 0 60000 65536"/>
                <a:gd name="T17" fmla="*/ 0 60000 65536"/>
                <a:gd name="T18" fmla="*/ 0 60000 65536"/>
                <a:gd name="T19" fmla="*/ 0 60000 65536"/>
                <a:gd name="T20" fmla="*/ 0 60000 65536"/>
                <a:gd name="T21" fmla="*/ 0 w 73"/>
                <a:gd name="T22" fmla="*/ 0 h 125"/>
                <a:gd name="T23" fmla="*/ 73 w 7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25">
                  <a:moveTo>
                    <a:pt x="73" y="16"/>
                  </a:moveTo>
                  <a:lnTo>
                    <a:pt x="45" y="125"/>
                  </a:lnTo>
                  <a:lnTo>
                    <a:pt x="14" y="118"/>
                  </a:lnTo>
                  <a:lnTo>
                    <a:pt x="38" y="35"/>
                  </a:lnTo>
                  <a:lnTo>
                    <a:pt x="0" y="26"/>
                  </a:lnTo>
                  <a:lnTo>
                    <a:pt x="7" y="0"/>
                  </a:lnTo>
                  <a:lnTo>
                    <a:pt x="73" y="16"/>
                  </a:lnTo>
                  <a:close/>
                </a:path>
              </a:pathLst>
            </a:custGeom>
            <a:solidFill>
              <a:srgbClr val="000000"/>
            </a:solidFill>
            <a:ln w="9525">
              <a:noFill/>
              <a:round/>
              <a:headEnd/>
              <a:tailEnd/>
            </a:ln>
          </p:spPr>
          <p:txBody>
            <a:bodyPr/>
            <a:lstStyle/>
            <a:p>
              <a:endParaRPr lang="ja-JP" altLang="en-US"/>
            </a:p>
          </p:txBody>
        </p:sp>
        <p:sp>
          <p:nvSpPr>
            <p:cNvPr id="13345" name="Freeform 31"/>
            <p:cNvSpPr>
              <a:spLocks/>
            </p:cNvSpPr>
            <p:nvPr/>
          </p:nvSpPr>
          <p:spPr bwMode="auto">
            <a:xfrm>
              <a:off x="2480" y="3182"/>
              <a:ext cx="66" cy="116"/>
            </a:xfrm>
            <a:custGeom>
              <a:avLst/>
              <a:gdLst>
                <a:gd name="T0" fmla="*/ 66 w 66"/>
                <a:gd name="T1" fmla="*/ 12 h 116"/>
                <a:gd name="T2" fmla="*/ 28 w 66"/>
                <a:gd name="T3" fmla="*/ 116 h 116"/>
                <a:gd name="T4" fmla="*/ 0 w 66"/>
                <a:gd name="T5" fmla="*/ 107 h 116"/>
                <a:gd name="T6" fmla="*/ 35 w 66"/>
                <a:gd name="T7" fmla="*/ 0 h 116"/>
                <a:gd name="T8" fmla="*/ 66 w 66"/>
                <a:gd name="T9" fmla="*/ 12 h 116"/>
                <a:gd name="T10" fmla="*/ 0 60000 65536"/>
                <a:gd name="T11" fmla="*/ 0 60000 65536"/>
                <a:gd name="T12" fmla="*/ 0 60000 65536"/>
                <a:gd name="T13" fmla="*/ 0 60000 65536"/>
                <a:gd name="T14" fmla="*/ 0 60000 65536"/>
                <a:gd name="T15" fmla="*/ 0 w 66"/>
                <a:gd name="T16" fmla="*/ 0 h 116"/>
                <a:gd name="T17" fmla="*/ 66 w 66"/>
                <a:gd name="T18" fmla="*/ 116 h 116"/>
              </a:gdLst>
              <a:ahLst/>
              <a:cxnLst>
                <a:cxn ang="T10">
                  <a:pos x="T0" y="T1"/>
                </a:cxn>
                <a:cxn ang="T11">
                  <a:pos x="T2" y="T3"/>
                </a:cxn>
                <a:cxn ang="T12">
                  <a:pos x="T4" y="T5"/>
                </a:cxn>
                <a:cxn ang="T13">
                  <a:pos x="T6" y="T7"/>
                </a:cxn>
                <a:cxn ang="T14">
                  <a:pos x="T8" y="T9"/>
                </a:cxn>
              </a:cxnLst>
              <a:rect l="T15" t="T16" r="T17" b="T18"/>
              <a:pathLst>
                <a:path w="66" h="116">
                  <a:moveTo>
                    <a:pt x="66" y="12"/>
                  </a:moveTo>
                  <a:lnTo>
                    <a:pt x="28" y="116"/>
                  </a:lnTo>
                  <a:lnTo>
                    <a:pt x="0" y="107"/>
                  </a:lnTo>
                  <a:lnTo>
                    <a:pt x="35" y="0"/>
                  </a:lnTo>
                  <a:lnTo>
                    <a:pt x="66" y="12"/>
                  </a:lnTo>
                  <a:close/>
                </a:path>
              </a:pathLst>
            </a:custGeom>
            <a:solidFill>
              <a:srgbClr val="000000"/>
            </a:solidFill>
            <a:ln w="9525">
              <a:noFill/>
              <a:round/>
              <a:headEnd/>
              <a:tailEnd/>
            </a:ln>
          </p:spPr>
          <p:txBody>
            <a:bodyPr/>
            <a:lstStyle/>
            <a:p>
              <a:endParaRPr lang="ja-JP" altLang="en-US"/>
            </a:p>
          </p:txBody>
        </p:sp>
        <p:sp>
          <p:nvSpPr>
            <p:cNvPr id="13346" name="Freeform 32"/>
            <p:cNvSpPr>
              <a:spLocks/>
            </p:cNvSpPr>
            <p:nvPr/>
          </p:nvSpPr>
          <p:spPr bwMode="auto">
            <a:xfrm>
              <a:off x="2359" y="3142"/>
              <a:ext cx="121" cy="123"/>
            </a:xfrm>
            <a:custGeom>
              <a:avLst/>
              <a:gdLst>
                <a:gd name="T0" fmla="*/ 69 w 51"/>
                <a:gd name="T1" fmla="*/ 50 h 52"/>
                <a:gd name="T2" fmla="*/ 59 w 51"/>
                <a:gd name="T3" fmla="*/ 71 h 52"/>
                <a:gd name="T4" fmla="*/ 5 w 51"/>
                <a:gd name="T5" fmla="*/ 47 h 52"/>
                <a:gd name="T6" fmla="*/ 5 w 51"/>
                <a:gd name="T7" fmla="*/ 45 h 52"/>
                <a:gd name="T8" fmla="*/ 7 w 51"/>
                <a:gd name="T9" fmla="*/ 40 h 52"/>
                <a:gd name="T10" fmla="*/ 38 w 51"/>
                <a:gd name="T11" fmla="*/ 7 h 52"/>
                <a:gd name="T12" fmla="*/ 85 w 51"/>
                <a:gd name="T13" fmla="*/ 9 h 52"/>
                <a:gd name="T14" fmla="*/ 104 w 51"/>
                <a:gd name="T15" fmla="*/ 21 h 52"/>
                <a:gd name="T16" fmla="*/ 119 w 51"/>
                <a:gd name="T17" fmla="*/ 43 h 52"/>
                <a:gd name="T18" fmla="*/ 121 w 51"/>
                <a:gd name="T19" fmla="*/ 64 h 52"/>
                <a:gd name="T20" fmla="*/ 116 w 51"/>
                <a:gd name="T21" fmla="*/ 88 h 52"/>
                <a:gd name="T22" fmla="*/ 102 w 51"/>
                <a:gd name="T23" fmla="*/ 106 h 52"/>
                <a:gd name="T24" fmla="*/ 83 w 51"/>
                <a:gd name="T25" fmla="*/ 118 h 52"/>
                <a:gd name="T26" fmla="*/ 59 w 51"/>
                <a:gd name="T27" fmla="*/ 123 h 52"/>
                <a:gd name="T28" fmla="*/ 38 w 51"/>
                <a:gd name="T29" fmla="*/ 116 h 52"/>
                <a:gd name="T30" fmla="*/ 12 w 51"/>
                <a:gd name="T31" fmla="*/ 99 h 52"/>
                <a:gd name="T32" fmla="*/ 0 w 51"/>
                <a:gd name="T33" fmla="*/ 71 h 52"/>
                <a:gd name="T34" fmla="*/ 31 w 51"/>
                <a:gd name="T35" fmla="*/ 71 h 52"/>
                <a:gd name="T36" fmla="*/ 36 w 51"/>
                <a:gd name="T37" fmla="*/ 85 h 52"/>
                <a:gd name="T38" fmla="*/ 47 w 51"/>
                <a:gd name="T39" fmla="*/ 92 h 52"/>
                <a:gd name="T40" fmla="*/ 71 w 51"/>
                <a:gd name="T41" fmla="*/ 92 h 52"/>
                <a:gd name="T42" fmla="*/ 88 w 51"/>
                <a:gd name="T43" fmla="*/ 73 h 52"/>
                <a:gd name="T44" fmla="*/ 90 w 51"/>
                <a:gd name="T45" fmla="*/ 47 h 52"/>
                <a:gd name="T46" fmla="*/ 76 w 51"/>
                <a:gd name="T47" fmla="*/ 31 h 52"/>
                <a:gd name="T48" fmla="*/ 55 w 51"/>
                <a:gd name="T49" fmla="*/ 28 h 52"/>
                <a:gd name="T50" fmla="*/ 40 w 51"/>
                <a:gd name="T51" fmla="*/ 38 h 52"/>
                <a:gd name="T52" fmla="*/ 69 w 51"/>
                <a:gd name="T53" fmla="*/ 5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52"/>
                <a:gd name="T83" fmla="*/ 51 w 51"/>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52">
                  <a:moveTo>
                    <a:pt x="29" y="21"/>
                  </a:moveTo>
                  <a:cubicBezTo>
                    <a:pt x="25" y="30"/>
                    <a:pt x="25" y="30"/>
                    <a:pt x="25" y="30"/>
                  </a:cubicBezTo>
                  <a:cubicBezTo>
                    <a:pt x="2" y="20"/>
                    <a:pt x="2" y="20"/>
                    <a:pt x="2" y="20"/>
                  </a:cubicBezTo>
                  <a:cubicBezTo>
                    <a:pt x="2" y="20"/>
                    <a:pt x="2" y="19"/>
                    <a:pt x="2" y="19"/>
                  </a:cubicBezTo>
                  <a:cubicBezTo>
                    <a:pt x="2" y="19"/>
                    <a:pt x="2" y="18"/>
                    <a:pt x="3" y="17"/>
                  </a:cubicBezTo>
                  <a:cubicBezTo>
                    <a:pt x="6" y="10"/>
                    <a:pt x="10" y="5"/>
                    <a:pt x="16" y="3"/>
                  </a:cubicBezTo>
                  <a:cubicBezTo>
                    <a:pt x="22" y="0"/>
                    <a:pt x="28" y="1"/>
                    <a:pt x="36" y="4"/>
                  </a:cubicBezTo>
                  <a:cubicBezTo>
                    <a:pt x="39" y="5"/>
                    <a:pt x="42" y="7"/>
                    <a:pt x="44" y="9"/>
                  </a:cubicBezTo>
                  <a:cubicBezTo>
                    <a:pt x="47" y="12"/>
                    <a:pt x="48" y="14"/>
                    <a:pt x="50" y="18"/>
                  </a:cubicBezTo>
                  <a:cubicBezTo>
                    <a:pt x="51" y="21"/>
                    <a:pt x="51" y="24"/>
                    <a:pt x="51" y="27"/>
                  </a:cubicBezTo>
                  <a:cubicBezTo>
                    <a:pt x="51" y="30"/>
                    <a:pt x="50" y="34"/>
                    <a:pt x="49" y="37"/>
                  </a:cubicBezTo>
                  <a:cubicBezTo>
                    <a:pt x="47" y="40"/>
                    <a:pt x="46" y="43"/>
                    <a:pt x="43" y="45"/>
                  </a:cubicBezTo>
                  <a:cubicBezTo>
                    <a:pt x="41" y="47"/>
                    <a:pt x="38" y="49"/>
                    <a:pt x="35" y="50"/>
                  </a:cubicBezTo>
                  <a:cubicBezTo>
                    <a:pt x="32" y="51"/>
                    <a:pt x="29" y="52"/>
                    <a:pt x="25" y="52"/>
                  </a:cubicBezTo>
                  <a:cubicBezTo>
                    <a:pt x="22" y="51"/>
                    <a:pt x="19" y="51"/>
                    <a:pt x="16" y="49"/>
                  </a:cubicBezTo>
                  <a:cubicBezTo>
                    <a:pt x="11" y="47"/>
                    <a:pt x="8" y="45"/>
                    <a:pt x="5" y="42"/>
                  </a:cubicBezTo>
                  <a:cubicBezTo>
                    <a:pt x="3" y="38"/>
                    <a:pt x="1" y="35"/>
                    <a:pt x="0" y="30"/>
                  </a:cubicBezTo>
                  <a:cubicBezTo>
                    <a:pt x="13" y="30"/>
                    <a:pt x="13" y="30"/>
                    <a:pt x="13" y="30"/>
                  </a:cubicBezTo>
                  <a:cubicBezTo>
                    <a:pt x="13" y="32"/>
                    <a:pt x="14" y="34"/>
                    <a:pt x="15" y="36"/>
                  </a:cubicBezTo>
                  <a:cubicBezTo>
                    <a:pt x="17" y="37"/>
                    <a:pt x="18" y="38"/>
                    <a:pt x="20" y="39"/>
                  </a:cubicBezTo>
                  <a:cubicBezTo>
                    <a:pt x="24" y="41"/>
                    <a:pt x="27" y="41"/>
                    <a:pt x="30" y="39"/>
                  </a:cubicBezTo>
                  <a:cubicBezTo>
                    <a:pt x="33" y="38"/>
                    <a:pt x="35" y="35"/>
                    <a:pt x="37" y="31"/>
                  </a:cubicBezTo>
                  <a:cubicBezTo>
                    <a:pt x="39" y="27"/>
                    <a:pt x="39" y="23"/>
                    <a:pt x="38" y="20"/>
                  </a:cubicBezTo>
                  <a:cubicBezTo>
                    <a:pt x="37" y="17"/>
                    <a:pt x="35" y="14"/>
                    <a:pt x="32" y="13"/>
                  </a:cubicBezTo>
                  <a:cubicBezTo>
                    <a:pt x="29" y="11"/>
                    <a:pt x="26" y="11"/>
                    <a:pt x="23" y="12"/>
                  </a:cubicBezTo>
                  <a:cubicBezTo>
                    <a:pt x="21" y="12"/>
                    <a:pt x="18" y="14"/>
                    <a:pt x="17" y="16"/>
                  </a:cubicBezTo>
                  <a:lnTo>
                    <a:pt x="29" y="21"/>
                  </a:lnTo>
                  <a:close/>
                </a:path>
              </a:pathLst>
            </a:custGeom>
            <a:solidFill>
              <a:srgbClr val="000000"/>
            </a:solidFill>
            <a:ln w="9525">
              <a:noFill/>
              <a:round/>
              <a:headEnd/>
              <a:tailEnd/>
            </a:ln>
          </p:spPr>
          <p:txBody>
            <a:bodyPr/>
            <a:lstStyle/>
            <a:p>
              <a:endParaRPr lang="ja-JP" altLang="en-US"/>
            </a:p>
          </p:txBody>
        </p:sp>
        <p:sp>
          <p:nvSpPr>
            <p:cNvPr id="13347" name="Freeform 33"/>
            <p:cNvSpPr>
              <a:spLocks/>
            </p:cNvSpPr>
            <p:nvPr/>
          </p:nvSpPr>
          <p:spPr bwMode="auto">
            <a:xfrm>
              <a:off x="2258" y="3085"/>
              <a:ext cx="115" cy="133"/>
            </a:xfrm>
            <a:custGeom>
              <a:avLst/>
              <a:gdLst>
                <a:gd name="T0" fmla="*/ 115 w 115"/>
                <a:gd name="T1" fmla="*/ 36 h 133"/>
                <a:gd name="T2" fmla="*/ 59 w 115"/>
                <a:gd name="T3" fmla="*/ 133 h 133"/>
                <a:gd name="T4" fmla="*/ 0 w 115"/>
                <a:gd name="T5" fmla="*/ 100 h 133"/>
                <a:gd name="T6" fmla="*/ 11 w 115"/>
                <a:gd name="T7" fmla="*/ 76 h 133"/>
                <a:gd name="T8" fmla="*/ 47 w 115"/>
                <a:gd name="T9" fmla="*/ 97 h 133"/>
                <a:gd name="T10" fmla="*/ 56 w 115"/>
                <a:gd name="T11" fmla="*/ 81 h 133"/>
                <a:gd name="T12" fmla="*/ 23 w 115"/>
                <a:gd name="T13" fmla="*/ 62 h 133"/>
                <a:gd name="T14" fmla="*/ 35 w 115"/>
                <a:gd name="T15" fmla="*/ 41 h 133"/>
                <a:gd name="T16" fmla="*/ 68 w 115"/>
                <a:gd name="T17" fmla="*/ 59 h 133"/>
                <a:gd name="T18" fmla="*/ 78 w 115"/>
                <a:gd name="T19" fmla="*/ 43 h 133"/>
                <a:gd name="T20" fmla="*/ 42 w 115"/>
                <a:gd name="T21" fmla="*/ 24 h 133"/>
                <a:gd name="T22" fmla="*/ 56 w 115"/>
                <a:gd name="T23" fmla="*/ 0 h 133"/>
                <a:gd name="T24" fmla="*/ 115 w 115"/>
                <a:gd name="T25" fmla="*/ 36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133"/>
                <a:gd name="T41" fmla="*/ 115 w 115"/>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133">
                  <a:moveTo>
                    <a:pt x="115" y="36"/>
                  </a:moveTo>
                  <a:lnTo>
                    <a:pt x="59" y="133"/>
                  </a:lnTo>
                  <a:lnTo>
                    <a:pt x="0" y="100"/>
                  </a:lnTo>
                  <a:lnTo>
                    <a:pt x="11" y="76"/>
                  </a:lnTo>
                  <a:lnTo>
                    <a:pt x="47" y="97"/>
                  </a:lnTo>
                  <a:lnTo>
                    <a:pt x="56" y="81"/>
                  </a:lnTo>
                  <a:lnTo>
                    <a:pt x="23" y="62"/>
                  </a:lnTo>
                  <a:lnTo>
                    <a:pt x="35" y="41"/>
                  </a:lnTo>
                  <a:lnTo>
                    <a:pt x="68" y="59"/>
                  </a:lnTo>
                  <a:lnTo>
                    <a:pt x="78" y="43"/>
                  </a:lnTo>
                  <a:lnTo>
                    <a:pt x="42" y="24"/>
                  </a:lnTo>
                  <a:lnTo>
                    <a:pt x="56" y="0"/>
                  </a:lnTo>
                  <a:lnTo>
                    <a:pt x="115" y="36"/>
                  </a:lnTo>
                  <a:close/>
                </a:path>
              </a:pathLst>
            </a:custGeom>
            <a:solidFill>
              <a:srgbClr val="000000"/>
            </a:solidFill>
            <a:ln w="9525">
              <a:noFill/>
              <a:round/>
              <a:headEnd/>
              <a:tailEnd/>
            </a:ln>
          </p:spPr>
          <p:txBody>
            <a:bodyPr/>
            <a:lstStyle/>
            <a:p>
              <a:endParaRPr lang="ja-JP" altLang="en-US"/>
            </a:p>
          </p:txBody>
        </p:sp>
        <p:sp>
          <p:nvSpPr>
            <p:cNvPr id="13348" name="Freeform 34"/>
            <p:cNvSpPr>
              <a:spLocks/>
            </p:cNvSpPr>
            <p:nvPr/>
          </p:nvSpPr>
          <p:spPr bwMode="auto">
            <a:xfrm>
              <a:off x="2142" y="3012"/>
              <a:ext cx="153" cy="156"/>
            </a:xfrm>
            <a:custGeom>
              <a:avLst/>
              <a:gdLst>
                <a:gd name="T0" fmla="*/ 153 w 65"/>
                <a:gd name="T1" fmla="*/ 64 h 66"/>
                <a:gd name="T2" fmla="*/ 87 w 65"/>
                <a:gd name="T3" fmla="*/ 156 h 66"/>
                <a:gd name="T4" fmla="*/ 64 w 65"/>
                <a:gd name="T5" fmla="*/ 137 h 66"/>
                <a:gd name="T6" fmla="*/ 64 w 65"/>
                <a:gd name="T7" fmla="*/ 66 h 66"/>
                <a:gd name="T8" fmla="*/ 64 w 65"/>
                <a:gd name="T9" fmla="*/ 59 h 66"/>
                <a:gd name="T10" fmla="*/ 66 w 65"/>
                <a:gd name="T11" fmla="*/ 45 h 66"/>
                <a:gd name="T12" fmla="*/ 61 w 65"/>
                <a:gd name="T13" fmla="*/ 54 h 66"/>
                <a:gd name="T14" fmla="*/ 54 w 65"/>
                <a:gd name="T15" fmla="*/ 64 h 66"/>
                <a:gd name="T16" fmla="*/ 24 w 65"/>
                <a:gd name="T17" fmla="*/ 109 h 66"/>
                <a:gd name="T18" fmla="*/ 0 w 65"/>
                <a:gd name="T19" fmla="*/ 92 h 66"/>
                <a:gd name="T20" fmla="*/ 64 w 65"/>
                <a:gd name="T21" fmla="*/ 0 h 66"/>
                <a:gd name="T22" fmla="*/ 87 w 65"/>
                <a:gd name="T23" fmla="*/ 17 h 66"/>
                <a:gd name="T24" fmla="*/ 89 w 65"/>
                <a:gd name="T25" fmla="*/ 90 h 66"/>
                <a:gd name="T26" fmla="*/ 87 w 65"/>
                <a:gd name="T27" fmla="*/ 97 h 66"/>
                <a:gd name="T28" fmla="*/ 85 w 65"/>
                <a:gd name="T29" fmla="*/ 111 h 66"/>
                <a:gd name="T30" fmla="*/ 92 w 65"/>
                <a:gd name="T31" fmla="*/ 99 h 66"/>
                <a:gd name="T32" fmla="*/ 97 w 65"/>
                <a:gd name="T33" fmla="*/ 92 h 66"/>
                <a:gd name="T34" fmla="*/ 129 w 65"/>
                <a:gd name="T35" fmla="*/ 47 h 66"/>
                <a:gd name="T36" fmla="*/ 153 w 65"/>
                <a:gd name="T37" fmla="*/ 64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6"/>
                <a:gd name="T59" fmla="*/ 65 w 6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6">
                  <a:moveTo>
                    <a:pt x="65" y="27"/>
                  </a:moveTo>
                  <a:cubicBezTo>
                    <a:pt x="37" y="66"/>
                    <a:pt x="37" y="66"/>
                    <a:pt x="37" y="66"/>
                  </a:cubicBezTo>
                  <a:cubicBezTo>
                    <a:pt x="27" y="58"/>
                    <a:pt x="27" y="58"/>
                    <a:pt x="27" y="58"/>
                  </a:cubicBezTo>
                  <a:cubicBezTo>
                    <a:pt x="27" y="28"/>
                    <a:pt x="27" y="28"/>
                    <a:pt x="27" y="28"/>
                  </a:cubicBezTo>
                  <a:cubicBezTo>
                    <a:pt x="27" y="27"/>
                    <a:pt x="27" y="26"/>
                    <a:pt x="27" y="25"/>
                  </a:cubicBezTo>
                  <a:cubicBezTo>
                    <a:pt x="28" y="23"/>
                    <a:pt x="28" y="21"/>
                    <a:pt x="28" y="19"/>
                  </a:cubicBezTo>
                  <a:cubicBezTo>
                    <a:pt x="27" y="20"/>
                    <a:pt x="26" y="22"/>
                    <a:pt x="26" y="23"/>
                  </a:cubicBezTo>
                  <a:cubicBezTo>
                    <a:pt x="25" y="25"/>
                    <a:pt x="24" y="26"/>
                    <a:pt x="23" y="27"/>
                  </a:cubicBezTo>
                  <a:cubicBezTo>
                    <a:pt x="10" y="46"/>
                    <a:pt x="10" y="46"/>
                    <a:pt x="10" y="46"/>
                  </a:cubicBezTo>
                  <a:cubicBezTo>
                    <a:pt x="0" y="39"/>
                    <a:pt x="0" y="39"/>
                    <a:pt x="0" y="39"/>
                  </a:cubicBezTo>
                  <a:cubicBezTo>
                    <a:pt x="27" y="0"/>
                    <a:pt x="27" y="0"/>
                    <a:pt x="27" y="0"/>
                  </a:cubicBezTo>
                  <a:cubicBezTo>
                    <a:pt x="37" y="7"/>
                    <a:pt x="37" y="7"/>
                    <a:pt x="37" y="7"/>
                  </a:cubicBezTo>
                  <a:cubicBezTo>
                    <a:pt x="38" y="38"/>
                    <a:pt x="38" y="38"/>
                    <a:pt x="38" y="38"/>
                  </a:cubicBezTo>
                  <a:cubicBezTo>
                    <a:pt x="38" y="38"/>
                    <a:pt x="38" y="39"/>
                    <a:pt x="37" y="41"/>
                  </a:cubicBezTo>
                  <a:cubicBezTo>
                    <a:pt x="37" y="43"/>
                    <a:pt x="37" y="45"/>
                    <a:pt x="36" y="47"/>
                  </a:cubicBezTo>
                  <a:cubicBezTo>
                    <a:pt x="37" y="45"/>
                    <a:pt x="38" y="44"/>
                    <a:pt x="39" y="42"/>
                  </a:cubicBezTo>
                  <a:cubicBezTo>
                    <a:pt x="40" y="41"/>
                    <a:pt x="41" y="40"/>
                    <a:pt x="41" y="39"/>
                  </a:cubicBezTo>
                  <a:cubicBezTo>
                    <a:pt x="55" y="20"/>
                    <a:pt x="55" y="20"/>
                    <a:pt x="55" y="20"/>
                  </a:cubicBezTo>
                  <a:lnTo>
                    <a:pt x="65" y="27"/>
                  </a:lnTo>
                  <a:close/>
                </a:path>
              </a:pathLst>
            </a:custGeom>
            <a:solidFill>
              <a:srgbClr val="000000"/>
            </a:solidFill>
            <a:ln w="9525">
              <a:noFill/>
              <a:round/>
              <a:headEnd/>
              <a:tailEnd/>
            </a:ln>
          </p:spPr>
          <p:txBody>
            <a:bodyPr/>
            <a:lstStyle/>
            <a:p>
              <a:endParaRPr lang="ja-JP" altLang="en-US"/>
            </a:p>
          </p:txBody>
        </p:sp>
        <p:sp>
          <p:nvSpPr>
            <p:cNvPr id="13349" name="Freeform 35"/>
            <p:cNvSpPr>
              <a:spLocks/>
            </p:cNvSpPr>
            <p:nvPr/>
          </p:nvSpPr>
          <p:spPr bwMode="auto">
            <a:xfrm>
              <a:off x="2062" y="2965"/>
              <a:ext cx="115" cy="120"/>
            </a:xfrm>
            <a:custGeom>
              <a:avLst/>
              <a:gdLst>
                <a:gd name="T0" fmla="*/ 115 w 115"/>
                <a:gd name="T1" fmla="*/ 21 h 120"/>
                <a:gd name="T2" fmla="*/ 59 w 115"/>
                <a:gd name="T3" fmla="*/ 85 h 120"/>
                <a:gd name="T4" fmla="*/ 78 w 115"/>
                <a:gd name="T5" fmla="*/ 102 h 120"/>
                <a:gd name="T6" fmla="*/ 59 w 115"/>
                <a:gd name="T7" fmla="*/ 120 h 120"/>
                <a:gd name="T8" fmla="*/ 0 w 115"/>
                <a:gd name="T9" fmla="*/ 68 h 120"/>
                <a:gd name="T10" fmla="*/ 16 w 115"/>
                <a:gd name="T11" fmla="*/ 47 h 120"/>
                <a:gd name="T12" fmla="*/ 35 w 115"/>
                <a:gd name="T13" fmla="*/ 64 h 120"/>
                <a:gd name="T14" fmla="*/ 92 w 115"/>
                <a:gd name="T15" fmla="*/ 0 h 120"/>
                <a:gd name="T16" fmla="*/ 115 w 115"/>
                <a:gd name="T17" fmla="*/ 2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20"/>
                <a:gd name="T29" fmla="*/ 115 w 11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20">
                  <a:moveTo>
                    <a:pt x="115" y="21"/>
                  </a:moveTo>
                  <a:lnTo>
                    <a:pt x="59" y="85"/>
                  </a:lnTo>
                  <a:lnTo>
                    <a:pt x="78" y="102"/>
                  </a:lnTo>
                  <a:lnTo>
                    <a:pt x="59" y="120"/>
                  </a:lnTo>
                  <a:lnTo>
                    <a:pt x="0" y="68"/>
                  </a:lnTo>
                  <a:lnTo>
                    <a:pt x="16" y="47"/>
                  </a:lnTo>
                  <a:lnTo>
                    <a:pt x="35" y="64"/>
                  </a:lnTo>
                  <a:lnTo>
                    <a:pt x="92" y="0"/>
                  </a:lnTo>
                  <a:lnTo>
                    <a:pt x="115" y="21"/>
                  </a:lnTo>
                  <a:close/>
                </a:path>
              </a:pathLst>
            </a:custGeom>
            <a:solidFill>
              <a:srgbClr val="000000"/>
            </a:solidFill>
            <a:ln w="9525">
              <a:noFill/>
              <a:round/>
              <a:headEnd/>
              <a:tailEnd/>
            </a:ln>
          </p:spPr>
          <p:txBody>
            <a:bodyPr/>
            <a:lstStyle/>
            <a:p>
              <a:endParaRPr lang="ja-JP" altLang="en-US"/>
            </a:p>
          </p:txBody>
        </p:sp>
        <p:sp>
          <p:nvSpPr>
            <p:cNvPr id="13350" name="Freeform 36"/>
            <p:cNvSpPr>
              <a:spLocks/>
            </p:cNvSpPr>
            <p:nvPr/>
          </p:nvSpPr>
          <p:spPr bwMode="auto">
            <a:xfrm>
              <a:off x="1965" y="2861"/>
              <a:ext cx="120" cy="106"/>
            </a:xfrm>
            <a:custGeom>
              <a:avLst/>
              <a:gdLst>
                <a:gd name="T0" fmla="*/ 94 w 51"/>
                <a:gd name="T1" fmla="*/ 61 h 45"/>
                <a:gd name="T2" fmla="*/ 94 w 51"/>
                <a:gd name="T3" fmla="*/ 45 h 45"/>
                <a:gd name="T4" fmla="*/ 87 w 51"/>
                <a:gd name="T5" fmla="*/ 33 h 45"/>
                <a:gd name="T6" fmla="*/ 80 w 51"/>
                <a:gd name="T7" fmla="*/ 26 h 45"/>
                <a:gd name="T8" fmla="*/ 71 w 51"/>
                <a:gd name="T9" fmla="*/ 28 h 45"/>
                <a:gd name="T10" fmla="*/ 66 w 51"/>
                <a:gd name="T11" fmla="*/ 38 h 45"/>
                <a:gd name="T12" fmla="*/ 71 w 51"/>
                <a:gd name="T13" fmla="*/ 52 h 45"/>
                <a:gd name="T14" fmla="*/ 78 w 51"/>
                <a:gd name="T15" fmla="*/ 78 h 45"/>
                <a:gd name="T16" fmla="*/ 68 w 51"/>
                <a:gd name="T17" fmla="*/ 97 h 45"/>
                <a:gd name="T18" fmla="*/ 42 w 51"/>
                <a:gd name="T19" fmla="*/ 106 h 45"/>
                <a:gd name="T20" fmla="*/ 16 w 51"/>
                <a:gd name="T21" fmla="*/ 92 h 45"/>
                <a:gd name="T22" fmla="*/ 5 w 51"/>
                <a:gd name="T23" fmla="*/ 75 h 45"/>
                <a:gd name="T24" fmla="*/ 0 w 51"/>
                <a:gd name="T25" fmla="*/ 59 h 45"/>
                <a:gd name="T26" fmla="*/ 24 w 51"/>
                <a:gd name="T27" fmla="*/ 52 h 45"/>
                <a:gd name="T28" fmla="*/ 26 w 51"/>
                <a:gd name="T29" fmla="*/ 64 h 45"/>
                <a:gd name="T30" fmla="*/ 31 w 51"/>
                <a:gd name="T31" fmla="*/ 73 h 45"/>
                <a:gd name="T32" fmla="*/ 40 w 51"/>
                <a:gd name="T33" fmla="*/ 80 h 45"/>
                <a:gd name="T34" fmla="*/ 47 w 51"/>
                <a:gd name="T35" fmla="*/ 78 h 45"/>
                <a:gd name="T36" fmla="*/ 49 w 51"/>
                <a:gd name="T37" fmla="*/ 71 h 45"/>
                <a:gd name="T38" fmla="*/ 45 w 51"/>
                <a:gd name="T39" fmla="*/ 59 h 45"/>
                <a:gd name="T40" fmla="*/ 45 w 51"/>
                <a:gd name="T41" fmla="*/ 57 h 45"/>
                <a:gd name="T42" fmla="*/ 38 w 51"/>
                <a:gd name="T43" fmla="*/ 31 h 45"/>
                <a:gd name="T44" fmla="*/ 40 w 51"/>
                <a:gd name="T45" fmla="*/ 21 h 45"/>
                <a:gd name="T46" fmla="*/ 49 w 51"/>
                <a:gd name="T47" fmla="*/ 9 h 45"/>
                <a:gd name="T48" fmla="*/ 78 w 51"/>
                <a:gd name="T49" fmla="*/ 0 h 45"/>
                <a:gd name="T50" fmla="*/ 106 w 51"/>
                <a:gd name="T51" fmla="*/ 16 h 45"/>
                <a:gd name="T52" fmla="*/ 118 w 51"/>
                <a:gd name="T53" fmla="*/ 35 h 45"/>
                <a:gd name="T54" fmla="*/ 120 w 51"/>
                <a:gd name="T55" fmla="*/ 57 h 45"/>
                <a:gd name="T56" fmla="*/ 94 w 51"/>
                <a:gd name="T57" fmla="*/ 61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45"/>
                <a:gd name="T89" fmla="*/ 51 w 51"/>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45">
                  <a:moveTo>
                    <a:pt x="40" y="26"/>
                  </a:moveTo>
                  <a:cubicBezTo>
                    <a:pt x="40" y="23"/>
                    <a:pt x="40" y="21"/>
                    <a:pt x="40" y="19"/>
                  </a:cubicBezTo>
                  <a:cubicBezTo>
                    <a:pt x="39" y="17"/>
                    <a:pt x="39" y="15"/>
                    <a:pt x="37" y="14"/>
                  </a:cubicBezTo>
                  <a:cubicBezTo>
                    <a:pt x="36" y="12"/>
                    <a:pt x="35" y="11"/>
                    <a:pt x="34" y="11"/>
                  </a:cubicBezTo>
                  <a:cubicBezTo>
                    <a:pt x="32" y="11"/>
                    <a:pt x="31" y="11"/>
                    <a:pt x="30" y="12"/>
                  </a:cubicBezTo>
                  <a:cubicBezTo>
                    <a:pt x="29" y="13"/>
                    <a:pt x="28" y="15"/>
                    <a:pt x="28" y="16"/>
                  </a:cubicBezTo>
                  <a:cubicBezTo>
                    <a:pt x="28" y="17"/>
                    <a:pt x="29" y="19"/>
                    <a:pt x="30" y="22"/>
                  </a:cubicBezTo>
                  <a:cubicBezTo>
                    <a:pt x="32" y="27"/>
                    <a:pt x="33" y="30"/>
                    <a:pt x="33" y="33"/>
                  </a:cubicBezTo>
                  <a:cubicBezTo>
                    <a:pt x="33" y="36"/>
                    <a:pt x="31" y="38"/>
                    <a:pt x="29" y="41"/>
                  </a:cubicBezTo>
                  <a:cubicBezTo>
                    <a:pt x="25" y="44"/>
                    <a:pt x="22" y="45"/>
                    <a:pt x="18" y="45"/>
                  </a:cubicBezTo>
                  <a:cubicBezTo>
                    <a:pt x="13" y="44"/>
                    <a:pt x="10" y="42"/>
                    <a:pt x="7" y="39"/>
                  </a:cubicBezTo>
                  <a:cubicBezTo>
                    <a:pt x="5" y="37"/>
                    <a:pt x="3" y="35"/>
                    <a:pt x="2" y="32"/>
                  </a:cubicBezTo>
                  <a:cubicBezTo>
                    <a:pt x="1" y="30"/>
                    <a:pt x="1" y="28"/>
                    <a:pt x="0" y="25"/>
                  </a:cubicBezTo>
                  <a:cubicBezTo>
                    <a:pt x="10" y="22"/>
                    <a:pt x="10" y="22"/>
                    <a:pt x="10" y="22"/>
                  </a:cubicBezTo>
                  <a:cubicBezTo>
                    <a:pt x="10" y="24"/>
                    <a:pt x="10" y="26"/>
                    <a:pt x="11" y="27"/>
                  </a:cubicBezTo>
                  <a:cubicBezTo>
                    <a:pt x="11" y="29"/>
                    <a:pt x="12" y="30"/>
                    <a:pt x="13" y="31"/>
                  </a:cubicBezTo>
                  <a:cubicBezTo>
                    <a:pt x="14" y="33"/>
                    <a:pt x="15" y="33"/>
                    <a:pt x="17" y="34"/>
                  </a:cubicBezTo>
                  <a:cubicBezTo>
                    <a:pt x="18" y="34"/>
                    <a:pt x="19" y="34"/>
                    <a:pt x="20" y="33"/>
                  </a:cubicBezTo>
                  <a:cubicBezTo>
                    <a:pt x="21" y="32"/>
                    <a:pt x="21" y="31"/>
                    <a:pt x="21" y="30"/>
                  </a:cubicBezTo>
                  <a:cubicBezTo>
                    <a:pt x="21" y="29"/>
                    <a:pt x="20" y="27"/>
                    <a:pt x="19" y="25"/>
                  </a:cubicBezTo>
                  <a:cubicBezTo>
                    <a:pt x="19" y="24"/>
                    <a:pt x="19" y="24"/>
                    <a:pt x="19" y="24"/>
                  </a:cubicBezTo>
                  <a:cubicBezTo>
                    <a:pt x="17" y="19"/>
                    <a:pt x="15" y="16"/>
                    <a:pt x="16" y="13"/>
                  </a:cubicBezTo>
                  <a:cubicBezTo>
                    <a:pt x="16" y="12"/>
                    <a:pt x="16" y="10"/>
                    <a:pt x="17" y="9"/>
                  </a:cubicBezTo>
                  <a:cubicBezTo>
                    <a:pt x="18" y="7"/>
                    <a:pt x="19" y="6"/>
                    <a:pt x="21" y="4"/>
                  </a:cubicBezTo>
                  <a:cubicBezTo>
                    <a:pt x="24" y="1"/>
                    <a:pt x="29" y="0"/>
                    <a:pt x="33" y="0"/>
                  </a:cubicBezTo>
                  <a:cubicBezTo>
                    <a:pt x="37" y="1"/>
                    <a:pt x="42" y="3"/>
                    <a:pt x="45" y="7"/>
                  </a:cubicBezTo>
                  <a:cubicBezTo>
                    <a:pt x="47" y="10"/>
                    <a:pt x="49" y="12"/>
                    <a:pt x="50" y="15"/>
                  </a:cubicBezTo>
                  <a:cubicBezTo>
                    <a:pt x="51" y="18"/>
                    <a:pt x="51" y="21"/>
                    <a:pt x="51" y="24"/>
                  </a:cubicBezTo>
                  <a:lnTo>
                    <a:pt x="40" y="26"/>
                  </a:lnTo>
                  <a:close/>
                </a:path>
              </a:pathLst>
            </a:custGeom>
            <a:solidFill>
              <a:srgbClr val="000000"/>
            </a:solidFill>
            <a:ln w="9525">
              <a:noFill/>
              <a:round/>
              <a:headEnd/>
              <a:tailEnd/>
            </a:ln>
          </p:spPr>
          <p:txBody>
            <a:bodyPr/>
            <a:lstStyle/>
            <a:p>
              <a:endParaRPr lang="ja-JP" altLang="en-US"/>
            </a:p>
          </p:txBody>
        </p:sp>
        <p:sp>
          <p:nvSpPr>
            <p:cNvPr id="13351" name="Freeform 37"/>
            <p:cNvSpPr>
              <a:spLocks/>
            </p:cNvSpPr>
            <p:nvPr/>
          </p:nvSpPr>
          <p:spPr bwMode="auto">
            <a:xfrm>
              <a:off x="1887" y="2795"/>
              <a:ext cx="132" cy="120"/>
            </a:xfrm>
            <a:custGeom>
              <a:avLst/>
              <a:gdLst>
                <a:gd name="T0" fmla="*/ 132 w 56"/>
                <a:gd name="T1" fmla="*/ 24 h 51"/>
                <a:gd name="T2" fmla="*/ 90 w 56"/>
                <a:gd name="T3" fmla="*/ 54 h 51"/>
                <a:gd name="T4" fmla="*/ 64 w 56"/>
                <a:gd name="T5" fmla="*/ 120 h 51"/>
                <a:gd name="T6" fmla="*/ 45 w 56"/>
                <a:gd name="T7" fmla="*/ 92 h 51"/>
                <a:gd name="T8" fmla="*/ 59 w 56"/>
                <a:gd name="T9" fmla="*/ 64 h 51"/>
                <a:gd name="T10" fmla="*/ 59 w 56"/>
                <a:gd name="T11" fmla="*/ 64 h 51"/>
                <a:gd name="T12" fmla="*/ 64 w 56"/>
                <a:gd name="T13" fmla="*/ 54 h 51"/>
                <a:gd name="T14" fmla="*/ 54 w 56"/>
                <a:gd name="T15" fmla="*/ 56 h 51"/>
                <a:gd name="T16" fmla="*/ 54 w 56"/>
                <a:gd name="T17" fmla="*/ 56 h 51"/>
                <a:gd name="T18" fmla="*/ 21 w 56"/>
                <a:gd name="T19" fmla="*/ 64 h 51"/>
                <a:gd name="T20" fmla="*/ 0 w 56"/>
                <a:gd name="T21" fmla="*/ 35 h 51"/>
                <a:gd name="T22" fmla="*/ 73 w 56"/>
                <a:gd name="T23" fmla="*/ 31 h 51"/>
                <a:gd name="T24" fmla="*/ 113 w 56"/>
                <a:gd name="T25" fmla="*/ 0 h 51"/>
                <a:gd name="T26" fmla="*/ 132 w 56"/>
                <a:gd name="T27" fmla="*/ 2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51"/>
                <a:gd name="T44" fmla="*/ 56 w 56"/>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51">
                  <a:moveTo>
                    <a:pt x="56" y="10"/>
                  </a:moveTo>
                  <a:cubicBezTo>
                    <a:pt x="38" y="23"/>
                    <a:pt x="38" y="23"/>
                    <a:pt x="38" y="23"/>
                  </a:cubicBezTo>
                  <a:cubicBezTo>
                    <a:pt x="27" y="51"/>
                    <a:pt x="27" y="51"/>
                    <a:pt x="27" y="51"/>
                  </a:cubicBezTo>
                  <a:cubicBezTo>
                    <a:pt x="19" y="39"/>
                    <a:pt x="19" y="39"/>
                    <a:pt x="19" y="39"/>
                  </a:cubicBezTo>
                  <a:cubicBezTo>
                    <a:pt x="25" y="27"/>
                    <a:pt x="25" y="27"/>
                    <a:pt x="25" y="27"/>
                  </a:cubicBezTo>
                  <a:cubicBezTo>
                    <a:pt x="25" y="27"/>
                    <a:pt x="25" y="27"/>
                    <a:pt x="25" y="27"/>
                  </a:cubicBezTo>
                  <a:cubicBezTo>
                    <a:pt x="25" y="25"/>
                    <a:pt x="26" y="24"/>
                    <a:pt x="27" y="23"/>
                  </a:cubicBezTo>
                  <a:cubicBezTo>
                    <a:pt x="26" y="24"/>
                    <a:pt x="25" y="24"/>
                    <a:pt x="23" y="24"/>
                  </a:cubicBezTo>
                  <a:cubicBezTo>
                    <a:pt x="23" y="24"/>
                    <a:pt x="23" y="24"/>
                    <a:pt x="23" y="24"/>
                  </a:cubicBezTo>
                  <a:cubicBezTo>
                    <a:pt x="9" y="27"/>
                    <a:pt x="9" y="27"/>
                    <a:pt x="9" y="27"/>
                  </a:cubicBezTo>
                  <a:cubicBezTo>
                    <a:pt x="0" y="15"/>
                    <a:pt x="0" y="15"/>
                    <a:pt x="0" y="15"/>
                  </a:cubicBezTo>
                  <a:cubicBezTo>
                    <a:pt x="31" y="13"/>
                    <a:pt x="31" y="13"/>
                    <a:pt x="31" y="13"/>
                  </a:cubicBezTo>
                  <a:cubicBezTo>
                    <a:pt x="48" y="0"/>
                    <a:pt x="48" y="0"/>
                    <a:pt x="48" y="0"/>
                  </a:cubicBezTo>
                  <a:lnTo>
                    <a:pt x="56" y="10"/>
                  </a:lnTo>
                  <a:close/>
                </a:path>
              </a:pathLst>
            </a:custGeom>
            <a:solidFill>
              <a:srgbClr val="000000"/>
            </a:solidFill>
            <a:ln w="9525">
              <a:noFill/>
              <a:round/>
              <a:headEnd/>
              <a:tailEnd/>
            </a:ln>
          </p:spPr>
          <p:txBody>
            <a:bodyPr/>
            <a:lstStyle/>
            <a:p>
              <a:endParaRPr lang="ja-JP" altLang="en-US"/>
            </a:p>
          </p:txBody>
        </p:sp>
        <p:sp>
          <p:nvSpPr>
            <p:cNvPr id="13352" name="Freeform 38"/>
            <p:cNvSpPr>
              <a:spLocks/>
            </p:cNvSpPr>
            <p:nvPr/>
          </p:nvSpPr>
          <p:spPr bwMode="auto">
            <a:xfrm>
              <a:off x="1851" y="2708"/>
              <a:ext cx="121" cy="101"/>
            </a:xfrm>
            <a:custGeom>
              <a:avLst/>
              <a:gdLst>
                <a:gd name="T0" fmla="*/ 90 w 51"/>
                <a:gd name="T1" fmla="*/ 66 h 43"/>
                <a:gd name="T2" fmla="*/ 95 w 51"/>
                <a:gd name="T3" fmla="*/ 47 h 43"/>
                <a:gd name="T4" fmla="*/ 90 w 51"/>
                <a:gd name="T5" fmla="*/ 35 h 43"/>
                <a:gd name="T6" fmla="*/ 83 w 51"/>
                <a:gd name="T7" fmla="*/ 28 h 43"/>
                <a:gd name="T8" fmla="*/ 74 w 51"/>
                <a:gd name="T9" fmla="*/ 28 h 43"/>
                <a:gd name="T10" fmla="*/ 66 w 51"/>
                <a:gd name="T11" fmla="*/ 35 h 43"/>
                <a:gd name="T12" fmla="*/ 71 w 51"/>
                <a:gd name="T13" fmla="*/ 52 h 43"/>
                <a:gd name="T14" fmla="*/ 74 w 51"/>
                <a:gd name="T15" fmla="*/ 78 h 43"/>
                <a:gd name="T16" fmla="*/ 59 w 51"/>
                <a:gd name="T17" fmla="*/ 94 h 43"/>
                <a:gd name="T18" fmla="*/ 31 w 51"/>
                <a:gd name="T19" fmla="*/ 99 h 43"/>
                <a:gd name="T20" fmla="*/ 7 w 51"/>
                <a:gd name="T21" fmla="*/ 80 h 43"/>
                <a:gd name="T22" fmla="*/ 0 w 51"/>
                <a:gd name="T23" fmla="*/ 63 h 43"/>
                <a:gd name="T24" fmla="*/ 0 w 51"/>
                <a:gd name="T25" fmla="*/ 47 h 43"/>
                <a:gd name="T26" fmla="*/ 24 w 51"/>
                <a:gd name="T27" fmla="*/ 45 h 43"/>
                <a:gd name="T28" fmla="*/ 24 w 51"/>
                <a:gd name="T29" fmla="*/ 56 h 43"/>
                <a:gd name="T30" fmla="*/ 26 w 51"/>
                <a:gd name="T31" fmla="*/ 66 h 43"/>
                <a:gd name="T32" fmla="*/ 33 w 51"/>
                <a:gd name="T33" fmla="*/ 73 h 43"/>
                <a:gd name="T34" fmla="*/ 40 w 51"/>
                <a:gd name="T35" fmla="*/ 73 h 43"/>
                <a:gd name="T36" fmla="*/ 45 w 51"/>
                <a:gd name="T37" fmla="*/ 66 h 43"/>
                <a:gd name="T38" fmla="*/ 43 w 51"/>
                <a:gd name="T39" fmla="*/ 54 h 43"/>
                <a:gd name="T40" fmla="*/ 43 w 51"/>
                <a:gd name="T41" fmla="*/ 52 h 43"/>
                <a:gd name="T42" fmla="*/ 40 w 51"/>
                <a:gd name="T43" fmla="*/ 26 h 43"/>
                <a:gd name="T44" fmla="*/ 45 w 51"/>
                <a:gd name="T45" fmla="*/ 16 h 43"/>
                <a:gd name="T46" fmla="*/ 55 w 51"/>
                <a:gd name="T47" fmla="*/ 7 h 43"/>
                <a:gd name="T48" fmla="*/ 85 w 51"/>
                <a:gd name="T49" fmla="*/ 2 h 43"/>
                <a:gd name="T50" fmla="*/ 112 w 51"/>
                <a:gd name="T51" fmla="*/ 23 h 43"/>
                <a:gd name="T52" fmla="*/ 119 w 51"/>
                <a:gd name="T53" fmla="*/ 42 h 43"/>
                <a:gd name="T54" fmla="*/ 119 w 51"/>
                <a:gd name="T55" fmla="*/ 66 h 43"/>
                <a:gd name="T56" fmla="*/ 90 w 51"/>
                <a:gd name="T57" fmla="*/ 66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43"/>
                <a:gd name="T89" fmla="*/ 51 w 51"/>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43">
                  <a:moveTo>
                    <a:pt x="38" y="28"/>
                  </a:moveTo>
                  <a:cubicBezTo>
                    <a:pt x="39" y="25"/>
                    <a:pt x="40" y="22"/>
                    <a:pt x="40" y="20"/>
                  </a:cubicBezTo>
                  <a:cubicBezTo>
                    <a:pt x="40" y="18"/>
                    <a:pt x="39" y="16"/>
                    <a:pt x="38" y="15"/>
                  </a:cubicBezTo>
                  <a:cubicBezTo>
                    <a:pt x="37" y="13"/>
                    <a:pt x="36" y="12"/>
                    <a:pt x="35" y="12"/>
                  </a:cubicBezTo>
                  <a:cubicBezTo>
                    <a:pt x="33" y="11"/>
                    <a:pt x="32" y="12"/>
                    <a:pt x="31" y="12"/>
                  </a:cubicBezTo>
                  <a:cubicBezTo>
                    <a:pt x="29" y="13"/>
                    <a:pt x="29" y="14"/>
                    <a:pt x="28" y="15"/>
                  </a:cubicBezTo>
                  <a:cubicBezTo>
                    <a:pt x="28" y="17"/>
                    <a:pt x="29" y="19"/>
                    <a:pt x="30" y="22"/>
                  </a:cubicBezTo>
                  <a:cubicBezTo>
                    <a:pt x="31" y="27"/>
                    <a:pt x="31" y="31"/>
                    <a:pt x="31" y="33"/>
                  </a:cubicBezTo>
                  <a:cubicBezTo>
                    <a:pt x="30" y="36"/>
                    <a:pt x="28" y="38"/>
                    <a:pt x="25" y="40"/>
                  </a:cubicBezTo>
                  <a:cubicBezTo>
                    <a:pt x="21" y="42"/>
                    <a:pt x="17" y="43"/>
                    <a:pt x="13" y="42"/>
                  </a:cubicBezTo>
                  <a:cubicBezTo>
                    <a:pt x="9" y="41"/>
                    <a:pt x="6" y="38"/>
                    <a:pt x="3" y="34"/>
                  </a:cubicBezTo>
                  <a:cubicBezTo>
                    <a:pt x="2" y="32"/>
                    <a:pt x="1" y="30"/>
                    <a:pt x="0" y="27"/>
                  </a:cubicBezTo>
                  <a:cubicBezTo>
                    <a:pt x="0" y="25"/>
                    <a:pt x="0" y="23"/>
                    <a:pt x="0" y="20"/>
                  </a:cubicBezTo>
                  <a:cubicBezTo>
                    <a:pt x="10" y="19"/>
                    <a:pt x="10" y="19"/>
                    <a:pt x="10" y="19"/>
                  </a:cubicBezTo>
                  <a:cubicBezTo>
                    <a:pt x="9" y="21"/>
                    <a:pt x="9" y="22"/>
                    <a:pt x="10" y="24"/>
                  </a:cubicBezTo>
                  <a:cubicBezTo>
                    <a:pt x="10" y="26"/>
                    <a:pt x="10" y="27"/>
                    <a:pt x="11" y="28"/>
                  </a:cubicBezTo>
                  <a:cubicBezTo>
                    <a:pt x="12" y="30"/>
                    <a:pt x="13" y="31"/>
                    <a:pt x="14" y="31"/>
                  </a:cubicBezTo>
                  <a:cubicBezTo>
                    <a:pt x="15" y="31"/>
                    <a:pt x="16" y="31"/>
                    <a:pt x="17" y="31"/>
                  </a:cubicBezTo>
                  <a:cubicBezTo>
                    <a:pt x="18" y="30"/>
                    <a:pt x="19" y="29"/>
                    <a:pt x="19" y="28"/>
                  </a:cubicBezTo>
                  <a:cubicBezTo>
                    <a:pt x="19" y="27"/>
                    <a:pt x="19" y="25"/>
                    <a:pt x="18" y="23"/>
                  </a:cubicBezTo>
                  <a:cubicBezTo>
                    <a:pt x="18" y="22"/>
                    <a:pt x="18" y="22"/>
                    <a:pt x="18" y="22"/>
                  </a:cubicBezTo>
                  <a:cubicBezTo>
                    <a:pt x="17" y="17"/>
                    <a:pt x="16" y="13"/>
                    <a:pt x="17" y="11"/>
                  </a:cubicBezTo>
                  <a:cubicBezTo>
                    <a:pt x="17" y="9"/>
                    <a:pt x="18" y="8"/>
                    <a:pt x="19" y="7"/>
                  </a:cubicBezTo>
                  <a:cubicBezTo>
                    <a:pt x="20" y="5"/>
                    <a:pt x="21" y="4"/>
                    <a:pt x="23" y="3"/>
                  </a:cubicBezTo>
                  <a:cubicBezTo>
                    <a:pt x="27" y="0"/>
                    <a:pt x="32" y="0"/>
                    <a:pt x="36" y="1"/>
                  </a:cubicBezTo>
                  <a:cubicBezTo>
                    <a:pt x="40" y="2"/>
                    <a:pt x="44" y="5"/>
                    <a:pt x="47" y="10"/>
                  </a:cubicBezTo>
                  <a:cubicBezTo>
                    <a:pt x="49" y="12"/>
                    <a:pt x="50" y="15"/>
                    <a:pt x="50" y="18"/>
                  </a:cubicBezTo>
                  <a:cubicBezTo>
                    <a:pt x="51" y="21"/>
                    <a:pt x="50" y="24"/>
                    <a:pt x="50" y="28"/>
                  </a:cubicBezTo>
                  <a:lnTo>
                    <a:pt x="38" y="28"/>
                  </a:lnTo>
                  <a:close/>
                </a:path>
              </a:pathLst>
            </a:custGeom>
            <a:solidFill>
              <a:srgbClr val="000000"/>
            </a:solidFill>
            <a:ln w="9525">
              <a:noFill/>
              <a:round/>
              <a:headEnd/>
              <a:tailEnd/>
            </a:ln>
          </p:spPr>
          <p:txBody>
            <a:bodyPr/>
            <a:lstStyle/>
            <a:p>
              <a:endParaRPr lang="ja-JP" altLang="en-US"/>
            </a:p>
          </p:txBody>
        </p:sp>
        <p:sp>
          <p:nvSpPr>
            <p:cNvPr id="13353" name="Freeform 39"/>
            <p:cNvSpPr>
              <a:spLocks/>
            </p:cNvSpPr>
            <p:nvPr/>
          </p:nvSpPr>
          <p:spPr bwMode="auto">
            <a:xfrm>
              <a:off x="1797" y="2639"/>
              <a:ext cx="125" cy="99"/>
            </a:xfrm>
            <a:custGeom>
              <a:avLst/>
              <a:gdLst>
                <a:gd name="T0" fmla="*/ 125 w 125"/>
                <a:gd name="T1" fmla="*/ 26 h 99"/>
                <a:gd name="T2" fmla="*/ 47 w 125"/>
                <a:gd name="T3" fmla="*/ 66 h 99"/>
                <a:gd name="T4" fmla="*/ 59 w 125"/>
                <a:gd name="T5" fmla="*/ 87 h 99"/>
                <a:gd name="T6" fmla="*/ 36 w 125"/>
                <a:gd name="T7" fmla="*/ 99 h 99"/>
                <a:gd name="T8" fmla="*/ 0 w 125"/>
                <a:gd name="T9" fmla="*/ 28 h 99"/>
                <a:gd name="T10" fmla="*/ 24 w 125"/>
                <a:gd name="T11" fmla="*/ 17 h 99"/>
                <a:gd name="T12" fmla="*/ 36 w 125"/>
                <a:gd name="T13" fmla="*/ 38 h 99"/>
                <a:gd name="T14" fmla="*/ 111 w 125"/>
                <a:gd name="T15" fmla="*/ 0 h 99"/>
                <a:gd name="T16" fmla="*/ 125 w 125"/>
                <a:gd name="T17" fmla="*/ 26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99"/>
                <a:gd name="T29" fmla="*/ 125 w 125"/>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99">
                  <a:moveTo>
                    <a:pt x="125" y="26"/>
                  </a:moveTo>
                  <a:lnTo>
                    <a:pt x="47" y="66"/>
                  </a:lnTo>
                  <a:lnTo>
                    <a:pt x="59" y="87"/>
                  </a:lnTo>
                  <a:lnTo>
                    <a:pt x="36" y="99"/>
                  </a:lnTo>
                  <a:lnTo>
                    <a:pt x="0" y="28"/>
                  </a:lnTo>
                  <a:lnTo>
                    <a:pt x="24" y="17"/>
                  </a:lnTo>
                  <a:lnTo>
                    <a:pt x="36" y="38"/>
                  </a:lnTo>
                  <a:lnTo>
                    <a:pt x="111" y="0"/>
                  </a:lnTo>
                  <a:lnTo>
                    <a:pt x="125" y="26"/>
                  </a:lnTo>
                  <a:close/>
                </a:path>
              </a:pathLst>
            </a:custGeom>
            <a:solidFill>
              <a:srgbClr val="000000"/>
            </a:solidFill>
            <a:ln w="9525">
              <a:noFill/>
              <a:round/>
              <a:headEnd/>
              <a:tailEnd/>
            </a:ln>
          </p:spPr>
          <p:txBody>
            <a:bodyPr/>
            <a:lstStyle/>
            <a:p>
              <a:endParaRPr lang="ja-JP" altLang="en-US"/>
            </a:p>
          </p:txBody>
        </p:sp>
        <p:sp>
          <p:nvSpPr>
            <p:cNvPr id="13354" name="Freeform 40"/>
            <p:cNvSpPr>
              <a:spLocks/>
            </p:cNvSpPr>
            <p:nvPr/>
          </p:nvSpPr>
          <p:spPr bwMode="auto">
            <a:xfrm>
              <a:off x="1762" y="2540"/>
              <a:ext cx="127" cy="106"/>
            </a:xfrm>
            <a:custGeom>
              <a:avLst/>
              <a:gdLst>
                <a:gd name="T0" fmla="*/ 127 w 127"/>
                <a:gd name="T1" fmla="*/ 61 h 106"/>
                <a:gd name="T2" fmla="*/ 26 w 127"/>
                <a:gd name="T3" fmla="*/ 106 h 106"/>
                <a:gd name="T4" fmla="*/ 0 w 127"/>
                <a:gd name="T5" fmla="*/ 42 h 106"/>
                <a:gd name="T6" fmla="*/ 21 w 127"/>
                <a:gd name="T7" fmla="*/ 33 h 106"/>
                <a:gd name="T8" fmla="*/ 35 w 127"/>
                <a:gd name="T9" fmla="*/ 68 h 106"/>
                <a:gd name="T10" fmla="*/ 54 w 127"/>
                <a:gd name="T11" fmla="*/ 61 h 106"/>
                <a:gd name="T12" fmla="*/ 40 w 127"/>
                <a:gd name="T13" fmla="*/ 26 h 106"/>
                <a:gd name="T14" fmla="*/ 63 w 127"/>
                <a:gd name="T15" fmla="*/ 19 h 106"/>
                <a:gd name="T16" fmla="*/ 75 w 127"/>
                <a:gd name="T17" fmla="*/ 52 h 106"/>
                <a:gd name="T18" fmla="*/ 94 w 127"/>
                <a:gd name="T19" fmla="*/ 45 h 106"/>
                <a:gd name="T20" fmla="*/ 80 w 127"/>
                <a:gd name="T21" fmla="*/ 9 h 106"/>
                <a:gd name="T22" fmla="*/ 101 w 127"/>
                <a:gd name="T23" fmla="*/ 0 h 106"/>
                <a:gd name="T24" fmla="*/ 127 w 127"/>
                <a:gd name="T25" fmla="*/ 6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06"/>
                <a:gd name="T41" fmla="*/ 127 w 12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06">
                  <a:moveTo>
                    <a:pt x="127" y="61"/>
                  </a:moveTo>
                  <a:lnTo>
                    <a:pt x="26" y="106"/>
                  </a:lnTo>
                  <a:lnTo>
                    <a:pt x="0" y="42"/>
                  </a:lnTo>
                  <a:lnTo>
                    <a:pt x="21" y="33"/>
                  </a:lnTo>
                  <a:lnTo>
                    <a:pt x="35" y="68"/>
                  </a:lnTo>
                  <a:lnTo>
                    <a:pt x="54" y="61"/>
                  </a:lnTo>
                  <a:lnTo>
                    <a:pt x="40" y="26"/>
                  </a:lnTo>
                  <a:lnTo>
                    <a:pt x="63" y="19"/>
                  </a:lnTo>
                  <a:lnTo>
                    <a:pt x="75" y="52"/>
                  </a:lnTo>
                  <a:lnTo>
                    <a:pt x="94" y="45"/>
                  </a:lnTo>
                  <a:lnTo>
                    <a:pt x="80" y="9"/>
                  </a:lnTo>
                  <a:lnTo>
                    <a:pt x="101" y="0"/>
                  </a:lnTo>
                  <a:lnTo>
                    <a:pt x="127" y="61"/>
                  </a:lnTo>
                  <a:close/>
                </a:path>
              </a:pathLst>
            </a:custGeom>
            <a:solidFill>
              <a:srgbClr val="000000"/>
            </a:solidFill>
            <a:ln w="9525">
              <a:noFill/>
              <a:round/>
              <a:headEnd/>
              <a:tailEnd/>
            </a:ln>
          </p:spPr>
          <p:txBody>
            <a:bodyPr/>
            <a:lstStyle/>
            <a:p>
              <a:endParaRPr lang="ja-JP" altLang="en-US"/>
            </a:p>
          </p:txBody>
        </p:sp>
        <p:sp>
          <p:nvSpPr>
            <p:cNvPr id="13355" name="Freeform 41"/>
            <p:cNvSpPr>
              <a:spLocks/>
            </p:cNvSpPr>
            <p:nvPr/>
          </p:nvSpPr>
          <p:spPr bwMode="auto">
            <a:xfrm>
              <a:off x="1717" y="2396"/>
              <a:ext cx="142" cy="146"/>
            </a:xfrm>
            <a:custGeom>
              <a:avLst/>
              <a:gdLst>
                <a:gd name="T0" fmla="*/ 104 w 60"/>
                <a:gd name="T1" fmla="*/ 0 h 62"/>
                <a:gd name="T2" fmla="*/ 111 w 60"/>
                <a:gd name="T3" fmla="*/ 28 h 62"/>
                <a:gd name="T4" fmla="*/ 66 w 60"/>
                <a:gd name="T5" fmla="*/ 47 h 62"/>
                <a:gd name="T6" fmla="*/ 57 w 60"/>
                <a:gd name="T7" fmla="*/ 52 h 62"/>
                <a:gd name="T8" fmla="*/ 43 w 60"/>
                <a:gd name="T9" fmla="*/ 57 h 62"/>
                <a:gd name="T10" fmla="*/ 62 w 60"/>
                <a:gd name="T11" fmla="*/ 57 h 62"/>
                <a:gd name="T12" fmla="*/ 66 w 60"/>
                <a:gd name="T13" fmla="*/ 57 h 62"/>
                <a:gd name="T14" fmla="*/ 121 w 60"/>
                <a:gd name="T15" fmla="*/ 57 h 62"/>
                <a:gd name="T16" fmla="*/ 125 w 60"/>
                <a:gd name="T17" fmla="*/ 75 h 62"/>
                <a:gd name="T18" fmla="*/ 80 w 60"/>
                <a:gd name="T19" fmla="*/ 106 h 62"/>
                <a:gd name="T20" fmla="*/ 76 w 60"/>
                <a:gd name="T21" fmla="*/ 106 h 62"/>
                <a:gd name="T22" fmla="*/ 62 w 60"/>
                <a:gd name="T23" fmla="*/ 115 h 62"/>
                <a:gd name="T24" fmla="*/ 73 w 60"/>
                <a:gd name="T25" fmla="*/ 113 h 62"/>
                <a:gd name="T26" fmla="*/ 85 w 60"/>
                <a:gd name="T27" fmla="*/ 111 h 62"/>
                <a:gd name="T28" fmla="*/ 135 w 60"/>
                <a:gd name="T29" fmla="*/ 104 h 62"/>
                <a:gd name="T30" fmla="*/ 142 w 60"/>
                <a:gd name="T31" fmla="*/ 132 h 62"/>
                <a:gd name="T32" fmla="*/ 28 w 60"/>
                <a:gd name="T33" fmla="*/ 146 h 62"/>
                <a:gd name="T34" fmla="*/ 21 w 60"/>
                <a:gd name="T35" fmla="*/ 118 h 62"/>
                <a:gd name="T36" fmla="*/ 71 w 60"/>
                <a:gd name="T37" fmla="*/ 85 h 62"/>
                <a:gd name="T38" fmla="*/ 73 w 60"/>
                <a:gd name="T39" fmla="*/ 85 h 62"/>
                <a:gd name="T40" fmla="*/ 85 w 60"/>
                <a:gd name="T41" fmla="*/ 78 h 62"/>
                <a:gd name="T42" fmla="*/ 78 w 60"/>
                <a:gd name="T43" fmla="*/ 78 h 62"/>
                <a:gd name="T44" fmla="*/ 69 w 60"/>
                <a:gd name="T45" fmla="*/ 78 h 62"/>
                <a:gd name="T46" fmla="*/ 9 w 60"/>
                <a:gd name="T47" fmla="*/ 78 h 62"/>
                <a:gd name="T48" fmla="*/ 0 w 60"/>
                <a:gd name="T49" fmla="*/ 49 h 62"/>
                <a:gd name="T50" fmla="*/ 104 w 60"/>
                <a:gd name="T51" fmla="*/ 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62"/>
                <a:gd name="T80" fmla="*/ 60 w 60"/>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62">
                  <a:moveTo>
                    <a:pt x="44" y="0"/>
                  </a:moveTo>
                  <a:cubicBezTo>
                    <a:pt x="47" y="12"/>
                    <a:pt x="47" y="12"/>
                    <a:pt x="47" y="12"/>
                  </a:cubicBezTo>
                  <a:cubicBezTo>
                    <a:pt x="28" y="20"/>
                    <a:pt x="28" y="20"/>
                    <a:pt x="28" y="20"/>
                  </a:cubicBezTo>
                  <a:cubicBezTo>
                    <a:pt x="27" y="21"/>
                    <a:pt x="25" y="22"/>
                    <a:pt x="24" y="22"/>
                  </a:cubicBezTo>
                  <a:cubicBezTo>
                    <a:pt x="22" y="23"/>
                    <a:pt x="20" y="24"/>
                    <a:pt x="18" y="24"/>
                  </a:cubicBezTo>
                  <a:cubicBezTo>
                    <a:pt x="20" y="24"/>
                    <a:pt x="23" y="24"/>
                    <a:pt x="26" y="24"/>
                  </a:cubicBezTo>
                  <a:cubicBezTo>
                    <a:pt x="27" y="24"/>
                    <a:pt x="27" y="24"/>
                    <a:pt x="28" y="24"/>
                  </a:cubicBezTo>
                  <a:cubicBezTo>
                    <a:pt x="51" y="24"/>
                    <a:pt x="51" y="24"/>
                    <a:pt x="51" y="24"/>
                  </a:cubicBezTo>
                  <a:cubicBezTo>
                    <a:pt x="53" y="32"/>
                    <a:pt x="53" y="32"/>
                    <a:pt x="53" y="32"/>
                  </a:cubicBezTo>
                  <a:cubicBezTo>
                    <a:pt x="34" y="45"/>
                    <a:pt x="34" y="45"/>
                    <a:pt x="34" y="45"/>
                  </a:cubicBezTo>
                  <a:cubicBezTo>
                    <a:pt x="33" y="45"/>
                    <a:pt x="33" y="45"/>
                    <a:pt x="32" y="45"/>
                  </a:cubicBezTo>
                  <a:cubicBezTo>
                    <a:pt x="30" y="47"/>
                    <a:pt x="27" y="48"/>
                    <a:pt x="26" y="49"/>
                  </a:cubicBezTo>
                  <a:cubicBezTo>
                    <a:pt x="27" y="49"/>
                    <a:pt x="29" y="48"/>
                    <a:pt x="31" y="48"/>
                  </a:cubicBezTo>
                  <a:cubicBezTo>
                    <a:pt x="33" y="48"/>
                    <a:pt x="34" y="48"/>
                    <a:pt x="36" y="47"/>
                  </a:cubicBezTo>
                  <a:cubicBezTo>
                    <a:pt x="57" y="44"/>
                    <a:pt x="57" y="44"/>
                    <a:pt x="57" y="44"/>
                  </a:cubicBezTo>
                  <a:cubicBezTo>
                    <a:pt x="60" y="56"/>
                    <a:pt x="60" y="56"/>
                    <a:pt x="60" y="56"/>
                  </a:cubicBezTo>
                  <a:cubicBezTo>
                    <a:pt x="12" y="62"/>
                    <a:pt x="12" y="62"/>
                    <a:pt x="12" y="62"/>
                  </a:cubicBezTo>
                  <a:cubicBezTo>
                    <a:pt x="9" y="50"/>
                    <a:pt x="9" y="50"/>
                    <a:pt x="9" y="50"/>
                  </a:cubicBezTo>
                  <a:cubicBezTo>
                    <a:pt x="30" y="36"/>
                    <a:pt x="30" y="36"/>
                    <a:pt x="30" y="36"/>
                  </a:cubicBezTo>
                  <a:cubicBezTo>
                    <a:pt x="30" y="36"/>
                    <a:pt x="31" y="36"/>
                    <a:pt x="31" y="36"/>
                  </a:cubicBezTo>
                  <a:cubicBezTo>
                    <a:pt x="33" y="34"/>
                    <a:pt x="35" y="33"/>
                    <a:pt x="36" y="33"/>
                  </a:cubicBezTo>
                  <a:cubicBezTo>
                    <a:pt x="35" y="33"/>
                    <a:pt x="34" y="33"/>
                    <a:pt x="33" y="33"/>
                  </a:cubicBezTo>
                  <a:cubicBezTo>
                    <a:pt x="32" y="33"/>
                    <a:pt x="31" y="33"/>
                    <a:pt x="29" y="33"/>
                  </a:cubicBezTo>
                  <a:cubicBezTo>
                    <a:pt x="4" y="33"/>
                    <a:pt x="4" y="33"/>
                    <a:pt x="4" y="33"/>
                  </a:cubicBezTo>
                  <a:cubicBezTo>
                    <a:pt x="0" y="21"/>
                    <a:pt x="0" y="21"/>
                    <a:pt x="0" y="21"/>
                  </a:cubicBezTo>
                  <a:lnTo>
                    <a:pt x="44" y="0"/>
                  </a:lnTo>
                  <a:close/>
                </a:path>
              </a:pathLst>
            </a:custGeom>
            <a:solidFill>
              <a:srgbClr val="000000"/>
            </a:solidFill>
            <a:ln w="9525">
              <a:noFill/>
              <a:round/>
              <a:headEnd/>
              <a:tailEnd/>
            </a:ln>
          </p:spPr>
          <p:txBody>
            <a:bodyPr/>
            <a:lstStyle/>
            <a:p>
              <a:endParaRPr lang="ja-JP" altLang="en-US"/>
            </a:p>
          </p:txBody>
        </p:sp>
        <p:sp>
          <p:nvSpPr>
            <p:cNvPr id="13356" name="Freeform 42"/>
            <p:cNvSpPr>
              <a:spLocks/>
            </p:cNvSpPr>
            <p:nvPr/>
          </p:nvSpPr>
          <p:spPr bwMode="auto">
            <a:xfrm>
              <a:off x="1698" y="2311"/>
              <a:ext cx="120" cy="87"/>
            </a:xfrm>
            <a:custGeom>
              <a:avLst/>
              <a:gdLst>
                <a:gd name="T0" fmla="*/ 85 w 51"/>
                <a:gd name="T1" fmla="*/ 71 h 37"/>
                <a:gd name="T2" fmla="*/ 92 w 51"/>
                <a:gd name="T3" fmla="*/ 56 h 37"/>
                <a:gd name="T4" fmla="*/ 94 w 51"/>
                <a:gd name="T5" fmla="*/ 42 h 37"/>
                <a:gd name="T6" fmla="*/ 89 w 51"/>
                <a:gd name="T7" fmla="*/ 33 h 37"/>
                <a:gd name="T8" fmla="*/ 80 w 51"/>
                <a:gd name="T9" fmla="*/ 31 h 37"/>
                <a:gd name="T10" fmla="*/ 73 w 51"/>
                <a:gd name="T11" fmla="*/ 35 h 37"/>
                <a:gd name="T12" fmla="*/ 68 w 51"/>
                <a:gd name="T13" fmla="*/ 52 h 37"/>
                <a:gd name="T14" fmla="*/ 61 w 51"/>
                <a:gd name="T15" fmla="*/ 75 h 37"/>
                <a:gd name="T16" fmla="*/ 45 w 51"/>
                <a:gd name="T17" fmla="*/ 87 h 37"/>
                <a:gd name="T18" fmla="*/ 16 w 51"/>
                <a:gd name="T19" fmla="*/ 80 h 37"/>
                <a:gd name="T20" fmla="*/ 2 w 51"/>
                <a:gd name="T21" fmla="*/ 54 h 37"/>
                <a:gd name="T22" fmla="*/ 0 w 51"/>
                <a:gd name="T23" fmla="*/ 38 h 37"/>
                <a:gd name="T24" fmla="*/ 5 w 51"/>
                <a:gd name="T25" fmla="*/ 19 h 37"/>
                <a:gd name="T26" fmla="*/ 28 w 51"/>
                <a:gd name="T27" fmla="*/ 26 h 37"/>
                <a:gd name="T28" fmla="*/ 24 w 51"/>
                <a:gd name="T29" fmla="*/ 38 h 37"/>
                <a:gd name="T30" fmla="*/ 24 w 51"/>
                <a:gd name="T31" fmla="*/ 47 h 37"/>
                <a:gd name="T32" fmla="*/ 28 w 51"/>
                <a:gd name="T33" fmla="*/ 56 h 37"/>
                <a:gd name="T34" fmla="*/ 35 w 51"/>
                <a:gd name="T35" fmla="*/ 59 h 37"/>
                <a:gd name="T36" fmla="*/ 40 w 51"/>
                <a:gd name="T37" fmla="*/ 54 h 37"/>
                <a:gd name="T38" fmla="*/ 45 w 51"/>
                <a:gd name="T39" fmla="*/ 42 h 37"/>
                <a:gd name="T40" fmla="*/ 45 w 51"/>
                <a:gd name="T41" fmla="*/ 40 h 37"/>
                <a:gd name="T42" fmla="*/ 52 w 51"/>
                <a:gd name="T43" fmla="*/ 14 h 37"/>
                <a:gd name="T44" fmla="*/ 59 w 51"/>
                <a:gd name="T45" fmla="*/ 7 h 37"/>
                <a:gd name="T46" fmla="*/ 71 w 51"/>
                <a:gd name="T47" fmla="*/ 2 h 37"/>
                <a:gd name="T48" fmla="*/ 101 w 51"/>
                <a:gd name="T49" fmla="*/ 9 h 37"/>
                <a:gd name="T50" fmla="*/ 118 w 51"/>
                <a:gd name="T51" fmla="*/ 38 h 37"/>
                <a:gd name="T52" fmla="*/ 118 w 51"/>
                <a:gd name="T53" fmla="*/ 59 h 37"/>
                <a:gd name="T54" fmla="*/ 108 w 51"/>
                <a:gd name="T55" fmla="*/ 80 h 37"/>
                <a:gd name="T56" fmla="*/ 85 w 51"/>
                <a:gd name="T57" fmla="*/ 71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37"/>
                <a:gd name="T89" fmla="*/ 51 w 51"/>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37">
                  <a:moveTo>
                    <a:pt x="36" y="30"/>
                  </a:moveTo>
                  <a:cubicBezTo>
                    <a:pt x="37" y="28"/>
                    <a:pt x="39" y="26"/>
                    <a:pt x="39" y="24"/>
                  </a:cubicBezTo>
                  <a:cubicBezTo>
                    <a:pt x="40" y="22"/>
                    <a:pt x="40" y="20"/>
                    <a:pt x="40" y="18"/>
                  </a:cubicBezTo>
                  <a:cubicBezTo>
                    <a:pt x="40" y="16"/>
                    <a:pt x="39" y="15"/>
                    <a:pt x="38" y="14"/>
                  </a:cubicBezTo>
                  <a:cubicBezTo>
                    <a:pt x="37" y="13"/>
                    <a:pt x="36" y="13"/>
                    <a:pt x="34" y="13"/>
                  </a:cubicBezTo>
                  <a:cubicBezTo>
                    <a:pt x="33" y="13"/>
                    <a:pt x="31" y="14"/>
                    <a:pt x="31" y="15"/>
                  </a:cubicBezTo>
                  <a:cubicBezTo>
                    <a:pt x="30" y="16"/>
                    <a:pt x="30" y="18"/>
                    <a:pt x="29" y="22"/>
                  </a:cubicBezTo>
                  <a:cubicBezTo>
                    <a:pt x="29" y="27"/>
                    <a:pt x="28" y="30"/>
                    <a:pt x="26" y="32"/>
                  </a:cubicBezTo>
                  <a:cubicBezTo>
                    <a:pt x="25" y="35"/>
                    <a:pt x="22" y="36"/>
                    <a:pt x="19" y="37"/>
                  </a:cubicBezTo>
                  <a:cubicBezTo>
                    <a:pt x="14" y="37"/>
                    <a:pt x="10" y="36"/>
                    <a:pt x="7" y="34"/>
                  </a:cubicBezTo>
                  <a:cubicBezTo>
                    <a:pt x="4" y="32"/>
                    <a:pt x="1" y="28"/>
                    <a:pt x="1" y="23"/>
                  </a:cubicBezTo>
                  <a:cubicBezTo>
                    <a:pt x="0" y="21"/>
                    <a:pt x="0" y="18"/>
                    <a:pt x="0" y="16"/>
                  </a:cubicBezTo>
                  <a:cubicBezTo>
                    <a:pt x="1" y="13"/>
                    <a:pt x="1" y="11"/>
                    <a:pt x="2" y="8"/>
                  </a:cubicBezTo>
                  <a:cubicBezTo>
                    <a:pt x="12" y="11"/>
                    <a:pt x="12" y="11"/>
                    <a:pt x="12" y="11"/>
                  </a:cubicBezTo>
                  <a:cubicBezTo>
                    <a:pt x="11" y="13"/>
                    <a:pt x="11" y="14"/>
                    <a:pt x="10" y="16"/>
                  </a:cubicBezTo>
                  <a:cubicBezTo>
                    <a:pt x="10" y="17"/>
                    <a:pt x="10" y="19"/>
                    <a:pt x="10" y="20"/>
                  </a:cubicBezTo>
                  <a:cubicBezTo>
                    <a:pt x="10" y="22"/>
                    <a:pt x="11" y="23"/>
                    <a:pt x="12" y="24"/>
                  </a:cubicBezTo>
                  <a:cubicBezTo>
                    <a:pt x="13" y="25"/>
                    <a:pt x="14" y="25"/>
                    <a:pt x="15" y="25"/>
                  </a:cubicBezTo>
                  <a:cubicBezTo>
                    <a:pt x="16" y="25"/>
                    <a:pt x="17" y="24"/>
                    <a:pt x="17" y="23"/>
                  </a:cubicBezTo>
                  <a:cubicBezTo>
                    <a:pt x="18" y="22"/>
                    <a:pt x="18" y="20"/>
                    <a:pt x="19" y="18"/>
                  </a:cubicBezTo>
                  <a:cubicBezTo>
                    <a:pt x="19" y="17"/>
                    <a:pt x="19" y="17"/>
                    <a:pt x="19" y="17"/>
                  </a:cubicBezTo>
                  <a:cubicBezTo>
                    <a:pt x="19" y="12"/>
                    <a:pt x="20" y="8"/>
                    <a:pt x="22" y="6"/>
                  </a:cubicBezTo>
                  <a:cubicBezTo>
                    <a:pt x="22" y="5"/>
                    <a:pt x="24" y="4"/>
                    <a:pt x="25" y="3"/>
                  </a:cubicBezTo>
                  <a:cubicBezTo>
                    <a:pt x="27" y="2"/>
                    <a:pt x="28" y="2"/>
                    <a:pt x="30" y="1"/>
                  </a:cubicBezTo>
                  <a:cubicBezTo>
                    <a:pt x="35" y="0"/>
                    <a:pt x="40" y="1"/>
                    <a:pt x="43" y="4"/>
                  </a:cubicBezTo>
                  <a:cubicBezTo>
                    <a:pt x="47" y="7"/>
                    <a:pt x="49" y="11"/>
                    <a:pt x="50" y="16"/>
                  </a:cubicBezTo>
                  <a:cubicBezTo>
                    <a:pt x="51" y="20"/>
                    <a:pt x="51" y="23"/>
                    <a:pt x="50" y="25"/>
                  </a:cubicBezTo>
                  <a:cubicBezTo>
                    <a:pt x="49" y="28"/>
                    <a:pt x="48" y="31"/>
                    <a:pt x="46" y="34"/>
                  </a:cubicBezTo>
                  <a:lnTo>
                    <a:pt x="36" y="30"/>
                  </a:lnTo>
                  <a:close/>
                </a:path>
              </a:pathLst>
            </a:custGeom>
            <a:solidFill>
              <a:srgbClr val="000000"/>
            </a:solidFill>
            <a:ln w="9525">
              <a:noFill/>
              <a:round/>
              <a:headEnd/>
              <a:tailEnd/>
            </a:ln>
          </p:spPr>
          <p:txBody>
            <a:bodyPr/>
            <a:lstStyle/>
            <a:p>
              <a:endParaRPr lang="ja-JP" altLang="en-US"/>
            </a:p>
          </p:txBody>
        </p:sp>
        <p:sp>
          <p:nvSpPr>
            <p:cNvPr id="13357" name="Freeform 43"/>
            <p:cNvSpPr>
              <a:spLocks/>
            </p:cNvSpPr>
            <p:nvPr/>
          </p:nvSpPr>
          <p:spPr bwMode="auto">
            <a:xfrm>
              <a:off x="1776" y="2259"/>
              <a:ext cx="52" cy="38"/>
            </a:xfrm>
            <a:custGeom>
              <a:avLst/>
              <a:gdLst>
                <a:gd name="T0" fmla="*/ 2 w 52"/>
                <a:gd name="T1" fmla="*/ 28 h 38"/>
                <a:gd name="T2" fmla="*/ 0 w 52"/>
                <a:gd name="T3" fmla="*/ 0 h 38"/>
                <a:gd name="T4" fmla="*/ 49 w 52"/>
                <a:gd name="T5" fmla="*/ 19 h 38"/>
                <a:gd name="T6" fmla="*/ 52 w 52"/>
                <a:gd name="T7" fmla="*/ 38 h 38"/>
                <a:gd name="T8" fmla="*/ 2 w 52"/>
                <a:gd name="T9" fmla="*/ 28 h 38"/>
                <a:gd name="T10" fmla="*/ 0 60000 65536"/>
                <a:gd name="T11" fmla="*/ 0 60000 65536"/>
                <a:gd name="T12" fmla="*/ 0 60000 65536"/>
                <a:gd name="T13" fmla="*/ 0 60000 65536"/>
                <a:gd name="T14" fmla="*/ 0 60000 65536"/>
                <a:gd name="T15" fmla="*/ 0 w 52"/>
                <a:gd name="T16" fmla="*/ 0 h 38"/>
                <a:gd name="T17" fmla="*/ 52 w 52"/>
                <a:gd name="T18" fmla="*/ 38 h 38"/>
              </a:gdLst>
              <a:ahLst/>
              <a:cxnLst>
                <a:cxn ang="T10">
                  <a:pos x="T0" y="T1"/>
                </a:cxn>
                <a:cxn ang="T11">
                  <a:pos x="T2" y="T3"/>
                </a:cxn>
                <a:cxn ang="T12">
                  <a:pos x="T4" y="T5"/>
                </a:cxn>
                <a:cxn ang="T13">
                  <a:pos x="T6" y="T7"/>
                </a:cxn>
                <a:cxn ang="T14">
                  <a:pos x="T8" y="T9"/>
                </a:cxn>
              </a:cxnLst>
              <a:rect l="T15" t="T16" r="T17" b="T18"/>
              <a:pathLst>
                <a:path w="52" h="38">
                  <a:moveTo>
                    <a:pt x="2" y="28"/>
                  </a:moveTo>
                  <a:lnTo>
                    <a:pt x="0" y="0"/>
                  </a:lnTo>
                  <a:lnTo>
                    <a:pt x="49" y="19"/>
                  </a:lnTo>
                  <a:lnTo>
                    <a:pt x="52" y="38"/>
                  </a:lnTo>
                  <a:lnTo>
                    <a:pt x="2" y="28"/>
                  </a:lnTo>
                  <a:close/>
                </a:path>
              </a:pathLst>
            </a:custGeom>
            <a:solidFill>
              <a:srgbClr val="000000"/>
            </a:solidFill>
            <a:ln w="9525">
              <a:noFill/>
              <a:round/>
              <a:headEnd/>
              <a:tailEnd/>
            </a:ln>
          </p:spPr>
          <p:txBody>
            <a:bodyPr/>
            <a:lstStyle/>
            <a:p>
              <a:endParaRPr lang="ja-JP" altLang="en-US"/>
            </a:p>
          </p:txBody>
        </p:sp>
        <p:sp>
          <p:nvSpPr>
            <p:cNvPr id="13358" name="Freeform 44"/>
            <p:cNvSpPr>
              <a:spLocks noEditPoints="1"/>
            </p:cNvSpPr>
            <p:nvPr/>
          </p:nvSpPr>
          <p:spPr bwMode="auto">
            <a:xfrm>
              <a:off x="1681" y="2129"/>
              <a:ext cx="118" cy="118"/>
            </a:xfrm>
            <a:custGeom>
              <a:avLst/>
              <a:gdLst>
                <a:gd name="T0" fmla="*/ 59 w 50"/>
                <a:gd name="T1" fmla="*/ 0 h 50"/>
                <a:gd name="T2" fmla="*/ 80 w 50"/>
                <a:gd name="T3" fmla="*/ 2 h 50"/>
                <a:gd name="T4" fmla="*/ 99 w 50"/>
                <a:gd name="T5" fmla="*/ 17 h 50"/>
                <a:gd name="T6" fmla="*/ 113 w 50"/>
                <a:gd name="T7" fmla="*/ 35 h 50"/>
                <a:gd name="T8" fmla="*/ 118 w 50"/>
                <a:gd name="T9" fmla="*/ 57 h 50"/>
                <a:gd name="T10" fmla="*/ 113 w 50"/>
                <a:gd name="T11" fmla="*/ 80 h 50"/>
                <a:gd name="T12" fmla="*/ 101 w 50"/>
                <a:gd name="T13" fmla="*/ 99 h 50"/>
                <a:gd name="T14" fmla="*/ 83 w 50"/>
                <a:gd name="T15" fmla="*/ 113 h 50"/>
                <a:gd name="T16" fmla="*/ 61 w 50"/>
                <a:gd name="T17" fmla="*/ 118 h 50"/>
                <a:gd name="T18" fmla="*/ 38 w 50"/>
                <a:gd name="T19" fmla="*/ 116 h 50"/>
                <a:gd name="T20" fmla="*/ 19 w 50"/>
                <a:gd name="T21" fmla="*/ 101 h 50"/>
                <a:gd name="T22" fmla="*/ 5 w 50"/>
                <a:gd name="T23" fmla="*/ 83 h 50"/>
                <a:gd name="T24" fmla="*/ 0 w 50"/>
                <a:gd name="T25" fmla="*/ 61 h 50"/>
                <a:gd name="T26" fmla="*/ 5 w 50"/>
                <a:gd name="T27" fmla="*/ 38 h 50"/>
                <a:gd name="T28" fmla="*/ 17 w 50"/>
                <a:gd name="T29" fmla="*/ 17 h 50"/>
                <a:gd name="T30" fmla="*/ 35 w 50"/>
                <a:gd name="T31" fmla="*/ 5 h 50"/>
                <a:gd name="T32" fmla="*/ 59 w 50"/>
                <a:gd name="T33" fmla="*/ 0 h 50"/>
                <a:gd name="T34" fmla="*/ 92 w 50"/>
                <a:gd name="T35" fmla="*/ 59 h 50"/>
                <a:gd name="T36" fmla="*/ 83 w 50"/>
                <a:gd name="T37" fmla="*/ 38 h 50"/>
                <a:gd name="T38" fmla="*/ 59 w 50"/>
                <a:gd name="T39" fmla="*/ 31 h 50"/>
                <a:gd name="T40" fmla="*/ 35 w 50"/>
                <a:gd name="T41" fmla="*/ 38 h 50"/>
                <a:gd name="T42" fmla="*/ 26 w 50"/>
                <a:gd name="T43" fmla="*/ 59 h 50"/>
                <a:gd name="T44" fmla="*/ 35 w 50"/>
                <a:gd name="T45" fmla="*/ 80 h 50"/>
                <a:gd name="T46" fmla="*/ 59 w 50"/>
                <a:gd name="T47" fmla="*/ 87 h 50"/>
                <a:gd name="T48" fmla="*/ 83 w 50"/>
                <a:gd name="T49" fmla="*/ 80 h 50"/>
                <a:gd name="T50" fmla="*/ 92 w 50"/>
                <a:gd name="T51" fmla="*/ 5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25" y="0"/>
                  </a:moveTo>
                  <a:cubicBezTo>
                    <a:pt x="28" y="0"/>
                    <a:pt x="31" y="0"/>
                    <a:pt x="34" y="1"/>
                  </a:cubicBezTo>
                  <a:cubicBezTo>
                    <a:pt x="37" y="2"/>
                    <a:pt x="40" y="4"/>
                    <a:pt x="42" y="7"/>
                  </a:cubicBezTo>
                  <a:cubicBezTo>
                    <a:pt x="45" y="9"/>
                    <a:pt x="47" y="12"/>
                    <a:pt x="48" y="15"/>
                  </a:cubicBezTo>
                  <a:cubicBezTo>
                    <a:pt x="49" y="18"/>
                    <a:pt x="50" y="21"/>
                    <a:pt x="50" y="24"/>
                  </a:cubicBezTo>
                  <a:cubicBezTo>
                    <a:pt x="50" y="28"/>
                    <a:pt x="50" y="31"/>
                    <a:pt x="48" y="34"/>
                  </a:cubicBezTo>
                  <a:cubicBezTo>
                    <a:pt x="47" y="37"/>
                    <a:pt x="45" y="40"/>
                    <a:pt x="43" y="42"/>
                  </a:cubicBezTo>
                  <a:cubicBezTo>
                    <a:pt x="41" y="45"/>
                    <a:pt x="38" y="47"/>
                    <a:pt x="35" y="48"/>
                  </a:cubicBezTo>
                  <a:cubicBezTo>
                    <a:pt x="32" y="50"/>
                    <a:pt x="29" y="50"/>
                    <a:pt x="26" y="50"/>
                  </a:cubicBezTo>
                  <a:cubicBezTo>
                    <a:pt x="22" y="50"/>
                    <a:pt x="19" y="50"/>
                    <a:pt x="16" y="49"/>
                  </a:cubicBezTo>
                  <a:cubicBezTo>
                    <a:pt x="13" y="48"/>
                    <a:pt x="10" y="46"/>
                    <a:pt x="8" y="43"/>
                  </a:cubicBezTo>
                  <a:cubicBezTo>
                    <a:pt x="6" y="41"/>
                    <a:pt x="4" y="38"/>
                    <a:pt x="2" y="35"/>
                  </a:cubicBezTo>
                  <a:cubicBezTo>
                    <a:pt x="1" y="32"/>
                    <a:pt x="0" y="29"/>
                    <a:pt x="0" y="26"/>
                  </a:cubicBezTo>
                  <a:cubicBezTo>
                    <a:pt x="0" y="22"/>
                    <a:pt x="1" y="19"/>
                    <a:pt x="2" y="16"/>
                  </a:cubicBezTo>
                  <a:cubicBezTo>
                    <a:pt x="3" y="13"/>
                    <a:pt x="5" y="10"/>
                    <a:pt x="7" y="7"/>
                  </a:cubicBezTo>
                  <a:cubicBezTo>
                    <a:pt x="9" y="5"/>
                    <a:pt x="12" y="3"/>
                    <a:pt x="15" y="2"/>
                  </a:cubicBezTo>
                  <a:cubicBezTo>
                    <a:pt x="18" y="0"/>
                    <a:pt x="21" y="0"/>
                    <a:pt x="25" y="0"/>
                  </a:cubicBezTo>
                  <a:close/>
                  <a:moveTo>
                    <a:pt x="39" y="25"/>
                  </a:moveTo>
                  <a:cubicBezTo>
                    <a:pt x="39" y="21"/>
                    <a:pt x="38" y="18"/>
                    <a:pt x="35" y="16"/>
                  </a:cubicBezTo>
                  <a:cubicBezTo>
                    <a:pt x="32" y="14"/>
                    <a:pt x="29" y="12"/>
                    <a:pt x="25" y="13"/>
                  </a:cubicBezTo>
                  <a:cubicBezTo>
                    <a:pt x="21" y="13"/>
                    <a:pt x="18" y="14"/>
                    <a:pt x="15" y="16"/>
                  </a:cubicBezTo>
                  <a:cubicBezTo>
                    <a:pt x="12" y="19"/>
                    <a:pt x="11" y="22"/>
                    <a:pt x="11" y="25"/>
                  </a:cubicBezTo>
                  <a:cubicBezTo>
                    <a:pt x="11" y="29"/>
                    <a:pt x="13" y="32"/>
                    <a:pt x="15" y="34"/>
                  </a:cubicBezTo>
                  <a:cubicBezTo>
                    <a:pt x="18" y="36"/>
                    <a:pt x="21" y="38"/>
                    <a:pt x="25" y="37"/>
                  </a:cubicBezTo>
                  <a:cubicBezTo>
                    <a:pt x="30" y="37"/>
                    <a:pt x="33" y="36"/>
                    <a:pt x="35" y="34"/>
                  </a:cubicBezTo>
                  <a:cubicBezTo>
                    <a:pt x="38" y="31"/>
                    <a:pt x="39" y="28"/>
                    <a:pt x="39" y="25"/>
                  </a:cubicBezTo>
                  <a:close/>
                </a:path>
              </a:pathLst>
            </a:custGeom>
            <a:solidFill>
              <a:srgbClr val="000000"/>
            </a:solidFill>
            <a:ln w="9525">
              <a:noFill/>
              <a:round/>
              <a:headEnd/>
              <a:tailEnd/>
            </a:ln>
          </p:spPr>
          <p:txBody>
            <a:bodyPr/>
            <a:lstStyle/>
            <a:p>
              <a:endParaRPr lang="ja-JP" altLang="en-US"/>
            </a:p>
          </p:txBody>
        </p:sp>
        <p:sp>
          <p:nvSpPr>
            <p:cNvPr id="13359" name="Freeform 45"/>
            <p:cNvSpPr>
              <a:spLocks/>
            </p:cNvSpPr>
            <p:nvPr/>
          </p:nvSpPr>
          <p:spPr bwMode="auto">
            <a:xfrm>
              <a:off x="1684" y="2030"/>
              <a:ext cx="120" cy="85"/>
            </a:xfrm>
            <a:custGeom>
              <a:avLst/>
              <a:gdLst>
                <a:gd name="T0" fmla="*/ 78 w 51"/>
                <a:gd name="T1" fmla="*/ 71 h 36"/>
                <a:gd name="T2" fmla="*/ 89 w 51"/>
                <a:gd name="T3" fmla="*/ 57 h 36"/>
                <a:gd name="T4" fmla="*/ 94 w 51"/>
                <a:gd name="T5" fmla="*/ 45 h 36"/>
                <a:gd name="T6" fmla="*/ 92 w 51"/>
                <a:gd name="T7" fmla="*/ 35 h 36"/>
                <a:gd name="T8" fmla="*/ 85 w 51"/>
                <a:gd name="T9" fmla="*/ 31 h 36"/>
                <a:gd name="T10" fmla="*/ 75 w 51"/>
                <a:gd name="T11" fmla="*/ 33 h 36"/>
                <a:gd name="T12" fmla="*/ 68 w 51"/>
                <a:gd name="T13" fmla="*/ 47 h 36"/>
                <a:gd name="T14" fmla="*/ 54 w 51"/>
                <a:gd name="T15" fmla="*/ 71 h 36"/>
                <a:gd name="T16" fmla="*/ 35 w 51"/>
                <a:gd name="T17" fmla="*/ 76 h 36"/>
                <a:gd name="T18" fmla="*/ 9 w 51"/>
                <a:gd name="T19" fmla="*/ 61 h 36"/>
                <a:gd name="T20" fmla="*/ 2 w 51"/>
                <a:gd name="T21" fmla="*/ 33 h 36"/>
                <a:gd name="T22" fmla="*/ 5 w 51"/>
                <a:gd name="T23" fmla="*/ 17 h 36"/>
                <a:gd name="T24" fmla="*/ 14 w 51"/>
                <a:gd name="T25" fmla="*/ 2 h 36"/>
                <a:gd name="T26" fmla="*/ 35 w 51"/>
                <a:gd name="T27" fmla="*/ 12 h 36"/>
                <a:gd name="T28" fmla="*/ 28 w 51"/>
                <a:gd name="T29" fmla="*/ 24 h 36"/>
                <a:gd name="T30" fmla="*/ 26 w 51"/>
                <a:gd name="T31" fmla="*/ 33 h 36"/>
                <a:gd name="T32" fmla="*/ 26 w 51"/>
                <a:gd name="T33" fmla="*/ 43 h 36"/>
                <a:gd name="T34" fmla="*/ 33 w 51"/>
                <a:gd name="T35" fmla="*/ 47 h 36"/>
                <a:gd name="T36" fmla="*/ 40 w 51"/>
                <a:gd name="T37" fmla="*/ 45 h 36"/>
                <a:gd name="T38" fmla="*/ 45 w 51"/>
                <a:gd name="T39" fmla="*/ 33 h 36"/>
                <a:gd name="T40" fmla="*/ 47 w 51"/>
                <a:gd name="T41" fmla="*/ 31 h 36"/>
                <a:gd name="T42" fmla="*/ 59 w 51"/>
                <a:gd name="T43" fmla="*/ 7 h 36"/>
                <a:gd name="T44" fmla="*/ 71 w 51"/>
                <a:gd name="T45" fmla="*/ 2 h 36"/>
                <a:gd name="T46" fmla="*/ 82 w 51"/>
                <a:gd name="T47" fmla="*/ 2 h 36"/>
                <a:gd name="T48" fmla="*/ 111 w 51"/>
                <a:gd name="T49" fmla="*/ 14 h 36"/>
                <a:gd name="T50" fmla="*/ 118 w 51"/>
                <a:gd name="T51" fmla="*/ 47 h 36"/>
                <a:gd name="T52" fmla="*/ 113 w 51"/>
                <a:gd name="T53" fmla="*/ 68 h 36"/>
                <a:gd name="T54" fmla="*/ 99 w 51"/>
                <a:gd name="T55" fmla="*/ 85 h 36"/>
                <a:gd name="T56" fmla="*/ 78 w 51"/>
                <a:gd name="T57" fmla="*/ 71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36"/>
                <a:gd name="T89" fmla="*/ 51 w 51"/>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36">
                  <a:moveTo>
                    <a:pt x="33" y="30"/>
                  </a:moveTo>
                  <a:cubicBezTo>
                    <a:pt x="35" y="28"/>
                    <a:pt x="37" y="26"/>
                    <a:pt x="38" y="24"/>
                  </a:cubicBezTo>
                  <a:cubicBezTo>
                    <a:pt x="39" y="23"/>
                    <a:pt x="40" y="21"/>
                    <a:pt x="40" y="19"/>
                  </a:cubicBezTo>
                  <a:cubicBezTo>
                    <a:pt x="40" y="17"/>
                    <a:pt x="40" y="16"/>
                    <a:pt x="39" y="15"/>
                  </a:cubicBezTo>
                  <a:cubicBezTo>
                    <a:pt x="38" y="13"/>
                    <a:pt x="37" y="13"/>
                    <a:pt x="36" y="13"/>
                  </a:cubicBezTo>
                  <a:cubicBezTo>
                    <a:pt x="34" y="13"/>
                    <a:pt x="33" y="13"/>
                    <a:pt x="32" y="14"/>
                  </a:cubicBezTo>
                  <a:cubicBezTo>
                    <a:pt x="31" y="15"/>
                    <a:pt x="30" y="17"/>
                    <a:pt x="29" y="20"/>
                  </a:cubicBezTo>
                  <a:cubicBezTo>
                    <a:pt x="27" y="25"/>
                    <a:pt x="25" y="28"/>
                    <a:pt x="23" y="30"/>
                  </a:cubicBezTo>
                  <a:cubicBezTo>
                    <a:pt x="21" y="31"/>
                    <a:pt x="18" y="32"/>
                    <a:pt x="15" y="32"/>
                  </a:cubicBezTo>
                  <a:cubicBezTo>
                    <a:pt x="10" y="31"/>
                    <a:pt x="7" y="30"/>
                    <a:pt x="4" y="26"/>
                  </a:cubicBezTo>
                  <a:cubicBezTo>
                    <a:pt x="1" y="23"/>
                    <a:pt x="0" y="19"/>
                    <a:pt x="1" y="14"/>
                  </a:cubicBezTo>
                  <a:cubicBezTo>
                    <a:pt x="1" y="12"/>
                    <a:pt x="1" y="9"/>
                    <a:pt x="2" y="7"/>
                  </a:cubicBezTo>
                  <a:cubicBezTo>
                    <a:pt x="3" y="5"/>
                    <a:pt x="5" y="3"/>
                    <a:pt x="6" y="1"/>
                  </a:cubicBezTo>
                  <a:cubicBezTo>
                    <a:pt x="15" y="5"/>
                    <a:pt x="15" y="5"/>
                    <a:pt x="15" y="5"/>
                  </a:cubicBezTo>
                  <a:cubicBezTo>
                    <a:pt x="14" y="7"/>
                    <a:pt x="13" y="8"/>
                    <a:pt x="12" y="10"/>
                  </a:cubicBezTo>
                  <a:cubicBezTo>
                    <a:pt x="11" y="11"/>
                    <a:pt x="11" y="13"/>
                    <a:pt x="11" y="14"/>
                  </a:cubicBezTo>
                  <a:cubicBezTo>
                    <a:pt x="10" y="16"/>
                    <a:pt x="11" y="17"/>
                    <a:pt x="11" y="18"/>
                  </a:cubicBezTo>
                  <a:cubicBezTo>
                    <a:pt x="12" y="19"/>
                    <a:pt x="13" y="20"/>
                    <a:pt x="14" y="20"/>
                  </a:cubicBezTo>
                  <a:cubicBezTo>
                    <a:pt x="15" y="20"/>
                    <a:pt x="16" y="19"/>
                    <a:pt x="17" y="19"/>
                  </a:cubicBezTo>
                  <a:cubicBezTo>
                    <a:pt x="18" y="18"/>
                    <a:pt x="19" y="16"/>
                    <a:pt x="19" y="14"/>
                  </a:cubicBezTo>
                  <a:cubicBezTo>
                    <a:pt x="20" y="13"/>
                    <a:pt x="20" y="13"/>
                    <a:pt x="20" y="13"/>
                  </a:cubicBezTo>
                  <a:cubicBezTo>
                    <a:pt x="22" y="8"/>
                    <a:pt x="23" y="5"/>
                    <a:pt x="25" y="3"/>
                  </a:cubicBezTo>
                  <a:cubicBezTo>
                    <a:pt x="26" y="2"/>
                    <a:pt x="28" y="1"/>
                    <a:pt x="30" y="1"/>
                  </a:cubicBezTo>
                  <a:cubicBezTo>
                    <a:pt x="31" y="1"/>
                    <a:pt x="33" y="0"/>
                    <a:pt x="35" y="1"/>
                  </a:cubicBezTo>
                  <a:cubicBezTo>
                    <a:pt x="40" y="1"/>
                    <a:pt x="44" y="3"/>
                    <a:pt x="47" y="6"/>
                  </a:cubicBezTo>
                  <a:cubicBezTo>
                    <a:pt x="50" y="10"/>
                    <a:pt x="51" y="15"/>
                    <a:pt x="50" y="20"/>
                  </a:cubicBezTo>
                  <a:cubicBezTo>
                    <a:pt x="50" y="23"/>
                    <a:pt x="49" y="26"/>
                    <a:pt x="48" y="29"/>
                  </a:cubicBezTo>
                  <a:cubicBezTo>
                    <a:pt x="47" y="32"/>
                    <a:pt x="45" y="34"/>
                    <a:pt x="42" y="36"/>
                  </a:cubicBezTo>
                  <a:lnTo>
                    <a:pt x="33" y="30"/>
                  </a:lnTo>
                  <a:close/>
                </a:path>
              </a:pathLst>
            </a:custGeom>
            <a:solidFill>
              <a:srgbClr val="000000"/>
            </a:solidFill>
            <a:ln w="9525">
              <a:noFill/>
              <a:round/>
              <a:headEnd/>
              <a:tailEnd/>
            </a:ln>
          </p:spPr>
          <p:txBody>
            <a:bodyPr/>
            <a:lstStyle/>
            <a:p>
              <a:endParaRPr lang="ja-JP" altLang="en-US"/>
            </a:p>
          </p:txBody>
        </p:sp>
        <p:sp>
          <p:nvSpPr>
            <p:cNvPr id="13360" name="Freeform 46"/>
            <p:cNvSpPr>
              <a:spLocks noEditPoints="1"/>
            </p:cNvSpPr>
            <p:nvPr/>
          </p:nvSpPr>
          <p:spPr bwMode="auto">
            <a:xfrm>
              <a:off x="1698" y="1916"/>
              <a:ext cx="125" cy="114"/>
            </a:xfrm>
            <a:custGeom>
              <a:avLst/>
              <a:gdLst>
                <a:gd name="T0" fmla="*/ 104 w 53"/>
                <a:gd name="T1" fmla="*/ 114 h 48"/>
                <a:gd name="T2" fmla="*/ 0 w 53"/>
                <a:gd name="T3" fmla="*/ 57 h 48"/>
                <a:gd name="T4" fmla="*/ 7 w 53"/>
                <a:gd name="T5" fmla="*/ 19 h 48"/>
                <a:gd name="T6" fmla="*/ 125 w 53"/>
                <a:gd name="T7" fmla="*/ 0 h 48"/>
                <a:gd name="T8" fmla="*/ 120 w 53"/>
                <a:gd name="T9" fmla="*/ 31 h 48"/>
                <a:gd name="T10" fmla="*/ 99 w 53"/>
                <a:gd name="T11" fmla="*/ 31 h 48"/>
                <a:gd name="T12" fmla="*/ 92 w 53"/>
                <a:gd name="T13" fmla="*/ 74 h 48"/>
                <a:gd name="T14" fmla="*/ 111 w 53"/>
                <a:gd name="T15" fmla="*/ 83 h 48"/>
                <a:gd name="T16" fmla="*/ 104 w 53"/>
                <a:gd name="T17" fmla="*/ 114 h 48"/>
                <a:gd name="T18" fmla="*/ 71 w 53"/>
                <a:gd name="T19" fmla="*/ 64 h 48"/>
                <a:gd name="T20" fmla="*/ 75 w 53"/>
                <a:gd name="T21" fmla="*/ 33 h 48"/>
                <a:gd name="T22" fmla="*/ 38 w 53"/>
                <a:gd name="T23" fmla="*/ 40 h 48"/>
                <a:gd name="T24" fmla="*/ 33 w 53"/>
                <a:gd name="T25" fmla="*/ 40 h 48"/>
                <a:gd name="T26" fmla="*/ 21 w 53"/>
                <a:gd name="T27" fmla="*/ 40 h 48"/>
                <a:gd name="T28" fmla="*/ 31 w 53"/>
                <a:gd name="T29" fmla="*/ 43 h 48"/>
                <a:gd name="T30" fmla="*/ 35 w 53"/>
                <a:gd name="T31" fmla="*/ 48 h 48"/>
                <a:gd name="T32" fmla="*/ 71 w 53"/>
                <a:gd name="T33" fmla="*/ 6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8"/>
                <a:gd name="T53" fmla="*/ 53 w 5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8">
                  <a:moveTo>
                    <a:pt x="44" y="48"/>
                  </a:moveTo>
                  <a:cubicBezTo>
                    <a:pt x="0" y="24"/>
                    <a:pt x="0" y="24"/>
                    <a:pt x="0" y="24"/>
                  </a:cubicBezTo>
                  <a:cubicBezTo>
                    <a:pt x="3" y="8"/>
                    <a:pt x="3" y="8"/>
                    <a:pt x="3" y="8"/>
                  </a:cubicBezTo>
                  <a:cubicBezTo>
                    <a:pt x="53" y="0"/>
                    <a:pt x="53" y="0"/>
                    <a:pt x="53" y="0"/>
                  </a:cubicBezTo>
                  <a:cubicBezTo>
                    <a:pt x="51" y="13"/>
                    <a:pt x="51" y="13"/>
                    <a:pt x="51" y="13"/>
                  </a:cubicBezTo>
                  <a:cubicBezTo>
                    <a:pt x="42" y="13"/>
                    <a:pt x="42" y="13"/>
                    <a:pt x="42" y="13"/>
                  </a:cubicBezTo>
                  <a:cubicBezTo>
                    <a:pt x="39" y="31"/>
                    <a:pt x="39" y="31"/>
                    <a:pt x="39" y="31"/>
                  </a:cubicBezTo>
                  <a:cubicBezTo>
                    <a:pt x="47" y="35"/>
                    <a:pt x="47" y="35"/>
                    <a:pt x="47" y="35"/>
                  </a:cubicBezTo>
                  <a:lnTo>
                    <a:pt x="44" y="48"/>
                  </a:lnTo>
                  <a:close/>
                  <a:moveTo>
                    <a:pt x="30" y="27"/>
                  </a:moveTo>
                  <a:cubicBezTo>
                    <a:pt x="32" y="14"/>
                    <a:pt x="32" y="14"/>
                    <a:pt x="32" y="14"/>
                  </a:cubicBezTo>
                  <a:cubicBezTo>
                    <a:pt x="16" y="17"/>
                    <a:pt x="16" y="17"/>
                    <a:pt x="16" y="17"/>
                  </a:cubicBezTo>
                  <a:cubicBezTo>
                    <a:pt x="15" y="17"/>
                    <a:pt x="15" y="17"/>
                    <a:pt x="14" y="17"/>
                  </a:cubicBezTo>
                  <a:cubicBezTo>
                    <a:pt x="13" y="17"/>
                    <a:pt x="11" y="17"/>
                    <a:pt x="9" y="17"/>
                  </a:cubicBezTo>
                  <a:cubicBezTo>
                    <a:pt x="10" y="18"/>
                    <a:pt x="12" y="18"/>
                    <a:pt x="13" y="18"/>
                  </a:cubicBezTo>
                  <a:cubicBezTo>
                    <a:pt x="14" y="19"/>
                    <a:pt x="14" y="19"/>
                    <a:pt x="15" y="20"/>
                  </a:cubicBezTo>
                  <a:lnTo>
                    <a:pt x="30" y="27"/>
                  </a:lnTo>
                  <a:close/>
                </a:path>
              </a:pathLst>
            </a:custGeom>
            <a:solidFill>
              <a:srgbClr val="000000"/>
            </a:solidFill>
            <a:ln w="9525">
              <a:noFill/>
              <a:round/>
              <a:headEnd/>
              <a:tailEnd/>
            </a:ln>
          </p:spPr>
          <p:txBody>
            <a:bodyPr/>
            <a:lstStyle/>
            <a:p>
              <a:endParaRPr lang="ja-JP" altLang="en-US"/>
            </a:p>
          </p:txBody>
        </p:sp>
        <p:sp>
          <p:nvSpPr>
            <p:cNvPr id="13361" name="Freeform 47"/>
            <p:cNvSpPr>
              <a:spLocks/>
            </p:cNvSpPr>
            <p:nvPr/>
          </p:nvSpPr>
          <p:spPr bwMode="auto">
            <a:xfrm>
              <a:off x="1717" y="1777"/>
              <a:ext cx="137" cy="127"/>
            </a:xfrm>
            <a:custGeom>
              <a:avLst/>
              <a:gdLst>
                <a:gd name="T0" fmla="*/ 108 w 137"/>
                <a:gd name="T1" fmla="*/ 127 h 127"/>
                <a:gd name="T2" fmla="*/ 0 w 137"/>
                <a:gd name="T3" fmla="*/ 97 h 127"/>
                <a:gd name="T4" fmla="*/ 9 w 137"/>
                <a:gd name="T5" fmla="*/ 68 h 127"/>
                <a:gd name="T6" fmla="*/ 59 w 137"/>
                <a:gd name="T7" fmla="*/ 83 h 127"/>
                <a:gd name="T8" fmla="*/ 19 w 137"/>
                <a:gd name="T9" fmla="*/ 35 h 127"/>
                <a:gd name="T10" fmla="*/ 28 w 137"/>
                <a:gd name="T11" fmla="*/ 0 h 127"/>
                <a:gd name="T12" fmla="*/ 71 w 137"/>
                <a:gd name="T13" fmla="*/ 54 h 127"/>
                <a:gd name="T14" fmla="*/ 137 w 137"/>
                <a:gd name="T15" fmla="*/ 28 h 127"/>
                <a:gd name="T16" fmla="*/ 127 w 137"/>
                <a:gd name="T17" fmla="*/ 64 h 127"/>
                <a:gd name="T18" fmla="*/ 68 w 137"/>
                <a:gd name="T19" fmla="*/ 85 h 127"/>
                <a:gd name="T20" fmla="*/ 118 w 137"/>
                <a:gd name="T21" fmla="*/ 99 h 127"/>
                <a:gd name="T22" fmla="*/ 108 w 137"/>
                <a:gd name="T23" fmla="*/ 127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127"/>
                <a:gd name="T38" fmla="*/ 137 w 137"/>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127">
                  <a:moveTo>
                    <a:pt x="108" y="127"/>
                  </a:moveTo>
                  <a:lnTo>
                    <a:pt x="0" y="97"/>
                  </a:lnTo>
                  <a:lnTo>
                    <a:pt x="9" y="68"/>
                  </a:lnTo>
                  <a:lnTo>
                    <a:pt x="59" y="83"/>
                  </a:lnTo>
                  <a:lnTo>
                    <a:pt x="19" y="35"/>
                  </a:lnTo>
                  <a:lnTo>
                    <a:pt x="28" y="0"/>
                  </a:lnTo>
                  <a:lnTo>
                    <a:pt x="71" y="54"/>
                  </a:lnTo>
                  <a:lnTo>
                    <a:pt x="137" y="28"/>
                  </a:lnTo>
                  <a:lnTo>
                    <a:pt x="127" y="64"/>
                  </a:lnTo>
                  <a:lnTo>
                    <a:pt x="68" y="85"/>
                  </a:lnTo>
                  <a:lnTo>
                    <a:pt x="118" y="99"/>
                  </a:lnTo>
                  <a:lnTo>
                    <a:pt x="108" y="127"/>
                  </a:lnTo>
                  <a:close/>
                </a:path>
              </a:pathLst>
            </a:custGeom>
            <a:solidFill>
              <a:srgbClr val="000000"/>
            </a:solidFill>
            <a:ln w="9525">
              <a:noFill/>
              <a:round/>
              <a:headEnd/>
              <a:tailEnd/>
            </a:ln>
          </p:spPr>
          <p:txBody>
            <a:bodyPr/>
            <a:lstStyle/>
            <a:p>
              <a:endParaRPr lang="ja-JP" altLang="en-US"/>
            </a:p>
          </p:txBody>
        </p:sp>
        <p:sp>
          <p:nvSpPr>
            <p:cNvPr id="13362" name="Freeform 48"/>
            <p:cNvSpPr>
              <a:spLocks noEditPoints="1"/>
            </p:cNvSpPr>
            <p:nvPr/>
          </p:nvSpPr>
          <p:spPr bwMode="auto">
            <a:xfrm>
              <a:off x="1764" y="1697"/>
              <a:ext cx="132" cy="111"/>
            </a:xfrm>
            <a:custGeom>
              <a:avLst/>
              <a:gdLst>
                <a:gd name="T0" fmla="*/ 90 w 56"/>
                <a:gd name="T1" fmla="*/ 111 h 47"/>
                <a:gd name="T2" fmla="*/ 0 w 56"/>
                <a:gd name="T3" fmla="*/ 35 h 47"/>
                <a:gd name="T4" fmla="*/ 14 w 56"/>
                <a:gd name="T5" fmla="*/ 0 h 47"/>
                <a:gd name="T6" fmla="*/ 132 w 56"/>
                <a:gd name="T7" fmla="*/ 5 h 47"/>
                <a:gd name="T8" fmla="*/ 120 w 56"/>
                <a:gd name="T9" fmla="*/ 33 h 47"/>
                <a:gd name="T10" fmla="*/ 99 w 56"/>
                <a:gd name="T11" fmla="*/ 31 h 47"/>
                <a:gd name="T12" fmla="*/ 83 w 56"/>
                <a:gd name="T13" fmla="*/ 71 h 47"/>
                <a:gd name="T14" fmla="*/ 99 w 56"/>
                <a:gd name="T15" fmla="*/ 83 h 47"/>
                <a:gd name="T16" fmla="*/ 90 w 56"/>
                <a:gd name="T17" fmla="*/ 111 h 47"/>
                <a:gd name="T18" fmla="*/ 66 w 56"/>
                <a:gd name="T19" fmla="*/ 57 h 47"/>
                <a:gd name="T20" fmla="*/ 78 w 56"/>
                <a:gd name="T21" fmla="*/ 28 h 47"/>
                <a:gd name="T22" fmla="*/ 38 w 56"/>
                <a:gd name="T23" fmla="*/ 26 h 47"/>
                <a:gd name="T24" fmla="*/ 33 w 56"/>
                <a:gd name="T25" fmla="*/ 24 h 47"/>
                <a:gd name="T26" fmla="*/ 24 w 56"/>
                <a:gd name="T27" fmla="*/ 24 h 47"/>
                <a:gd name="T28" fmla="*/ 31 w 56"/>
                <a:gd name="T29" fmla="*/ 28 h 47"/>
                <a:gd name="T30" fmla="*/ 35 w 56"/>
                <a:gd name="T31" fmla="*/ 33 h 47"/>
                <a:gd name="T32" fmla="*/ 66 w 56"/>
                <a:gd name="T33" fmla="*/ 5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7"/>
                <a:gd name="T53" fmla="*/ 56 w 56"/>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7">
                  <a:moveTo>
                    <a:pt x="38" y="47"/>
                  </a:moveTo>
                  <a:cubicBezTo>
                    <a:pt x="0" y="15"/>
                    <a:pt x="0" y="15"/>
                    <a:pt x="0" y="15"/>
                  </a:cubicBezTo>
                  <a:cubicBezTo>
                    <a:pt x="6" y="0"/>
                    <a:pt x="6" y="0"/>
                    <a:pt x="6" y="0"/>
                  </a:cubicBezTo>
                  <a:cubicBezTo>
                    <a:pt x="56" y="2"/>
                    <a:pt x="56" y="2"/>
                    <a:pt x="56" y="2"/>
                  </a:cubicBezTo>
                  <a:cubicBezTo>
                    <a:pt x="51" y="14"/>
                    <a:pt x="51" y="14"/>
                    <a:pt x="51" y="14"/>
                  </a:cubicBezTo>
                  <a:cubicBezTo>
                    <a:pt x="42" y="13"/>
                    <a:pt x="42" y="13"/>
                    <a:pt x="42" y="13"/>
                  </a:cubicBezTo>
                  <a:cubicBezTo>
                    <a:pt x="35" y="30"/>
                    <a:pt x="35" y="30"/>
                    <a:pt x="35" y="30"/>
                  </a:cubicBezTo>
                  <a:cubicBezTo>
                    <a:pt x="42" y="35"/>
                    <a:pt x="42" y="35"/>
                    <a:pt x="42" y="35"/>
                  </a:cubicBezTo>
                  <a:lnTo>
                    <a:pt x="38" y="47"/>
                  </a:lnTo>
                  <a:close/>
                  <a:moveTo>
                    <a:pt x="28" y="24"/>
                  </a:moveTo>
                  <a:cubicBezTo>
                    <a:pt x="33" y="12"/>
                    <a:pt x="33" y="12"/>
                    <a:pt x="33" y="12"/>
                  </a:cubicBezTo>
                  <a:cubicBezTo>
                    <a:pt x="16" y="11"/>
                    <a:pt x="16" y="11"/>
                    <a:pt x="16" y="11"/>
                  </a:cubicBezTo>
                  <a:cubicBezTo>
                    <a:pt x="16" y="11"/>
                    <a:pt x="15" y="11"/>
                    <a:pt x="14" y="10"/>
                  </a:cubicBezTo>
                  <a:cubicBezTo>
                    <a:pt x="13" y="10"/>
                    <a:pt x="11" y="10"/>
                    <a:pt x="10" y="10"/>
                  </a:cubicBezTo>
                  <a:cubicBezTo>
                    <a:pt x="11" y="11"/>
                    <a:pt x="12" y="11"/>
                    <a:pt x="13" y="12"/>
                  </a:cubicBezTo>
                  <a:cubicBezTo>
                    <a:pt x="13" y="13"/>
                    <a:pt x="14" y="13"/>
                    <a:pt x="15" y="14"/>
                  </a:cubicBezTo>
                  <a:lnTo>
                    <a:pt x="28" y="24"/>
                  </a:lnTo>
                  <a:close/>
                </a:path>
              </a:pathLst>
            </a:custGeom>
            <a:solidFill>
              <a:srgbClr val="000000"/>
            </a:solidFill>
            <a:ln w="9525">
              <a:noFill/>
              <a:round/>
              <a:headEnd/>
              <a:tailEnd/>
            </a:ln>
          </p:spPr>
          <p:txBody>
            <a:bodyPr/>
            <a:lstStyle/>
            <a:p>
              <a:endParaRPr lang="ja-JP" altLang="en-US"/>
            </a:p>
          </p:txBody>
        </p:sp>
        <p:sp>
          <p:nvSpPr>
            <p:cNvPr id="13363" name="Freeform 49"/>
            <p:cNvSpPr>
              <a:spLocks noEditPoints="1"/>
            </p:cNvSpPr>
            <p:nvPr/>
          </p:nvSpPr>
          <p:spPr bwMode="auto">
            <a:xfrm>
              <a:off x="1825" y="1531"/>
              <a:ext cx="111" cy="116"/>
            </a:xfrm>
            <a:custGeom>
              <a:avLst/>
              <a:gdLst>
                <a:gd name="T0" fmla="*/ 111 w 47"/>
                <a:gd name="T1" fmla="*/ 92 h 49"/>
                <a:gd name="T2" fmla="*/ 97 w 47"/>
                <a:gd name="T3" fmla="*/ 116 h 49"/>
                <a:gd name="T4" fmla="*/ 0 w 47"/>
                <a:gd name="T5" fmla="*/ 62 h 49"/>
                <a:gd name="T6" fmla="*/ 17 w 47"/>
                <a:gd name="T7" fmla="*/ 33 h 49"/>
                <a:gd name="T8" fmla="*/ 31 w 47"/>
                <a:gd name="T9" fmla="*/ 12 h 49"/>
                <a:gd name="T10" fmla="*/ 43 w 47"/>
                <a:gd name="T11" fmla="*/ 2 h 49"/>
                <a:gd name="T12" fmla="*/ 59 w 47"/>
                <a:gd name="T13" fmla="*/ 2 h 49"/>
                <a:gd name="T14" fmla="*/ 76 w 47"/>
                <a:gd name="T15" fmla="*/ 7 h 49"/>
                <a:gd name="T16" fmla="*/ 90 w 47"/>
                <a:gd name="T17" fmla="*/ 19 h 49"/>
                <a:gd name="T18" fmla="*/ 94 w 47"/>
                <a:gd name="T19" fmla="*/ 33 h 49"/>
                <a:gd name="T20" fmla="*/ 94 w 47"/>
                <a:gd name="T21" fmla="*/ 45 h 49"/>
                <a:gd name="T22" fmla="*/ 85 w 47"/>
                <a:gd name="T23" fmla="*/ 64 h 49"/>
                <a:gd name="T24" fmla="*/ 83 w 47"/>
                <a:gd name="T25" fmla="*/ 69 h 49"/>
                <a:gd name="T26" fmla="*/ 80 w 47"/>
                <a:gd name="T27" fmla="*/ 73 h 49"/>
                <a:gd name="T28" fmla="*/ 111 w 47"/>
                <a:gd name="T29" fmla="*/ 92 h 49"/>
                <a:gd name="T30" fmla="*/ 59 w 47"/>
                <a:gd name="T31" fmla="*/ 62 h 49"/>
                <a:gd name="T32" fmla="*/ 61 w 47"/>
                <a:gd name="T33" fmla="*/ 57 h 49"/>
                <a:gd name="T34" fmla="*/ 66 w 47"/>
                <a:gd name="T35" fmla="*/ 40 h 49"/>
                <a:gd name="T36" fmla="*/ 59 w 47"/>
                <a:gd name="T37" fmla="*/ 33 h 49"/>
                <a:gd name="T38" fmla="*/ 50 w 47"/>
                <a:gd name="T39" fmla="*/ 31 h 49"/>
                <a:gd name="T40" fmla="*/ 38 w 47"/>
                <a:gd name="T41" fmla="*/ 43 h 49"/>
                <a:gd name="T42" fmla="*/ 35 w 47"/>
                <a:gd name="T43" fmla="*/ 47 h 49"/>
                <a:gd name="T44" fmla="*/ 59 w 47"/>
                <a:gd name="T45" fmla="*/ 62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9"/>
                <a:gd name="T71" fmla="*/ 47 w 47"/>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9">
                  <a:moveTo>
                    <a:pt x="47" y="39"/>
                  </a:moveTo>
                  <a:cubicBezTo>
                    <a:pt x="41" y="49"/>
                    <a:pt x="41" y="49"/>
                    <a:pt x="41" y="49"/>
                  </a:cubicBezTo>
                  <a:cubicBezTo>
                    <a:pt x="0" y="26"/>
                    <a:pt x="0" y="26"/>
                    <a:pt x="0" y="26"/>
                  </a:cubicBezTo>
                  <a:cubicBezTo>
                    <a:pt x="7" y="14"/>
                    <a:pt x="7" y="14"/>
                    <a:pt x="7" y="14"/>
                  </a:cubicBezTo>
                  <a:cubicBezTo>
                    <a:pt x="10" y="9"/>
                    <a:pt x="12" y="6"/>
                    <a:pt x="13" y="5"/>
                  </a:cubicBezTo>
                  <a:cubicBezTo>
                    <a:pt x="15" y="3"/>
                    <a:pt x="16" y="2"/>
                    <a:pt x="18" y="1"/>
                  </a:cubicBezTo>
                  <a:cubicBezTo>
                    <a:pt x="20" y="1"/>
                    <a:pt x="23" y="0"/>
                    <a:pt x="25" y="1"/>
                  </a:cubicBezTo>
                  <a:cubicBezTo>
                    <a:pt x="27" y="1"/>
                    <a:pt x="30" y="2"/>
                    <a:pt x="32" y="3"/>
                  </a:cubicBezTo>
                  <a:cubicBezTo>
                    <a:pt x="34" y="4"/>
                    <a:pt x="36" y="6"/>
                    <a:pt x="38" y="8"/>
                  </a:cubicBezTo>
                  <a:cubicBezTo>
                    <a:pt x="39" y="10"/>
                    <a:pt x="40" y="12"/>
                    <a:pt x="40" y="14"/>
                  </a:cubicBezTo>
                  <a:cubicBezTo>
                    <a:pt x="40" y="16"/>
                    <a:pt x="40" y="17"/>
                    <a:pt x="40" y="19"/>
                  </a:cubicBezTo>
                  <a:cubicBezTo>
                    <a:pt x="39" y="21"/>
                    <a:pt x="38" y="24"/>
                    <a:pt x="36" y="27"/>
                  </a:cubicBezTo>
                  <a:cubicBezTo>
                    <a:pt x="35" y="29"/>
                    <a:pt x="35" y="29"/>
                    <a:pt x="35" y="29"/>
                  </a:cubicBezTo>
                  <a:cubicBezTo>
                    <a:pt x="34" y="31"/>
                    <a:pt x="34" y="31"/>
                    <a:pt x="34" y="31"/>
                  </a:cubicBezTo>
                  <a:lnTo>
                    <a:pt x="47" y="39"/>
                  </a:lnTo>
                  <a:close/>
                  <a:moveTo>
                    <a:pt x="25" y="26"/>
                  </a:moveTo>
                  <a:cubicBezTo>
                    <a:pt x="26" y="24"/>
                    <a:pt x="26" y="24"/>
                    <a:pt x="26" y="24"/>
                  </a:cubicBezTo>
                  <a:cubicBezTo>
                    <a:pt x="28" y="21"/>
                    <a:pt x="28" y="19"/>
                    <a:pt x="28" y="17"/>
                  </a:cubicBezTo>
                  <a:cubicBezTo>
                    <a:pt x="28" y="16"/>
                    <a:pt x="27" y="15"/>
                    <a:pt x="25" y="14"/>
                  </a:cubicBezTo>
                  <a:cubicBezTo>
                    <a:pt x="24" y="13"/>
                    <a:pt x="22" y="12"/>
                    <a:pt x="21" y="13"/>
                  </a:cubicBezTo>
                  <a:cubicBezTo>
                    <a:pt x="19" y="14"/>
                    <a:pt x="18" y="15"/>
                    <a:pt x="16" y="18"/>
                  </a:cubicBezTo>
                  <a:cubicBezTo>
                    <a:pt x="15" y="20"/>
                    <a:pt x="15" y="20"/>
                    <a:pt x="15" y="20"/>
                  </a:cubicBezTo>
                  <a:lnTo>
                    <a:pt x="25" y="26"/>
                  </a:lnTo>
                  <a:close/>
                </a:path>
              </a:pathLst>
            </a:custGeom>
            <a:solidFill>
              <a:srgbClr val="000000"/>
            </a:solidFill>
            <a:ln w="9525">
              <a:noFill/>
              <a:round/>
              <a:headEnd/>
              <a:tailEnd/>
            </a:ln>
          </p:spPr>
          <p:txBody>
            <a:bodyPr/>
            <a:lstStyle/>
            <a:p>
              <a:endParaRPr lang="ja-JP" altLang="en-US"/>
            </a:p>
          </p:txBody>
        </p:sp>
        <p:sp>
          <p:nvSpPr>
            <p:cNvPr id="13364" name="Freeform 50"/>
            <p:cNvSpPr>
              <a:spLocks noEditPoints="1"/>
            </p:cNvSpPr>
            <p:nvPr/>
          </p:nvSpPr>
          <p:spPr bwMode="auto">
            <a:xfrm>
              <a:off x="1882" y="1441"/>
              <a:ext cx="142" cy="121"/>
            </a:xfrm>
            <a:custGeom>
              <a:avLst/>
              <a:gdLst>
                <a:gd name="T0" fmla="*/ 92 w 60"/>
                <a:gd name="T1" fmla="*/ 121 h 51"/>
                <a:gd name="T2" fmla="*/ 0 w 60"/>
                <a:gd name="T3" fmla="*/ 57 h 51"/>
                <a:gd name="T4" fmla="*/ 19 w 60"/>
                <a:gd name="T5" fmla="*/ 31 h 51"/>
                <a:gd name="T6" fmla="*/ 36 w 60"/>
                <a:gd name="T7" fmla="*/ 9 h 51"/>
                <a:gd name="T8" fmla="*/ 47 w 60"/>
                <a:gd name="T9" fmla="*/ 2 h 51"/>
                <a:gd name="T10" fmla="*/ 62 w 60"/>
                <a:gd name="T11" fmla="*/ 2 h 51"/>
                <a:gd name="T12" fmla="*/ 76 w 60"/>
                <a:gd name="T13" fmla="*/ 9 h 51"/>
                <a:gd name="T14" fmla="*/ 90 w 60"/>
                <a:gd name="T15" fmla="*/ 26 h 51"/>
                <a:gd name="T16" fmla="*/ 88 w 60"/>
                <a:gd name="T17" fmla="*/ 47 h 51"/>
                <a:gd name="T18" fmla="*/ 142 w 60"/>
                <a:gd name="T19" fmla="*/ 47 h 51"/>
                <a:gd name="T20" fmla="*/ 123 w 60"/>
                <a:gd name="T21" fmla="*/ 76 h 51"/>
                <a:gd name="T22" fmla="*/ 73 w 60"/>
                <a:gd name="T23" fmla="*/ 74 h 51"/>
                <a:gd name="T24" fmla="*/ 109 w 60"/>
                <a:gd name="T25" fmla="*/ 97 h 51"/>
                <a:gd name="T26" fmla="*/ 92 w 60"/>
                <a:gd name="T27" fmla="*/ 121 h 51"/>
                <a:gd name="T28" fmla="*/ 59 w 60"/>
                <a:gd name="T29" fmla="*/ 64 h 51"/>
                <a:gd name="T30" fmla="*/ 64 w 60"/>
                <a:gd name="T31" fmla="*/ 59 h 51"/>
                <a:gd name="T32" fmla="*/ 69 w 60"/>
                <a:gd name="T33" fmla="*/ 45 h 51"/>
                <a:gd name="T34" fmla="*/ 64 w 60"/>
                <a:gd name="T35" fmla="*/ 36 h 51"/>
                <a:gd name="T36" fmla="*/ 50 w 60"/>
                <a:gd name="T37" fmla="*/ 31 h 51"/>
                <a:gd name="T38" fmla="*/ 40 w 60"/>
                <a:gd name="T39" fmla="*/ 43 h 51"/>
                <a:gd name="T40" fmla="*/ 36 w 60"/>
                <a:gd name="T41" fmla="*/ 47 h 51"/>
                <a:gd name="T42" fmla="*/ 59 w 60"/>
                <a:gd name="T43" fmla="*/ 64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1"/>
                <a:gd name="T68" fmla="*/ 60 w 60"/>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1">
                  <a:moveTo>
                    <a:pt x="39" y="51"/>
                  </a:moveTo>
                  <a:cubicBezTo>
                    <a:pt x="0" y="24"/>
                    <a:pt x="0" y="24"/>
                    <a:pt x="0" y="24"/>
                  </a:cubicBezTo>
                  <a:cubicBezTo>
                    <a:pt x="8" y="13"/>
                    <a:pt x="8" y="13"/>
                    <a:pt x="8" y="13"/>
                  </a:cubicBezTo>
                  <a:cubicBezTo>
                    <a:pt x="11" y="8"/>
                    <a:pt x="13" y="6"/>
                    <a:pt x="15" y="4"/>
                  </a:cubicBezTo>
                  <a:cubicBezTo>
                    <a:pt x="16" y="3"/>
                    <a:pt x="18" y="2"/>
                    <a:pt x="20" y="1"/>
                  </a:cubicBezTo>
                  <a:cubicBezTo>
                    <a:pt x="22" y="1"/>
                    <a:pt x="24" y="0"/>
                    <a:pt x="26" y="1"/>
                  </a:cubicBezTo>
                  <a:cubicBezTo>
                    <a:pt x="28" y="1"/>
                    <a:pt x="30" y="2"/>
                    <a:pt x="32" y="4"/>
                  </a:cubicBezTo>
                  <a:cubicBezTo>
                    <a:pt x="35" y="6"/>
                    <a:pt x="37" y="8"/>
                    <a:pt x="38" y="11"/>
                  </a:cubicBezTo>
                  <a:cubicBezTo>
                    <a:pt x="39" y="14"/>
                    <a:pt x="39" y="17"/>
                    <a:pt x="37" y="20"/>
                  </a:cubicBezTo>
                  <a:cubicBezTo>
                    <a:pt x="60" y="20"/>
                    <a:pt x="60" y="20"/>
                    <a:pt x="60" y="20"/>
                  </a:cubicBezTo>
                  <a:cubicBezTo>
                    <a:pt x="52" y="32"/>
                    <a:pt x="52" y="32"/>
                    <a:pt x="52" y="32"/>
                  </a:cubicBezTo>
                  <a:cubicBezTo>
                    <a:pt x="31" y="31"/>
                    <a:pt x="31" y="31"/>
                    <a:pt x="31" y="31"/>
                  </a:cubicBezTo>
                  <a:cubicBezTo>
                    <a:pt x="46" y="41"/>
                    <a:pt x="46" y="41"/>
                    <a:pt x="46" y="41"/>
                  </a:cubicBezTo>
                  <a:lnTo>
                    <a:pt x="39" y="51"/>
                  </a:lnTo>
                  <a:close/>
                  <a:moveTo>
                    <a:pt x="25" y="27"/>
                  </a:moveTo>
                  <a:cubicBezTo>
                    <a:pt x="27" y="25"/>
                    <a:pt x="27" y="25"/>
                    <a:pt x="27" y="25"/>
                  </a:cubicBezTo>
                  <a:cubicBezTo>
                    <a:pt x="28" y="23"/>
                    <a:pt x="29" y="21"/>
                    <a:pt x="29" y="19"/>
                  </a:cubicBezTo>
                  <a:cubicBezTo>
                    <a:pt x="29" y="18"/>
                    <a:pt x="28" y="16"/>
                    <a:pt x="27" y="15"/>
                  </a:cubicBezTo>
                  <a:cubicBezTo>
                    <a:pt x="25" y="14"/>
                    <a:pt x="23" y="13"/>
                    <a:pt x="21" y="13"/>
                  </a:cubicBezTo>
                  <a:cubicBezTo>
                    <a:pt x="20" y="14"/>
                    <a:pt x="18" y="15"/>
                    <a:pt x="17" y="18"/>
                  </a:cubicBezTo>
                  <a:cubicBezTo>
                    <a:pt x="15" y="20"/>
                    <a:pt x="15" y="20"/>
                    <a:pt x="15" y="20"/>
                  </a:cubicBezTo>
                  <a:lnTo>
                    <a:pt x="25" y="27"/>
                  </a:lnTo>
                  <a:close/>
                </a:path>
              </a:pathLst>
            </a:custGeom>
            <a:solidFill>
              <a:srgbClr val="000000"/>
            </a:solidFill>
            <a:ln w="9525">
              <a:noFill/>
              <a:round/>
              <a:headEnd/>
              <a:tailEnd/>
            </a:ln>
          </p:spPr>
          <p:txBody>
            <a:bodyPr/>
            <a:lstStyle/>
            <a:p>
              <a:endParaRPr lang="ja-JP" altLang="en-US"/>
            </a:p>
          </p:txBody>
        </p:sp>
        <p:sp>
          <p:nvSpPr>
            <p:cNvPr id="13365" name="Freeform 51"/>
            <p:cNvSpPr>
              <a:spLocks/>
            </p:cNvSpPr>
            <p:nvPr/>
          </p:nvSpPr>
          <p:spPr bwMode="auto">
            <a:xfrm>
              <a:off x="1948" y="1356"/>
              <a:ext cx="130" cy="126"/>
            </a:xfrm>
            <a:custGeom>
              <a:avLst/>
              <a:gdLst>
                <a:gd name="T0" fmla="*/ 85 w 130"/>
                <a:gd name="T1" fmla="*/ 126 h 126"/>
                <a:gd name="T2" fmla="*/ 0 w 130"/>
                <a:gd name="T3" fmla="*/ 52 h 126"/>
                <a:gd name="T4" fmla="*/ 43 w 130"/>
                <a:gd name="T5" fmla="*/ 0 h 126"/>
                <a:gd name="T6" fmla="*/ 62 w 130"/>
                <a:gd name="T7" fmla="*/ 17 h 126"/>
                <a:gd name="T8" fmla="*/ 38 w 130"/>
                <a:gd name="T9" fmla="*/ 45 h 126"/>
                <a:gd name="T10" fmla="*/ 52 w 130"/>
                <a:gd name="T11" fmla="*/ 59 h 126"/>
                <a:gd name="T12" fmla="*/ 76 w 130"/>
                <a:gd name="T13" fmla="*/ 31 h 126"/>
                <a:gd name="T14" fmla="*/ 95 w 130"/>
                <a:gd name="T15" fmla="*/ 45 h 126"/>
                <a:gd name="T16" fmla="*/ 71 w 130"/>
                <a:gd name="T17" fmla="*/ 74 h 126"/>
                <a:gd name="T18" fmla="*/ 85 w 130"/>
                <a:gd name="T19" fmla="*/ 85 h 126"/>
                <a:gd name="T20" fmla="*/ 109 w 130"/>
                <a:gd name="T21" fmla="*/ 57 h 126"/>
                <a:gd name="T22" fmla="*/ 130 w 130"/>
                <a:gd name="T23" fmla="*/ 74 h 126"/>
                <a:gd name="T24" fmla="*/ 85 w 130"/>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126"/>
                <a:gd name="T41" fmla="*/ 130 w 130"/>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126">
                  <a:moveTo>
                    <a:pt x="85" y="126"/>
                  </a:moveTo>
                  <a:lnTo>
                    <a:pt x="0" y="52"/>
                  </a:lnTo>
                  <a:lnTo>
                    <a:pt x="43" y="0"/>
                  </a:lnTo>
                  <a:lnTo>
                    <a:pt x="62" y="17"/>
                  </a:lnTo>
                  <a:lnTo>
                    <a:pt x="38" y="45"/>
                  </a:lnTo>
                  <a:lnTo>
                    <a:pt x="52" y="59"/>
                  </a:lnTo>
                  <a:lnTo>
                    <a:pt x="76" y="31"/>
                  </a:lnTo>
                  <a:lnTo>
                    <a:pt x="95" y="45"/>
                  </a:lnTo>
                  <a:lnTo>
                    <a:pt x="71" y="74"/>
                  </a:lnTo>
                  <a:lnTo>
                    <a:pt x="85" y="85"/>
                  </a:lnTo>
                  <a:lnTo>
                    <a:pt x="109" y="57"/>
                  </a:lnTo>
                  <a:lnTo>
                    <a:pt x="130" y="74"/>
                  </a:lnTo>
                  <a:lnTo>
                    <a:pt x="85" y="126"/>
                  </a:lnTo>
                  <a:close/>
                </a:path>
              </a:pathLst>
            </a:custGeom>
            <a:solidFill>
              <a:srgbClr val="000000"/>
            </a:solidFill>
            <a:ln w="9525">
              <a:noFill/>
              <a:round/>
              <a:headEnd/>
              <a:tailEnd/>
            </a:ln>
          </p:spPr>
          <p:txBody>
            <a:bodyPr/>
            <a:lstStyle/>
            <a:p>
              <a:endParaRPr lang="ja-JP" altLang="en-US"/>
            </a:p>
          </p:txBody>
        </p:sp>
        <p:sp>
          <p:nvSpPr>
            <p:cNvPr id="13366" name="Freeform 52"/>
            <p:cNvSpPr>
              <a:spLocks/>
            </p:cNvSpPr>
            <p:nvPr/>
          </p:nvSpPr>
          <p:spPr bwMode="auto">
            <a:xfrm>
              <a:off x="2012" y="1286"/>
              <a:ext cx="99" cy="127"/>
            </a:xfrm>
            <a:custGeom>
              <a:avLst/>
              <a:gdLst>
                <a:gd name="T0" fmla="*/ 78 w 99"/>
                <a:gd name="T1" fmla="*/ 127 h 127"/>
                <a:gd name="T2" fmla="*/ 0 w 99"/>
                <a:gd name="T3" fmla="*/ 49 h 127"/>
                <a:gd name="T4" fmla="*/ 47 w 99"/>
                <a:gd name="T5" fmla="*/ 0 h 127"/>
                <a:gd name="T6" fmla="*/ 66 w 99"/>
                <a:gd name="T7" fmla="*/ 18 h 127"/>
                <a:gd name="T8" fmla="*/ 38 w 99"/>
                <a:gd name="T9" fmla="*/ 44 h 127"/>
                <a:gd name="T10" fmla="*/ 52 w 99"/>
                <a:gd name="T11" fmla="*/ 59 h 127"/>
                <a:gd name="T12" fmla="*/ 78 w 99"/>
                <a:gd name="T13" fmla="*/ 33 h 127"/>
                <a:gd name="T14" fmla="*/ 95 w 99"/>
                <a:gd name="T15" fmla="*/ 49 h 127"/>
                <a:gd name="T16" fmla="*/ 69 w 99"/>
                <a:gd name="T17" fmla="*/ 75 h 127"/>
                <a:gd name="T18" fmla="*/ 99 w 99"/>
                <a:gd name="T19" fmla="*/ 106 h 127"/>
                <a:gd name="T20" fmla="*/ 78 w 99"/>
                <a:gd name="T21" fmla="*/ 127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27"/>
                <a:gd name="T35" fmla="*/ 99 w 99"/>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27">
                  <a:moveTo>
                    <a:pt x="78" y="127"/>
                  </a:moveTo>
                  <a:lnTo>
                    <a:pt x="0" y="49"/>
                  </a:lnTo>
                  <a:lnTo>
                    <a:pt x="47" y="0"/>
                  </a:lnTo>
                  <a:lnTo>
                    <a:pt x="66" y="18"/>
                  </a:lnTo>
                  <a:lnTo>
                    <a:pt x="38" y="44"/>
                  </a:lnTo>
                  <a:lnTo>
                    <a:pt x="52" y="59"/>
                  </a:lnTo>
                  <a:lnTo>
                    <a:pt x="78" y="33"/>
                  </a:lnTo>
                  <a:lnTo>
                    <a:pt x="95" y="49"/>
                  </a:lnTo>
                  <a:lnTo>
                    <a:pt x="69" y="75"/>
                  </a:lnTo>
                  <a:lnTo>
                    <a:pt x="99" y="106"/>
                  </a:lnTo>
                  <a:lnTo>
                    <a:pt x="78" y="127"/>
                  </a:lnTo>
                  <a:close/>
                </a:path>
              </a:pathLst>
            </a:custGeom>
            <a:solidFill>
              <a:srgbClr val="000000"/>
            </a:solidFill>
            <a:ln w="9525">
              <a:noFill/>
              <a:round/>
              <a:headEnd/>
              <a:tailEnd/>
            </a:ln>
          </p:spPr>
          <p:txBody>
            <a:bodyPr/>
            <a:lstStyle/>
            <a:p>
              <a:endParaRPr lang="ja-JP" altLang="en-US"/>
            </a:p>
          </p:txBody>
        </p:sp>
        <p:sp>
          <p:nvSpPr>
            <p:cNvPr id="13367" name="Freeform 53"/>
            <p:cNvSpPr>
              <a:spLocks/>
            </p:cNvSpPr>
            <p:nvPr/>
          </p:nvSpPr>
          <p:spPr bwMode="auto">
            <a:xfrm>
              <a:off x="2078" y="1224"/>
              <a:ext cx="125" cy="130"/>
            </a:xfrm>
            <a:custGeom>
              <a:avLst/>
              <a:gdLst>
                <a:gd name="T0" fmla="*/ 73 w 125"/>
                <a:gd name="T1" fmla="*/ 130 h 130"/>
                <a:gd name="T2" fmla="*/ 0 w 125"/>
                <a:gd name="T3" fmla="*/ 45 h 130"/>
                <a:gd name="T4" fmla="*/ 52 w 125"/>
                <a:gd name="T5" fmla="*/ 0 h 130"/>
                <a:gd name="T6" fmla="*/ 69 w 125"/>
                <a:gd name="T7" fmla="*/ 19 h 130"/>
                <a:gd name="T8" fmla="*/ 40 w 125"/>
                <a:gd name="T9" fmla="*/ 45 h 130"/>
                <a:gd name="T10" fmla="*/ 52 w 125"/>
                <a:gd name="T11" fmla="*/ 59 h 130"/>
                <a:gd name="T12" fmla="*/ 80 w 125"/>
                <a:gd name="T13" fmla="*/ 36 h 130"/>
                <a:gd name="T14" fmla="*/ 95 w 125"/>
                <a:gd name="T15" fmla="*/ 54 h 130"/>
                <a:gd name="T16" fmla="*/ 69 w 125"/>
                <a:gd name="T17" fmla="*/ 78 h 130"/>
                <a:gd name="T18" fmla="*/ 80 w 125"/>
                <a:gd name="T19" fmla="*/ 92 h 130"/>
                <a:gd name="T20" fmla="*/ 109 w 125"/>
                <a:gd name="T21" fmla="*/ 66 h 130"/>
                <a:gd name="T22" fmla="*/ 125 w 125"/>
                <a:gd name="T23" fmla="*/ 85 h 130"/>
                <a:gd name="T24" fmla="*/ 73 w 125"/>
                <a:gd name="T25" fmla="*/ 13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30"/>
                <a:gd name="T41" fmla="*/ 125 w 125"/>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30">
                  <a:moveTo>
                    <a:pt x="73" y="130"/>
                  </a:moveTo>
                  <a:lnTo>
                    <a:pt x="0" y="45"/>
                  </a:lnTo>
                  <a:lnTo>
                    <a:pt x="52" y="0"/>
                  </a:lnTo>
                  <a:lnTo>
                    <a:pt x="69" y="19"/>
                  </a:lnTo>
                  <a:lnTo>
                    <a:pt x="40" y="45"/>
                  </a:lnTo>
                  <a:lnTo>
                    <a:pt x="52" y="59"/>
                  </a:lnTo>
                  <a:lnTo>
                    <a:pt x="80" y="36"/>
                  </a:lnTo>
                  <a:lnTo>
                    <a:pt x="95" y="54"/>
                  </a:lnTo>
                  <a:lnTo>
                    <a:pt x="69" y="78"/>
                  </a:lnTo>
                  <a:lnTo>
                    <a:pt x="80" y="92"/>
                  </a:lnTo>
                  <a:lnTo>
                    <a:pt x="109" y="66"/>
                  </a:lnTo>
                  <a:lnTo>
                    <a:pt x="125" y="85"/>
                  </a:lnTo>
                  <a:lnTo>
                    <a:pt x="73" y="130"/>
                  </a:lnTo>
                  <a:close/>
                </a:path>
              </a:pathLst>
            </a:custGeom>
            <a:solidFill>
              <a:srgbClr val="000000"/>
            </a:solidFill>
            <a:ln w="9525">
              <a:noFill/>
              <a:round/>
              <a:headEnd/>
              <a:tailEnd/>
            </a:ln>
          </p:spPr>
          <p:txBody>
            <a:bodyPr/>
            <a:lstStyle/>
            <a:p>
              <a:endParaRPr lang="ja-JP" altLang="en-US"/>
            </a:p>
          </p:txBody>
        </p:sp>
        <p:sp>
          <p:nvSpPr>
            <p:cNvPr id="13368" name="Freeform 54"/>
            <p:cNvSpPr>
              <a:spLocks/>
            </p:cNvSpPr>
            <p:nvPr/>
          </p:nvSpPr>
          <p:spPr bwMode="auto">
            <a:xfrm>
              <a:off x="2170" y="1163"/>
              <a:ext cx="114" cy="118"/>
            </a:xfrm>
            <a:custGeom>
              <a:avLst/>
              <a:gdLst>
                <a:gd name="T0" fmla="*/ 52 w 48"/>
                <a:gd name="T1" fmla="*/ 0 h 50"/>
                <a:gd name="T2" fmla="*/ 74 w 48"/>
                <a:gd name="T3" fmla="*/ 26 h 50"/>
                <a:gd name="T4" fmla="*/ 57 w 48"/>
                <a:gd name="T5" fmla="*/ 26 h 50"/>
                <a:gd name="T6" fmla="*/ 43 w 48"/>
                <a:gd name="T7" fmla="*/ 31 h 50"/>
                <a:gd name="T8" fmla="*/ 31 w 48"/>
                <a:gd name="T9" fmla="*/ 50 h 50"/>
                <a:gd name="T10" fmla="*/ 38 w 48"/>
                <a:gd name="T11" fmla="*/ 73 h 50"/>
                <a:gd name="T12" fmla="*/ 59 w 48"/>
                <a:gd name="T13" fmla="*/ 87 h 50"/>
                <a:gd name="T14" fmla="*/ 81 w 48"/>
                <a:gd name="T15" fmla="*/ 83 h 50"/>
                <a:gd name="T16" fmla="*/ 90 w 48"/>
                <a:gd name="T17" fmla="*/ 71 h 50"/>
                <a:gd name="T18" fmla="*/ 95 w 48"/>
                <a:gd name="T19" fmla="*/ 57 h 50"/>
                <a:gd name="T20" fmla="*/ 114 w 48"/>
                <a:gd name="T21" fmla="*/ 83 h 50"/>
                <a:gd name="T22" fmla="*/ 105 w 48"/>
                <a:gd name="T23" fmla="*/ 97 h 50"/>
                <a:gd name="T24" fmla="*/ 95 w 48"/>
                <a:gd name="T25" fmla="*/ 106 h 50"/>
                <a:gd name="T26" fmla="*/ 78 w 48"/>
                <a:gd name="T27" fmla="*/ 113 h 50"/>
                <a:gd name="T28" fmla="*/ 64 w 48"/>
                <a:gd name="T29" fmla="*/ 118 h 50"/>
                <a:gd name="T30" fmla="*/ 36 w 48"/>
                <a:gd name="T31" fmla="*/ 111 h 50"/>
                <a:gd name="T32" fmla="*/ 14 w 48"/>
                <a:gd name="T33" fmla="*/ 92 h 50"/>
                <a:gd name="T34" fmla="*/ 2 w 48"/>
                <a:gd name="T35" fmla="*/ 71 h 50"/>
                <a:gd name="T36" fmla="*/ 2 w 48"/>
                <a:gd name="T37" fmla="*/ 47 h 50"/>
                <a:gd name="T38" fmla="*/ 10 w 48"/>
                <a:gd name="T39" fmla="*/ 26 h 50"/>
                <a:gd name="T40" fmla="*/ 26 w 48"/>
                <a:gd name="T41" fmla="*/ 12 h 50"/>
                <a:gd name="T42" fmla="*/ 38 w 48"/>
                <a:gd name="T43" fmla="*/ 5 h 50"/>
                <a:gd name="T44" fmla="*/ 52 w 48"/>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50"/>
                <a:gd name="T71" fmla="*/ 48 w 48"/>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50">
                  <a:moveTo>
                    <a:pt x="22" y="0"/>
                  </a:moveTo>
                  <a:cubicBezTo>
                    <a:pt x="31" y="11"/>
                    <a:pt x="31" y="11"/>
                    <a:pt x="31" y="11"/>
                  </a:cubicBezTo>
                  <a:cubicBezTo>
                    <a:pt x="28" y="11"/>
                    <a:pt x="26" y="11"/>
                    <a:pt x="24" y="11"/>
                  </a:cubicBezTo>
                  <a:cubicBezTo>
                    <a:pt x="22" y="11"/>
                    <a:pt x="20" y="12"/>
                    <a:pt x="18" y="13"/>
                  </a:cubicBezTo>
                  <a:cubicBezTo>
                    <a:pt x="15" y="15"/>
                    <a:pt x="14" y="18"/>
                    <a:pt x="13" y="21"/>
                  </a:cubicBezTo>
                  <a:cubicBezTo>
                    <a:pt x="13" y="25"/>
                    <a:pt x="14" y="28"/>
                    <a:pt x="16" y="31"/>
                  </a:cubicBezTo>
                  <a:cubicBezTo>
                    <a:pt x="18" y="35"/>
                    <a:pt x="21" y="36"/>
                    <a:pt x="25" y="37"/>
                  </a:cubicBezTo>
                  <a:cubicBezTo>
                    <a:pt x="28" y="38"/>
                    <a:pt x="31" y="37"/>
                    <a:pt x="34" y="35"/>
                  </a:cubicBezTo>
                  <a:cubicBezTo>
                    <a:pt x="36" y="34"/>
                    <a:pt x="37" y="32"/>
                    <a:pt x="38" y="30"/>
                  </a:cubicBezTo>
                  <a:cubicBezTo>
                    <a:pt x="39" y="29"/>
                    <a:pt x="39" y="27"/>
                    <a:pt x="40" y="24"/>
                  </a:cubicBezTo>
                  <a:cubicBezTo>
                    <a:pt x="48" y="35"/>
                    <a:pt x="48" y="35"/>
                    <a:pt x="48" y="35"/>
                  </a:cubicBezTo>
                  <a:cubicBezTo>
                    <a:pt x="47" y="37"/>
                    <a:pt x="46" y="39"/>
                    <a:pt x="44" y="41"/>
                  </a:cubicBezTo>
                  <a:cubicBezTo>
                    <a:pt x="43" y="42"/>
                    <a:pt x="41" y="44"/>
                    <a:pt x="40" y="45"/>
                  </a:cubicBezTo>
                  <a:cubicBezTo>
                    <a:pt x="38" y="46"/>
                    <a:pt x="35" y="48"/>
                    <a:pt x="33" y="48"/>
                  </a:cubicBezTo>
                  <a:cubicBezTo>
                    <a:pt x="31" y="49"/>
                    <a:pt x="29" y="50"/>
                    <a:pt x="27" y="50"/>
                  </a:cubicBezTo>
                  <a:cubicBezTo>
                    <a:pt x="22" y="50"/>
                    <a:pt x="18" y="49"/>
                    <a:pt x="15" y="47"/>
                  </a:cubicBezTo>
                  <a:cubicBezTo>
                    <a:pt x="11" y="45"/>
                    <a:pt x="8" y="42"/>
                    <a:pt x="6" y="39"/>
                  </a:cubicBezTo>
                  <a:cubicBezTo>
                    <a:pt x="3" y="36"/>
                    <a:pt x="2" y="33"/>
                    <a:pt x="1" y="30"/>
                  </a:cubicBezTo>
                  <a:cubicBezTo>
                    <a:pt x="0" y="27"/>
                    <a:pt x="0" y="23"/>
                    <a:pt x="1" y="20"/>
                  </a:cubicBezTo>
                  <a:cubicBezTo>
                    <a:pt x="1" y="17"/>
                    <a:pt x="2" y="14"/>
                    <a:pt x="4" y="11"/>
                  </a:cubicBezTo>
                  <a:cubicBezTo>
                    <a:pt x="6" y="9"/>
                    <a:pt x="8" y="7"/>
                    <a:pt x="11" y="5"/>
                  </a:cubicBezTo>
                  <a:cubicBezTo>
                    <a:pt x="12" y="3"/>
                    <a:pt x="14" y="2"/>
                    <a:pt x="16" y="2"/>
                  </a:cubicBezTo>
                  <a:cubicBezTo>
                    <a:pt x="18" y="1"/>
                    <a:pt x="20" y="0"/>
                    <a:pt x="22" y="0"/>
                  </a:cubicBezTo>
                  <a:close/>
                </a:path>
              </a:pathLst>
            </a:custGeom>
            <a:solidFill>
              <a:srgbClr val="000000"/>
            </a:solidFill>
            <a:ln w="9525">
              <a:noFill/>
              <a:round/>
              <a:headEnd/>
              <a:tailEnd/>
            </a:ln>
          </p:spPr>
          <p:txBody>
            <a:bodyPr/>
            <a:lstStyle/>
            <a:p>
              <a:endParaRPr lang="ja-JP" altLang="en-US"/>
            </a:p>
          </p:txBody>
        </p:sp>
        <p:sp>
          <p:nvSpPr>
            <p:cNvPr id="13369" name="Freeform 55"/>
            <p:cNvSpPr>
              <a:spLocks/>
            </p:cNvSpPr>
            <p:nvPr/>
          </p:nvSpPr>
          <p:spPr bwMode="auto">
            <a:xfrm>
              <a:off x="2236" y="1108"/>
              <a:ext cx="104" cy="126"/>
            </a:xfrm>
            <a:custGeom>
              <a:avLst/>
              <a:gdLst>
                <a:gd name="T0" fmla="*/ 78 w 104"/>
                <a:gd name="T1" fmla="*/ 126 h 126"/>
                <a:gd name="T2" fmla="*/ 33 w 104"/>
                <a:gd name="T3" fmla="*/ 50 h 126"/>
                <a:gd name="T4" fmla="*/ 12 w 104"/>
                <a:gd name="T5" fmla="*/ 64 h 126"/>
                <a:gd name="T6" fmla="*/ 0 w 104"/>
                <a:gd name="T7" fmla="*/ 41 h 126"/>
                <a:gd name="T8" fmla="*/ 69 w 104"/>
                <a:gd name="T9" fmla="*/ 0 h 126"/>
                <a:gd name="T10" fmla="*/ 83 w 104"/>
                <a:gd name="T11" fmla="*/ 22 h 126"/>
                <a:gd name="T12" fmla="*/ 62 w 104"/>
                <a:gd name="T13" fmla="*/ 36 h 126"/>
                <a:gd name="T14" fmla="*/ 104 w 104"/>
                <a:gd name="T15" fmla="*/ 109 h 126"/>
                <a:gd name="T16" fmla="*/ 78 w 104"/>
                <a:gd name="T17" fmla="*/ 12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26"/>
                <a:gd name="T29" fmla="*/ 104 w 104"/>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26">
                  <a:moveTo>
                    <a:pt x="78" y="126"/>
                  </a:moveTo>
                  <a:lnTo>
                    <a:pt x="33" y="50"/>
                  </a:lnTo>
                  <a:lnTo>
                    <a:pt x="12" y="64"/>
                  </a:lnTo>
                  <a:lnTo>
                    <a:pt x="0" y="41"/>
                  </a:lnTo>
                  <a:lnTo>
                    <a:pt x="69" y="0"/>
                  </a:lnTo>
                  <a:lnTo>
                    <a:pt x="83" y="22"/>
                  </a:lnTo>
                  <a:lnTo>
                    <a:pt x="62" y="36"/>
                  </a:lnTo>
                  <a:lnTo>
                    <a:pt x="104" y="109"/>
                  </a:lnTo>
                  <a:lnTo>
                    <a:pt x="78" y="126"/>
                  </a:lnTo>
                  <a:close/>
                </a:path>
              </a:pathLst>
            </a:custGeom>
            <a:solidFill>
              <a:srgbClr val="000000"/>
            </a:solidFill>
            <a:ln w="9525">
              <a:noFill/>
              <a:round/>
              <a:headEnd/>
              <a:tailEnd/>
            </a:ln>
          </p:spPr>
          <p:txBody>
            <a:bodyPr/>
            <a:lstStyle/>
            <a:p>
              <a:endParaRPr lang="ja-JP" altLang="en-US"/>
            </a:p>
          </p:txBody>
        </p:sp>
        <p:sp>
          <p:nvSpPr>
            <p:cNvPr id="13370" name="Freeform 56"/>
            <p:cNvSpPr>
              <a:spLocks/>
            </p:cNvSpPr>
            <p:nvPr/>
          </p:nvSpPr>
          <p:spPr bwMode="auto">
            <a:xfrm>
              <a:off x="2326" y="1052"/>
              <a:ext cx="128" cy="134"/>
            </a:xfrm>
            <a:custGeom>
              <a:avLst/>
              <a:gdLst>
                <a:gd name="T0" fmla="*/ 0 w 54"/>
                <a:gd name="T1" fmla="*/ 45 h 57"/>
                <a:gd name="T2" fmla="*/ 28 w 54"/>
                <a:gd name="T3" fmla="*/ 31 h 57"/>
                <a:gd name="T4" fmla="*/ 52 w 54"/>
                <a:gd name="T5" fmla="*/ 80 h 57"/>
                <a:gd name="T6" fmla="*/ 59 w 54"/>
                <a:gd name="T7" fmla="*/ 94 h 57"/>
                <a:gd name="T8" fmla="*/ 64 w 54"/>
                <a:gd name="T9" fmla="*/ 101 h 57"/>
                <a:gd name="T10" fmla="*/ 73 w 54"/>
                <a:gd name="T11" fmla="*/ 106 h 57"/>
                <a:gd name="T12" fmla="*/ 83 w 54"/>
                <a:gd name="T13" fmla="*/ 103 h 57"/>
                <a:gd name="T14" fmla="*/ 92 w 54"/>
                <a:gd name="T15" fmla="*/ 96 h 57"/>
                <a:gd name="T16" fmla="*/ 95 w 54"/>
                <a:gd name="T17" fmla="*/ 87 h 57"/>
                <a:gd name="T18" fmla="*/ 92 w 54"/>
                <a:gd name="T19" fmla="*/ 80 h 57"/>
                <a:gd name="T20" fmla="*/ 88 w 54"/>
                <a:gd name="T21" fmla="*/ 63 h 57"/>
                <a:gd name="T22" fmla="*/ 83 w 54"/>
                <a:gd name="T23" fmla="*/ 56 h 57"/>
                <a:gd name="T24" fmla="*/ 64 w 54"/>
                <a:gd name="T25" fmla="*/ 14 h 57"/>
                <a:gd name="T26" fmla="*/ 90 w 54"/>
                <a:gd name="T27" fmla="*/ 0 h 57"/>
                <a:gd name="T28" fmla="*/ 116 w 54"/>
                <a:gd name="T29" fmla="*/ 54 h 57"/>
                <a:gd name="T30" fmla="*/ 126 w 54"/>
                <a:gd name="T31" fmla="*/ 80 h 57"/>
                <a:gd name="T32" fmla="*/ 126 w 54"/>
                <a:gd name="T33" fmla="*/ 96 h 57"/>
                <a:gd name="T34" fmla="*/ 116 w 54"/>
                <a:gd name="T35" fmla="*/ 113 h 57"/>
                <a:gd name="T36" fmla="*/ 95 w 54"/>
                <a:gd name="T37" fmla="*/ 127 h 57"/>
                <a:gd name="T38" fmla="*/ 71 w 54"/>
                <a:gd name="T39" fmla="*/ 134 h 57"/>
                <a:gd name="T40" fmla="*/ 52 w 54"/>
                <a:gd name="T41" fmla="*/ 132 h 57"/>
                <a:gd name="T42" fmla="*/ 40 w 54"/>
                <a:gd name="T43" fmla="*/ 120 h 57"/>
                <a:gd name="T44" fmla="*/ 26 w 54"/>
                <a:gd name="T45" fmla="*/ 96 h 57"/>
                <a:gd name="T46" fmla="*/ 21 w 54"/>
                <a:gd name="T47" fmla="*/ 87 h 57"/>
                <a:gd name="T48" fmla="*/ 0 w 54"/>
                <a:gd name="T49" fmla="*/ 4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57"/>
                <a:gd name="T77" fmla="*/ 54 w 5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57">
                  <a:moveTo>
                    <a:pt x="0" y="19"/>
                  </a:moveTo>
                  <a:cubicBezTo>
                    <a:pt x="12" y="13"/>
                    <a:pt x="12" y="13"/>
                    <a:pt x="12" y="13"/>
                  </a:cubicBezTo>
                  <a:cubicBezTo>
                    <a:pt x="22" y="34"/>
                    <a:pt x="22" y="34"/>
                    <a:pt x="22" y="34"/>
                  </a:cubicBezTo>
                  <a:cubicBezTo>
                    <a:pt x="23" y="37"/>
                    <a:pt x="24" y="39"/>
                    <a:pt x="25" y="40"/>
                  </a:cubicBezTo>
                  <a:cubicBezTo>
                    <a:pt x="26" y="42"/>
                    <a:pt x="27" y="43"/>
                    <a:pt x="27" y="43"/>
                  </a:cubicBezTo>
                  <a:cubicBezTo>
                    <a:pt x="28" y="44"/>
                    <a:pt x="30" y="45"/>
                    <a:pt x="31" y="45"/>
                  </a:cubicBezTo>
                  <a:cubicBezTo>
                    <a:pt x="32" y="45"/>
                    <a:pt x="34" y="44"/>
                    <a:pt x="35" y="44"/>
                  </a:cubicBezTo>
                  <a:cubicBezTo>
                    <a:pt x="37" y="43"/>
                    <a:pt x="38" y="42"/>
                    <a:pt x="39" y="41"/>
                  </a:cubicBezTo>
                  <a:cubicBezTo>
                    <a:pt x="40" y="40"/>
                    <a:pt x="40" y="39"/>
                    <a:pt x="40" y="37"/>
                  </a:cubicBezTo>
                  <a:cubicBezTo>
                    <a:pt x="40" y="36"/>
                    <a:pt x="40" y="35"/>
                    <a:pt x="39" y="34"/>
                  </a:cubicBezTo>
                  <a:cubicBezTo>
                    <a:pt x="39" y="32"/>
                    <a:pt x="38" y="30"/>
                    <a:pt x="37" y="27"/>
                  </a:cubicBezTo>
                  <a:cubicBezTo>
                    <a:pt x="35" y="24"/>
                    <a:pt x="35" y="24"/>
                    <a:pt x="35" y="24"/>
                  </a:cubicBezTo>
                  <a:cubicBezTo>
                    <a:pt x="27" y="6"/>
                    <a:pt x="27" y="6"/>
                    <a:pt x="27" y="6"/>
                  </a:cubicBezTo>
                  <a:cubicBezTo>
                    <a:pt x="38" y="0"/>
                    <a:pt x="38" y="0"/>
                    <a:pt x="38" y="0"/>
                  </a:cubicBezTo>
                  <a:cubicBezTo>
                    <a:pt x="49" y="23"/>
                    <a:pt x="49" y="23"/>
                    <a:pt x="49" y="23"/>
                  </a:cubicBezTo>
                  <a:cubicBezTo>
                    <a:pt x="51" y="28"/>
                    <a:pt x="53" y="31"/>
                    <a:pt x="53" y="34"/>
                  </a:cubicBezTo>
                  <a:cubicBezTo>
                    <a:pt x="54" y="36"/>
                    <a:pt x="54" y="39"/>
                    <a:pt x="53" y="41"/>
                  </a:cubicBezTo>
                  <a:cubicBezTo>
                    <a:pt x="52" y="43"/>
                    <a:pt x="51" y="46"/>
                    <a:pt x="49" y="48"/>
                  </a:cubicBezTo>
                  <a:cubicBezTo>
                    <a:pt x="47" y="50"/>
                    <a:pt x="44" y="52"/>
                    <a:pt x="40" y="54"/>
                  </a:cubicBezTo>
                  <a:cubicBezTo>
                    <a:pt x="36" y="55"/>
                    <a:pt x="33" y="56"/>
                    <a:pt x="30" y="57"/>
                  </a:cubicBezTo>
                  <a:cubicBezTo>
                    <a:pt x="27" y="57"/>
                    <a:pt x="25" y="57"/>
                    <a:pt x="22" y="56"/>
                  </a:cubicBezTo>
                  <a:cubicBezTo>
                    <a:pt x="20" y="55"/>
                    <a:pt x="18" y="53"/>
                    <a:pt x="17" y="51"/>
                  </a:cubicBezTo>
                  <a:cubicBezTo>
                    <a:pt x="15" y="49"/>
                    <a:pt x="13" y="46"/>
                    <a:pt x="11" y="41"/>
                  </a:cubicBezTo>
                  <a:cubicBezTo>
                    <a:pt x="9" y="37"/>
                    <a:pt x="9" y="37"/>
                    <a:pt x="9" y="37"/>
                  </a:cubicBezTo>
                  <a:lnTo>
                    <a:pt x="0" y="19"/>
                  </a:lnTo>
                  <a:close/>
                </a:path>
              </a:pathLst>
            </a:custGeom>
            <a:solidFill>
              <a:srgbClr val="000000"/>
            </a:solidFill>
            <a:ln w="9525">
              <a:noFill/>
              <a:round/>
              <a:headEnd/>
              <a:tailEnd/>
            </a:ln>
          </p:spPr>
          <p:txBody>
            <a:bodyPr/>
            <a:lstStyle/>
            <a:p>
              <a:endParaRPr lang="ja-JP" altLang="en-US"/>
            </a:p>
          </p:txBody>
        </p:sp>
        <p:sp>
          <p:nvSpPr>
            <p:cNvPr id="13371" name="Freeform 57"/>
            <p:cNvSpPr>
              <a:spLocks noEditPoints="1"/>
            </p:cNvSpPr>
            <p:nvPr/>
          </p:nvSpPr>
          <p:spPr bwMode="auto">
            <a:xfrm>
              <a:off x="2449" y="1021"/>
              <a:ext cx="120" cy="125"/>
            </a:xfrm>
            <a:custGeom>
              <a:avLst/>
              <a:gdLst>
                <a:gd name="T0" fmla="*/ 38 w 51"/>
                <a:gd name="T1" fmla="*/ 125 h 53"/>
                <a:gd name="T2" fmla="*/ 0 w 51"/>
                <a:gd name="T3" fmla="*/ 19 h 53"/>
                <a:gd name="T4" fmla="*/ 31 w 51"/>
                <a:gd name="T5" fmla="*/ 9 h 53"/>
                <a:gd name="T6" fmla="*/ 54 w 51"/>
                <a:gd name="T7" fmla="*/ 2 h 53"/>
                <a:gd name="T8" fmla="*/ 68 w 51"/>
                <a:gd name="T9" fmla="*/ 2 h 53"/>
                <a:gd name="T10" fmla="*/ 82 w 51"/>
                <a:gd name="T11" fmla="*/ 9 h 53"/>
                <a:gd name="T12" fmla="*/ 89 w 51"/>
                <a:gd name="T13" fmla="*/ 24 h 53"/>
                <a:gd name="T14" fmla="*/ 92 w 51"/>
                <a:gd name="T15" fmla="*/ 47 h 53"/>
                <a:gd name="T16" fmla="*/ 78 w 51"/>
                <a:gd name="T17" fmla="*/ 64 h 53"/>
                <a:gd name="T18" fmla="*/ 120 w 51"/>
                <a:gd name="T19" fmla="*/ 94 h 53"/>
                <a:gd name="T20" fmla="*/ 89 w 51"/>
                <a:gd name="T21" fmla="*/ 106 h 53"/>
                <a:gd name="T22" fmla="*/ 49 w 51"/>
                <a:gd name="T23" fmla="*/ 73 h 53"/>
                <a:gd name="T24" fmla="*/ 64 w 51"/>
                <a:gd name="T25" fmla="*/ 116 h 53"/>
                <a:gd name="T26" fmla="*/ 38 w 51"/>
                <a:gd name="T27" fmla="*/ 125 h 53"/>
                <a:gd name="T28" fmla="*/ 45 w 51"/>
                <a:gd name="T29" fmla="*/ 59 h 53"/>
                <a:gd name="T30" fmla="*/ 49 w 51"/>
                <a:gd name="T31" fmla="*/ 57 h 53"/>
                <a:gd name="T32" fmla="*/ 64 w 51"/>
                <a:gd name="T33" fmla="*/ 50 h 53"/>
                <a:gd name="T34" fmla="*/ 64 w 51"/>
                <a:gd name="T35" fmla="*/ 38 h 53"/>
                <a:gd name="T36" fmla="*/ 54 w 51"/>
                <a:gd name="T37" fmla="*/ 28 h 53"/>
                <a:gd name="T38" fmla="*/ 40 w 51"/>
                <a:gd name="T39" fmla="*/ 31 h 53"/>
                <a:gd name="T40" fmla="*/ 35 w 51"/>
                <a:gd name="T41" fmla="*/ 31 h 53"/>
                <a:gd name="T42" fmla="*/ 45 w 51"/>
                <a:gd name="T43" fmla="*/ 5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53"/>
                <a:gd name="T68" fmla="*/ 51 w 51"/>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53">
                  <a:moveTo>
                    <a:pt x="16" y="53"/>
                  </a:moveTo>
                  <a:cubicBezTo>
                    <a:pt x="0" y="8"/>
                    <a:pt x="0" y="8"/>
                    <a:pt x="0" y="8"/>
                  </a:cubicBezTo>
                  <a:cubicBezTo>
                    <a:pt x="13" y="4"/>
                    <a:pt x="13" y="4"/>
                    <a:pt x="13" y="4"/>
                  </a:cubicBezTo>
                  <a:cubicBezTo>
                    <a:pt x="18" y="2"/>
                    <a:pt x="21" y="1"/>
                    <a:pt x="23" y="1"/>
                  </a:cubicBezTo>
                  <a:cubicBezTo>
                    <a:pt x="26" y="0"/>
                    <a:pt x="28" y="1"/>
                    <a:pt x="29" y="1"/>
                  </a:cubicBezTo>
                  <a:cubicBezTo>
                    <a:pt x="31" y="2"/>
                    <a:pt x="33" y="3"/>
                    <a:pt x="35" y="4"/>
                  </a:cubicBezTo>
                  <a:cubicBezTo>
                    <a:pt x="36" y="6"/>
                    <a:pt x="37" y="8"/>
                    <a:pt x="38" y="10"/>
                  </a:cubicBezTo>
                  <a:cubicBezTo>
                    <a:pt x="39" y="14"/>
                    <a:pt x="40" y="17"/>
                    <a:pt x="39" y="20"/>
                  </a:cubicBezTo>
                  <a:cubicBezTo>
                    <a:pt x="38" y="22"/>
                    <a:pt x="36" y="25"/>
                    <a:pt x="33" y="27"/>
                  </a:cubicBezTo>
                  <a:cubicBezTo>
                    <a:pt x="51" y="40"/>
                    <a:pt x="51" y="40"/>
                    <a:pt x="51" y="40"/>
                  </a:cubicBezTo>
                  <a:cubicBezTo>
                    <a:pt x="38" y="45"/>
                    <a:pt x="38" y="45"/>
                    <a:pt x="38" y="45"/>
                  </a:cubicBezTo>
                  <a:cubicBezTo>
                    <a:pt x="21" y="31"/>
                    <a:pt x="21" y="31"/>
                    <a:pt x="21" y="31"/>
                  </a:cubicBezTo>
                  <a:cubicBezTo>
                    <a:pt x="27" y="49"/>
                    <a:pt x="27" y="49"/>
                    <a:pt x="27" y="49"/>
                  </a:cubicBezTo>
                  <a:lnTo>
                    <a:pt x="16" y="53"/>
                  </a:lnTo>
                  <a:close/>
                  <a:moveTo>
                    <a:pt x="19" y="25"/>
                  </a:moveTo>
                  <a:cubicBezTo>
                    <a:pt x="21" y="24"/>
                    <a:pt x="21" y="24"/>
                    <a:pt x="21" y="24"/>
                  </a:cubicBezTo>
                  <a:cubicBezTo>
                    <a:pt x="24" y="23"/>
                    <a:pt x="26" y="22"/>
                    <a:pt x="27" y="21"/>
                  </a:cubicBezTo>
                  <a:cubicBezTo>
                    <a:pt x="27" y="20"/>
                    <a:pt x="28" y="18"/>
                    <a:pt x="27" y="16"/>
                  </a:cubicBezTo>
                  <a:cubicBezTo>
                    <a:pt x="26" y="14"/>
                    <a:pt x="25" y="13"/>
                    <a:pt x="23" y="12"/>
                  </a:cubicBezTo>
                  <a:cubicBezTo>
                    <a:pt x="22" y="11"/>
                    <a:pt x="20" y="12"/>
                    <a:pt x="17" y="13"/>
                  </a:cubicBezTo>
                  <a:cubicBezTo>
                    <a:pt x="15" y="13"/>
                    <a:pt x="15" y="13"/>
                    <a:pt x="15" y="13"/>
                  </a:cubicBezTo>
                  <a:lnTo>
                    <a:pt x="19" y="25"/>
                  </a:lnTo>
                  <a:close/>
                </a:path>
              </a:pathLst>
            </a:custGeom>
            <a:solidFill>
              <a:srgbClr val="000000"/>
            </a:solidFill>
            <a:ln w="9525">
              <a:noFill/>
              <a:round/>
              <a:headEnd/>
              <a:tailEnd/>
            </a:ln>
          </p:spPr>
          <p:txBody>
            <a:bodyPr/>
            <a:lstStyle/>
            <a:p>
              <a:endParaRPr lang="ja-JP" altLang="en-US"/>
            </a:p>
          </p:txBody>
        </p:sp>
        <p:sp>
          <p:nvSpPr>
            <p:cNvPr id="13372" name="Freeform 58"/>
            <p:cNvSpPr>
              <a:spLocks/>
            </p:cNvSpPr>
            <p:nvPr/>
          </p:nvSpPr>
          <p:spPr bwMode="auto">
            <a:xfrm>
              <a:off x="2553" y="988"/>
              <a:ext cx="94" cy="125"/>
            </a:xfrm>
            <a:custGeom>
              <a:avLst/>
              <a:gdLst>
                <a:gd name="T0" fmla="*/ 28 w 94"/>
                <a:gd name="T1" fmla="*/ 125 h 125"/>
                <a:gd name="T2" fmla="*/ 0 w 94"/>
                <a:gd name="T3" fmla="*/ 16 h 125"/>
                <a:gd name="T4" fmla="*/ 66 w 94"/>
                <a:gd name="T5" fmla="*/ 0 h 125"/>
                <a:gd name="T6" fmla="*/ 73 w 94"/>
                <a:gd name="T7" fmla="*/ 24 h 125"/>
                <a:gd name="T8" fmla="*/ 35 w 94"/>
                <a:gd name="T9" fmla="*/ 33 h 125"/>
                <a:gd name="T10" fmla="*/ 40 w 94"/>
                <a:gd name="T11" fmla="*/ 52 h 125"/>
                <a:gd name="T12" fmla="*/ 75 w 94"/>
                <a:gd name="T13" fmla="*/ 42 h 125"/>
                <a:gd name="T14" fmla="*/ 83 w 94"/>
                <a:gd name="T15" fmla="*/ 66 h 125"/>
                <a:gd name="T16" fmla="*/ 47 w 94"/>
                <a:gd name="T17" fmla="*/ 76 h 125"/>
                <a:gd name="T18" fmla="*/ 52 w 94"/>
                <a:gd name="T19" fmla="*/ 94 h 125"/>
                <a:gd name="T20" fmla="*/ 90 w 94"/>
                <a:gd name="T21" fmla="*/ 85 h 125"/>
                <a:gd name="T22" fmla="*/ 94 w 94"/>
                <a:gd name="T23" fmla="*/ 109 h 125"/>
                <a:gd name="T24" fmla="*/ 28 w 94"/>
                <a:gd name="T25" fmla="*/ 125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25"/>
                <a:gd name="T41" fmla="*/ 94 w 94"/>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25">
                  <a:moveTo>
                    <a:pt x="28" y="125"/>
                  </a:moveTo>
                  <a:lnTo>
                    <a:pt x="0" y="16"/>
                  </a:lnTo>
                  <a:lnTo>
                    <a:pt x="66" y="0"/>
                  </a:lnTo>
                  <a:lnTo>
                    <a:pt x="73" y="24"/>
                  </a:lnTo>
                  <a:lnTo>
                    <a:pt x="35" y="33"/>
                  </a:lnTo>
                  <a:lnTo>
                    <a:pt x="40" y="52"/>
                  </a:lnTo>
                  <a:lnTo>
                    <a:pt x="75" y="42"/>
                  </a:lnTo>
                  <a:lnTo>
                    <a:pt x="83" y="66"/>
                  </a:lnTo>
                  <a:lnTo>
                    <a:pt x="47" y="76"/>
                  </a:lnTo>
                  <a:lnTo>
                    <a:pt x="52" y="94"/>
                  </a:lnTo>
                  <a:lnTo>
                    <a:pt x="90" y="85"/>
                  </a:lnTo>
                  <a:lnTo>
                    <a:pt x="94" y="109"/>
                  </a:lnTo>
                  <a:lnTo>
                    <a:pt x="28" y="125"/>
                  </a:lnTo>
                  <a:close/>
                </a:path>
              </a:pathLst>
            </a:custGeom>
            <a:solidFill>
              <a:srgbClr val="000000"/>
            </a:solidFill>
            <a:ln w="9525">
              <a:noFill/>
              <a:round/>
              <a:headEnd/>
              <a:tailEnd/>
            </a:ln>
          </p:spPr>
          <p:txBody>
            <a:bodyPr/>
            <a:lstStyle/>
            <a:p>
              <a:endParaRPr lang="ja-JP" altLang="en-US"/>
            </a:p>
          </p:txBody>
        </p:sp>
        <p:sp>
          <p:nvSpPr>
            <p:cNvPr id="13373" name="Freeform 59"/>
            <p:cNvSpPr>
              <a:spLocks/>
            </p:cNvSpPr>
            <p:nvPr/>
          </p:nvSpPr>
          <p:spPr bwMode="auto">
            <a:xfrm>
              <a:off x="2704" y="960"/>
              <a:ext cx="106" cy="122"/>
            </a:xfrm>
            <a:custGeom>
              <a:avLst/>
              <a:gdLst>
                <a:gd name="T0" fmla="*/ 0 w 45"/>
                <a:gd name="T1" fmla="*/ 12 h 52"/>
                <a:gd name="T2" fmla="*/ 28 w 45"/>
                <a:gd name="T3" fmla="*/ 9 h 52"/>
                <a:gd name="T4" fmla="*/ 35 w 45"/>
                <a:gd name="T5" fmla="*/ 63 h 52"/>
                <a:gd name="T6" fmla="*/ 38 w 45"/>
                <a:gd name="T7" fmla="*/ 80 h 52"/>
                <a:gd name="T8" fmla="*/ 40 w 45"/>
                <a:gd name="T9" fmla="*/ 87 h 52"/>
                <a:gd name="T10" fmla="*/ 47 w 45"/>
                <a:gd name="T11" fmla="*/ 94 h 52"/>
                <a:gd name="T12" fmla="*/ 59 w 45"/>
                <a:gd name="T13" fmla="*/ 94 h 52"/>
                <a:gd name="T14" fmla="*/ 68 w 45"/>
                <a:gd name="T15" fmla="*/ 92 h 52"/>
                <a:gd name="T16" fmla="*/ 73 w 45"/>
                <a:gd name="T17" fmla="*/ 84 h 52"/>
                <a:gd name="T18" fmla="*/ 75 w 45"/>
                <a:gd name="T19" fmla="*/ 75 h 52"/>
                <a:gd name="T20" fmla="*/ 73 w 45"/>
                <a:gd name="T21" fmla="*/ 59 h 52"/>
                <a:gd name="T22" fmla="*/ 73 w 45"/>
                <a:gd name="T23" fmla="*/ 52 h 52"/>
                <a:gd name="T24" fmla="*/ 68 w 45"/>
                <a:gd name="T25" fmla="*/ 5 h 52"/>
                <a:gd name="T26" fmla="*/ 99 w 45"/>
                <a:gd name="T27" fmla="*/ 0 h 52"/>
                <a:gd name="T28" fmla="*/ 104 w 45"/>
                <a:gd name="T29" fmla="*/ 59 h 52"/>
                <a:gd name="T30" fmla="*/ 106 w 45"/>
                <a:gd name="T31" fmla="*/ 87 h 52"/>
                <a:gd name="T32" fmla="*/ 99 w 45"/>
                <a:gd name="T33" fmla="*/ 103 h 52"/>
                <a:gd name="T34" fmla="*/ 85 w 45"/>
                <a:gd name="T35" fmla="*/ 115 h 52"/>
                <a:gd name="T36" fmla="*/ 61 w 45"/>
                <a:gd name="T37" fmla="*/ 120 h 52"/>
                <a:gd name="T38" fmla="*/ 38 w 45"/>
                <a:gd name="T39" fmla="*/ 120 h 52"/>
                <a:gd name="T40" fmla="*/ 19 w 45"/>
                <a:gd name="T41" fmla="*/ 110 h 52"/>
                <a:gd name="T42" fmla="*/ 12 w 45"/>
                <a:gd name="T43" fmla="*/ 96 h 52"/>
                <a:gd name="T44" fmla="*/ 5 w 45"/>
                <a:gd name="T45" fmla="*/ 70 h 52"/>
                <a:gd name="T46" fmla="*/ 5 w 45"/>
                <a:gd name="T47" fmla="*/ 59 h 52"/>
                <a:gd name="T48" fmla="*/ 0 w 45"/>
                <a:gd name="T49" fmla="*/ 1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52"/>
                <a:gd name="T77" fmla="*/ 45 w 45"/>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52">
                  <a:moveTo>
                    <a:pt x="0" y="5"/>
                  </a:moveTo>
                  <a:cubicBezTo>
                    <a:pt x="12" y="4"/>
                    <a:pt x="12" y="4"/>
                    <a:pt x="12" y="4"/>
                  </a:cubicBezTo>
                  <a:cubicBezTo>
                    <a:pt x="15" y="27"/>
                    <a:pt x="15" y="27"/>
                    <a:pt x="15" y="27"/>
                  </a:cubicBezTo>
                  <a:cubicBezTo>
                    <a:pt x="15" y="30"/>
                    <a:pt x="16" y="32"/>
                    <a:pt x="16" y="34"/>
                  </a:cubicBezTo>
                  <a:cubicBezTo>
                    <a:pt x="16" y="35"/>
                    <a:pt x="17" y="37"/>
                    <a:pt x="17" y="37"/>
                  </a:cubicBezTo>
                  <a:cubicBezTo>
                    <a:pt x="18" y="39"/>
                    <a:pt x="19" y="39"/>
                    <a:pt x="20" y="40"/>
                  </a:cubicBezTo>
                  <a:cubicBezTo>
                    <a:pt x="21" y="40"/>
                    <a:pt x="23" y="41"/>
                    <a:pt x="25" y="40"/>
                  </a:cubicBezTo>
                  <a:cubicBezTo>
                    <a:pt x="27" y="40"/>
                    <a:pt x="28" y="40"/>
                    <a:pt x="29" y="39"/>
                  </a:cubicBezTo>
                  <a:cubicBezTo>
                    <a:pt x="30" y="38"/>
                    <a:pt x="31" y="37"/>
                    <a:pt x="31" y="36"/>
                  </a:cubicBezTo>
                  <a:cubicBezTo>
                    <a:pt x="32" y="35"/>
                    <a:pt x="32" y="34"/>
                    <a:pt x="32" y="32"/>
                  </a:cubicBezTo>
                  <a:cubicBezTo>
                    <a:pt x="32" y="31"/>
                    <a:pt x="32" y="28"/>
                    <a:pt x="31" y="25"/>
                  </a:cubicBezTo>
                  <a:cubicBezTo>
                    <a:pt x="31" y="22"/>
                    <a:pt x="31" y="22"/>
                    <a:pt x="31" y="22"/>
                  </a:cubicBezTo>
                  <a:cubicBezTo>
                    <a:pt x="29" y="2"/>
                    <a:pt x="29" y="2"/>
                    <a:pt x="29" y="2"/>
                  </a:cubicBezTo>
                  <a:cubicBezTo>
                    <a:pt x="42" y="0"/>
                    <a:pt x="42" y="0"/>
                    <a:pt x="42" y="0"/>
                  </a:cubicBezTo>
                  <a:cubicBezTo>
                    <a:pt x="44" y="25"/>
                    <a:pt x="44" y="25"/>
                    <a:pt x="44" y="25"/>
                  </a:cubicBezTo>
                  <a:cubicBezTo>
                    <a:pt x="45" y="31"/>
                    <a:pt x="45" y="34"/>
                    <a:pt x="45" y="37"/>
                  </a:cubicBezTo>
                  <a:cubicBezTo>
                    <a:pt x="44" y="39"/>
                    <a:pt x="43" y="42"/>
                    <a:pt x="42" y="44"/>
                  </a:cubicBezTo>
                  <a:cubicBezTo>
                    <a:pt x="41" y="46"/>
                    <a:pt x="39" y="47"/>
                    <a:pt x="36" y="49"/>
                  </a:cubicBezTo>
                  <a:cubicBezTo>
                    <a:pt x="33" y="50"/>
                    <a:pt x="30" y="51"/>
                    <a:pt x="26" y="51"/>
                  </a:cubicBezTo>
                  <a:cubicBezTo>
                    <a:pt x="22" y="52"/>
                    <a:pt x="18" y="52"/>
                    <a:pt x="16" y="51"/>
                  </a:cubicBezTo>
                  <a:cubicBezTo>
                    <a:pt x="13" y="50"/>
                    <a:pt x="10" y="49"/>
                    <a:pt x="8" y="47"/>
                  </a:cubicBezTo>
                  <a:cubicBezTo>
                    <a:pt x="7" y="46"/>
                    <a:pt x="5" y="44"/>
                    <a:pt x="5" y="41"/>
                  </a:cubicBezTo>
                  <a:cubicBezTo>
                    <a:pt x="4" y="39"/>
                    <a:pt x="3" y="35"/>
                    <a:pt x="2" y="30"/>
                  </a:cubicBezTo>
                  <a:cubicBezTo>
                    <a:pt x="2" y="25"/>
                    <a:pt x="2" y="25"/>
                    <a:pt x="2" y="25"/>
                  </a:cubicBezTo>
                  <a:lnTo>
                    <a:pt x="0" y="5"/>
                  </a:lnTo>
                  <a:close/>
                </a:path>
              </a:pathLst>
            </a:custGeom>
            <a:solidFill>
              <a:srgbClr val="000000"/>
            </a:solidFill>
            <a:ln w="9525">
              <a:noFill/>
              <a:round/>
              <a:headEnd/>
              <a:tailEnd/>
            </a:ln>
          </p:spPr>
          <p:txBody>
            <a:bodyPr/>
            <a:lstStyle/>
            <a:p>
              <a:endParaRPr lang="ja-JP" altLang="en-US"/>
            </a:p>
          </p:txBody>
        </p:sp>
        <p:sp>
          <p:nvSpPr>
            <p:cNvPr id="13374" name="Freeform 60"/>
            <p:cNvSpPr>
              <a:spLocks/>
            </p:cNvSpPr>
            <p:nvPr/>
          </p:nvSpPr>
          <p:spPr bwMode="auto">
            <a:xfrm>
              <a:off x="2839" y="960"/>
              <a:ext cx="108" cy="111"/>
            </a:xfrm>
            <a:custGeom>
              <a:avLst/>
              <a:gdLst>
                <a:gd name="T0" fmla="*/ 0 w 46"/>
                <a:gd name="T1" fmla="*/ 111 h 47"/>
                <a:gd name="T2" fmla="*/ 0 w 46"/>
                <a:gd name="T3" fmla="*/ 0 h 47"/>
                <a:gd name="T4" fmla="*/ 31 w 46"/>
                <a:gd name="T5" fmla="*/ 0 h 47"/>
                <a:gd name="T6" fmla="*/ 70 w 46"/>
                <a:gd name="T7" fmla="*/ 57 h 47"/>
                <a:gd name="T8" fmla="*/ 75 w 46"/>
                <a:gd name="T9" fmla="*/ 64 h 47"/>
                <a:gd name="T10" fmla="*/ 80 w 46"/>
                <a:gd name="T11" fmla="*/ 78 h 47"/>
                <a:gd name="T12" fmla="*/ 80 w 46"/>
                <a:gd name="T13" fmla="*/ 64 h 47"/>
                <a:gd name="T14" fmla="*/ 80 w 46"/>
                <a:gd name="T15" fmla="*/ 54 h 47"/>
                <a:gd name="T16" fmla="*/ 80 w 46"/>
                <a:gd name="T17" fmla="*/ 0 h 47"/>
                <a:gd name="T18" fmla="*/ 108 w 46"/>
                <a:gd name="T19" fmla="*/ 0 h 47"/>
                <a:gd name="T20" fmla="*/ 108 w 46"/>
                <a:gd name="T21" fmla="*/ 111 h 47"/>
                <a:gd name="T22" fmla="*/ 80 w 46"/>
                <a:gd name="T23" fmla="*/ 111 h 47"/>
                <a:gd name="T24" fmla="*/ 38 w 46"/>
                <a:gd name="T25" fmla="*/ 54 h 47"/>
                <a:gd name="T26" fmla="*/ 33 w 46"/>
                <a:gd name="T27" fmla="*/ 47 h 47"/>
                <a:gd name="T28" fmla="*/ 28 w 46"/>
                <a:gd name="T29" fmla="*/ 33 h 47"/>
                <a:gd name="T30" fmla="*/ 28 w 46"/>
                <a:gd name="T31" fmla="*/ 47 h 47"/>
                <a:gd name="T32" fmla="*/ 28 w 46"/>
                <a:gd name="T33" fmla="*/ 57 h 47"/>
                <a:gd name="T34" fmla="*/ 28 w 46"/>
                <a:gd name="T35" fmla="*/ 111 h 47"/>
                <a:gd name="T36" fmla="*/ 0 w 46"/>
                <a:gd name="T37" fmla="*/ 11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7"/>
                <a:gd name="T59" fmla="*/ 46 w 46"/>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47">
                  <a:moveTo>
                    <a:pt x="0" y="47"/>
                  </a:moveTo>
                  <a:cubicBezTo>
                    <a:pt x="0" y="0"/>
                    <a:pt x="0" y="0"/>
                    <a:pt x="0" y="0"/>
                  </a:cubicBezTo>
                  <a:cubicBezTo>
                    <a:pt x="13" y="0"/>
                    <a:pt x="13" y="0"/>
                    <a:pt x="13" y="0"/>
                  </a:cubicBezTo>
                  <a:cubicBezTo>
                    <a:pt x="30" y="24"/>
                    <a:pt x="30" y="24"/>
                    <a:pt x="30" y="24"/>
                  </a:cubicBezTo>
                  <a:cubicBezTo>
                    <a:pt x="31" y="25"/>
                    <a:pt x="31" y="26"/>
                    <a:pt x="32" y="27"/>
                  </a:cubicBezTo>
                  <a:cubicBezTo>
                    <a:pt x="33" y="29"/>
                    <a:pt x="34" y="31"/>
                    <a:pt x="34" y="33"/>
                  </a:cubicBezTo>
                  <a:cubicBezTo>
                    <a:pt x="34" y="31"/>
                    <a:pt x="34" y="29"/>
                    <a:pt x="34" y="27"/>
                  </a:cubicBezTo>
                  <a:cubicBezTo>
                    <a:pt x="34" y="26"/>
                    <a:pt x="34" y="24"/>
                    <a:pt x="34" y="23"/>
                  </a:cubicBezTo>
                  <a:cubicBezTo>
                    <a:pt x="34" y="0"/>
                    <a:pt x="34" y="0"/>
                    <a:pt x="34" y="0"/>
                  </a:cubicBezTo>
                  <a:cubicBezTo>
                    <a:pt x="46" y="0"/>
                    <a:pt x="46" y="0"/>
                    <a:pt x="46" y="0"/>
                  </a:cubicBezTo>
                  <a:cubicBezTo>
                    <a:pt x="46" y="47"/>
                    <a:pt x="46" y="47"/>
                    <a:pt x="46" y="47"/>
                  </a:cubicBezTo>
                  <a:cubicBezTo>
                    <a:pt x="34" y="47"/>
                    <a:pt x="34" y="47"/>
                    <a:pt x="34" y="47"/>
                  </a:cubicBezTo>
                  <a:cubicBezTo>
                    <a:pt x="16" y="23"/>
                    <a:pt x="16" y="23"/>
                    <a:pt x="16" y="23"/>
                  </a:cubicBezTo>
                  <a:cubicBezTo>
                    <a:pt x="16" y="22"/>
                    <a:pt x="15" y="21"/>
                    <a:pt x="14" y="20"/>
                  </a:cubicBezTo>
                  <a:cubicBezTo>
                    <a:pt x="13" y="18"/>
                    <a:pt x="13" y="16"/>
                    <a:pt x="12" y="14"/>
                  </a:cubicBezTo>
                  <a:cubicBezTo>
                    <a:pt x="12" y="16"/>
                    <a:pt x="12" y="18"/>
                    <a:pt x="12" y="20"/>
                  </a:cubicBezTo>
                  <a:cubicBezTo>
                    <a:pt x="12" y="21"/>
                    <a:pt x="12" y="22"/>
                    <a:pt x="12" y="24"/>
                  </a:cubicBezTo>
                  <a:cubicBezTo>
                    <a:pt x="12" y="47"/>
                    <a:pt x="12" y="47"/>
                    <a:pt x="12" y="47"/>
                  </a:cubicBezTo>
                  <a:lnTo>
                    <a:pt x="0" y="47"/>
                  </a:lnTo>
                  <a:close/>
                </a:path>
              </a:pathLst>
            </a:custGeom>
            <a:solidFill>
              <a:srgbClr val="000000"/>
            </a:solidFill>
            <a:ln w="9525">
              <a:noFill/>
              <a:round/>
              <a:headEnd/>
              <a:tailEnd/>
            </a:ln>
          </p:spPr>
          <p:txBody>
            <a:bodyPr/>
            <a:lstStyle/>
            <a:p>
              <a:endParaRPr lang="ja-JP" altLang="en-US"/>
            </a:p>
          </p:txBody>
        </p:sp>
        <p:sp>
          <p:nvSpPr>
            <p:cNvPr id="13375" name="Freeform 61"/>
            <p:cNvSpPr>
              <a:spLocks/>
            </p:cNvSpPr>
            <p:nvPr/>
          </p:nvSpPr>
          <p:spPr bwMode="auto">
            <a:xfrm>
              <a:off x="2971" y="962"/>
              <a:ext cx="42" cy="116"/>
            </a:xfrm>
            <a:custGeom>
              <a:avLst/>
              <a:gdLst>
                <a:gd name="T0" fmla="*/ 0 w 42"/>
                <a:gd name="T1" fmla="*/ 113 h 116"/>
                <a:gd name="T2" fmla="*/ 12 w 42"/>
                <a:gd name="T3" fmla="*/ 0 h 116"/>
                <a:gd name="T4" fmla="*/ 42 w 42"/>
                <a:gd name="T5" fmla="*/ 5 h 116"/>
                <a:gd name="T6" fmla="*/ 31 w 42"/>
                <a:gd name="T7" fmla="*/ 116 h 116"/>
                <a:gd name="T8" fmla="*/ 0 w 42"/>
                <a:gd name="T9" fmla="*/ 113 h 116"/>
                <a:gd name="T10" fmla="*/ 0 60000 65536"/>
                <a:gd name="T11" fmla="*/ 0 60000 65536"/>
                <a:gd name="T12" fmla="*/ 0 60000 65536"/>
                <a:gd name="T13" fmla="*/ 0 60000 65536"/>
                <a:gd name="T14" fmla="*/ 0 60000 65536"/>
                <a:gd name="T15" fmla="*/ 0 w 42"/>
                <a:gd name="T16" fmla="*/ 0 h 116"/>
                <a:gd name="T17" fmla="*/ 42 w 42"/>
                <a:gd name="T18" fmla="*/ 116 h 116"/>
              </a:gdLst>
              <a:ahLst/>
              <a:cxnLst>
                <a:cxn ang="T10">
                  <a:pos x="T0" y="T1"/>
                </a:cxn>
                <a:cxn ang="T11">
                  <a:pos x="T2" y="T3"/>
                </a:cxn>
                <a:cxn ang="T12">
                  <a:pos x="T4" y="T5"/>
                </a:cxn>
                <a:cxn ang="T13">
                  <a:pos x="T6" y="T7"/>
                </a:cxn>
                <a:cxn ang="T14">
                  <a:pos x="T8" y="T9"/>
                </a:cxn>
              </a:cxnLst>
              <a:rect l="T15" t="T16" r="T17" b="T18"/>
              <a:pathLst>
                <a:path w="42" h="116">
                  <a:moveTo>
                    <a:pt x="0" y="113"/>
                  </a:moveTo>
                  <a:lnTo>
                    <a:pt x="12" y="0"/>
                  </a:lnTo>
                  <a:lnTo>
                    <a:pt x="42" y="5"/>
                  </a:lnTo>
                  <a:lnTo>
                    <a:pt x="31" y="116"/>
                  </a:lnTo>
                  <a:lnTo>
                    <a:pt x="0" y="113"/>
                  </a:lnTo>
                  <a:close/>
                </a:path>
              </a:pathLst>
            </a:custGeom>
            <a:solidFill>
              <a:srgbClr val="000000"/>
            </a:solidFill>
            <a:ln w="9525">
              <a:noFill/>
              <a:round/>
              <a:headEnd/>
              <a:tailEnd/>
            </a:ln>
          </p:spPr>
          <p:txBody>
            <a:bodyPr/>
            <a:lstStyle/>
            <a:p>
              <a:endParaRPr lang="ja-JP" altLang="en-US"/>
            </a:p>
          </p:txBody>
        </p:sp>
        <p:sp>
          <p:nvSpPr>
            <p:cNvPr id="13376" name="Freeform 62"/>
            <p:cNvSpPr>
              <a:spLocks/>
            </p:cNvSpPr>
            <p:nvPr/>
          </p:nvSpPr>
          <p:spPr bwMode="auto">
            <a:xfrm>
              <a:off x="3032" y="967"/>
              <a:ext cx="116" cy="123"/>
            </a:xfrm>
            <a:custGeom>
              <a:avLst/>
              <a:gdLst>
                <a:gd name="T0" fmla="*/ 26 w 49"/>
                <a:gd name="T1" fmla="*/ 118 h 52"/>
                <a:gd name="T2" fmla="*/ 0 w 49"/>
                <a:gd name="T3" fmla="*/ 0 h 52"/>
                <a:gd name="T4" fmla="*/ 31 w 49"/>
                <a:gd name="T5" fmla="*/ 5 h 52"/>
                <a:gd name="T6" fmla="*/ 43 w 49"/>
                <a:gd name="T7" fmla="*/ 71 h 52"/>
                <a:gd name="T8" fmla="*/ 43 w 49"/>
                <a:gd name="T9" fmla="*/ 76 h 52"/>
                <a:gd name="T10" fmla="*/ 45 w 49"/>
                <a:gd name="T11" fmla="*/ 88 h 52"/>
                <a:gd name="T12" fmla="*/ 47 w 49"/>
                <a:gd name="T13" fmla="*/ 78 h 52"/>
                <a:gd name="T14" fmla="*/ 50 w 49"/>
                <a:gd name="T15" fmla="*/ 73 h 52"/>
                <a:gd name="T16" fmla="*/ 83 w 49"/>
                <a:gd name="T17" fmla="*/ 14 h 52"/>
                <a:gd name="T18" fmla="*/ 116 w 49"/>
                <a:gd name="T19" fmla="*/ 21 h 52"/>
                <a:gd name="T20" fmla="*/ 50 w 49"/>
                <a:gd name="T21" fmla="*/ 123 h 52"/>
                <a:gd name="T22" fmla="*/ 26 w 49"/>
                <a:gd name="T23" fmla="*/ 118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52"/>
                <a:gd name="T38" fmla="*/ 49 w 49"/>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52">
                  <a:moveTo>
                    <a:pt x="11" y="50"/>
                  </a:moveTo>
                  <a:cubicBezTo>
                    <a:pt x="0" y="0"/>
                    <a:pt x="0" y="0"/>
                    <a:pt x="0" y="0"/>
                  </a:cubicBezTo>
                  <a:cubicBezTo>
                    <a:pt x="13" y="2"/>
                    <a:pt x="13" y="2"/>
                    <a:pt x="13" y="2"/>
                  </a:cubicBezTo>
                  <a:cubicBezTo>
                    <a:pt x="18" y="30"/>
                    <a:pt x="18" y="30"/>
                    <a:pt x="18" y="30"/>
                  </a:cubicBezTo>
                  <a:cubicBezTo>
                    <a:pt x="18" y="30"/>
                    <a:pt x="18" y="31"/>
                    <a:pt x="18" y="32"/>
                  </a:cubicBezTo>
                  <a:cubicBezTo>
                    <a:pt x="18" y="33"/>
                    <a:pt x="18" y="35"/>
                    <a:pt x="19" y="37"/>
                  </a:cubicBezTo>
                  <a:cubicBezTo>
                    <a:pt x="19" y="35"/>
                    <a:pt x="20" y="34"/>
                    <a:pt x="20" y="33"/>
                  </a:cubicBezTo>
                  <a:cubicBezTo>
                    <a:pt x="21" y="32"/>
                    <a:pt x="21" y="31"/>
                    <a:pt x="21" y="31"/>
                  </a:cubicBezTo>
                  <a:cubicBezTo>
                    <a:pt x="35" y="6"/>
                    <a:pt x="35" y="6"/>
                    <a:pt x="35" y="6"/>
                  </a:cubicBezTo>
                  <a:cubicBezTo>
                    <a:pt x="49" y="9"/>
                    <a:pt x="49" y="9"/>
                    <a:pt x="49" y="9"/>
                  </a:cubicBezTo>
                  <a:cubicBezTo>
                    <a:pt x="21" y="52"/>
                    <a:pt x="21" y="52"/>
                    <a:pt x="21" y="52"/>
                  </a:cubicBezTo>
                  <a:lnTo>
                    <a:pt x="11" y="50"/>
                  </a:lnTo>
                  <a:close/>
                </a:path>
              </a:pathLst>
            </a:custGeom>
            <a:solidFill>
              <a:srgbClr val="000000"/>
            </a:solidFill>
            <a:ln w="9525">
              <a:noFill/>
              <a:round/>
              <a:headEnd/>
              <a:tailEnd/>
            </a:ln>
          </p:spPr>
          <p:txBody>
            <a:bodyPr/>
            <a:lstStyle/>
            <a:p>
              <a:endParaRPr lang="ja-JP" altLang="en-US"/>
            </a:p>
          </p:txBody>
        </p:sp>
        <p:sp>
          <p:nvSpPr>
            <p:cNvPr id="13377" name="Freeform 63"/>
            <p:cNvSpPr>
              <a:spLocks/>
            </p:cNvSpPr>
            <p:nvPr/>
          </p:nvSpPr>
          <p:spPr bwMode="auto">
            <a:xfrm>
              <a:off x="3136" y="993"/>
              <a:ext cx="97" cy="125"/>
            </a:xfrm>
            <a:custGeom>
              <a:avLst/>
              <a:gdLst>
                <a:gd name="T0" fmla="*/ 0 w 97"/>
                <a:gd name="T1" fmla="*/ 108 h 125"/>
                <a:gd name="T2" fmla="*/ 31 w 97"/>
                <a:gd name="T3" fmla="*/ 0 h 125"/>
                <a:gd name="T4" fmla="*/ 97 w 97"/>
                <a:gd name="T5" fmla="*/ 16 h 125"/>
                <a:gd name="T6" fmla="*/ 90 w 97"/>
                <a:gd name="T7" fmla="*/ 40 h 125"/>
                <a:gd name="T8" fmla="*/ 52 w 97"/>
                <a:gd name="T9" fmla="*/ 30 h 125"/>
                <a:gd name="T10" fmla="*/ 48 w 97"/>
                <a:gd name="T11" fmla="*/ 49 h 125"/>
                <a:gd name="T12" fmla="*/ 83 w 97"/>
                <a:gd name="T13" fmla="*/ 59 h 125"/>
                <a:gd name="T14" fmla="*/ 76 w 97"/>
                <a:gd name="T15" fmla="*/ 82 h 125"/>
                <a:gd name="T16" fmla="*/ 40 w 97"/>
                <a:gd name="T17" fmla="*/ 73 h 125"/>
                <a:gd name="T18" fmla="*/ 36 w 97"/>
                <a:gd name="T19" fmla="*/ 92 h 125"/>
                <a:gd name="T20" fmla="*/ 73 w 97"/>
                <a:gd name="T21" fmla="*/ 101 h 125"/>
                <a:gd name="T22" fmla="*/ 66 w 97"/>
                <a:gd name="T23" fmla="*/ 125 h 125"/>
                <a:gd name="T24" fmla="*/ 0 w 97"/>
                <a:gd name="T25" fmla="*/ 108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25"/>
                <a:gd name="T41" fmla="*/ 97 w 97"/>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25">
                  <a:moveTo>
                    <a:pt x="0" y="108"/>
                  </a:moveTo>
                  <a:lnTo>
                    <a:pt x="31" y="0"/>
                  </a:lnTo>
                  <a:lnTo>
                    <a:pt x="97" y="16"/>
                  </a:lnTo>
                  <a:lnTo>
                    <a:pt x="90" y="40"/>
                  </a:lnTo>
                  <a:lnTo>
                    <a:pt x="52" y="30"/>
                  </a:lnTo>
                  <a:lnTo>
                    <a:pt x="48" y="49"/>
                  </a:lnTo>
                  <a:lnTo>
                    <a:pt x="83" y="59"/>
                  </a:lnTo>
                  <a:lnTo>
                    <a:pt x="76" y="82"/>
                  </a:lnTo>
                  <a:lnTo>
                    <a:pt x="40" y="73"/>
                  </a:lnTo>
                  <a:lnTo>
                    <a:pt x="36" y="92"/>
                  </a:lnTo>
                  <a:lnTo>
                    <a:pt x="73" y="101"/>
                  </a:lnTo>
                  <a:lnTo>
                    <a:pt x="66" y="125"/>
                  </a:lnTo>
                  <a:lnTo>
                    <a:pt x="0" y="108"/>
                  </a:lnTo>
                  <a:close/>
                </a:path>
              </a:pathLst>
            </a:custGeom>
            <a:solidFill>
              <a:srgbClr val="000000"/>
            </a:solidFill>
            <a:ln w="9525">
              <a:noFill/>
              <a:round/>
              <a:headEnd/>
              <a:tailEnd/>
            </a:ln>
          </p:spPr>
          <p:txBody>
            <a:bodyPr/>
            <a:lstStyle/>
            <a:p>
              <a:endParaRPr lang="ja-JP" altLang="en-US"/>
            </a:p>
          </p:txBody>
        </p:sp>
        <p:sp>
          <p:nvSpPr>
            <p:cNvPr id="13378" name="Freeform 64"/>
            <p:cNvSpPr>
              <a:spLocks noEditPoints="1"/>
            </p:cNvSpPr>
            <p:nvPr/>
          </p:nvSpPr>
          <p:spPr bwMode="auto">
            <a:xfrm>
              <a:off x="3221" y="1019"/>
              <a:ext cx="109" cy="137"/>
            </a:xfrm>
            <a:custGeom>
              <a:avLst/>
              <a:gdLst>
                <a:gd name="T0" fmla="*/ 0 w 46"/>
                <a:gd name="T1" fmla="*/ 106 h 58"/>
                <a:gd name="T2" fmla="*/ 40 w 46"/>
                <a:gd name="T3" fmla="*/ 0 h 58"/>
                <a:gd name="T4" fmla="*/ 69 w 46"/>
                <a:gd name="T5" fmla="*/ 12 h 58"/>
                <a:gd name="T6" fmla="*/ 95 w 46"/>
                <a:gd name="T7" fmla="*/ 21 h 58"/>
                <a:gd name="T8" fmla="*/ 104 w 46"/>
                <a:gd name="T9" fmla="*/ 31 h 58"/>
                <a:gd name="T10" fmla="*/ 109 w 46"/>
                <a:gd name="T11" fmla="*/ 45 h 58"/>
                <a:gd name="T12" fmla="*/ 107 w 46"/>
                <a:gd name="T13" fmla="*/ 61 h 58"/>
                <a:gd name="T14" fmla="*/ 92 w 46"/>
                <a:gd name="T15" fmla="*/ 80 h 58"/>
                <a:gd name="T16" fmla="*/ 71 w 46"/>
                <a:gd name="T17" fmla="*/ 83 h 58"/>
                <a:gd name="T18" fmla="*/ 85 w 46"/>
                <a:gd name="T19" fmla="*/ 137 h 58"/>
                <a:gd name="T20" fmla="*/ 52 w 46"/>
                <a:gd name="T21" fmla="*/ 125 h 58"/>
                <a:gd name="T22" fmla="*/ 43 w 46"/>
                <a:gd name="T23" fmla="*/ 73 h 58"/>
                <a:gd name="T24" fmla="*/ 28 w 46"/>
                <a:gd name="T25" fmla="*/ 116 h 58"/>
                <a:gd name="T26" fmla="*/ 0 w 46"/>
                <a:gd name="T27" fmla="*/ 106 h 58"/>
                <a:gd name="T28" fmla="*/ 47 w 46"/>
                <a:gd name="T29" fmla="*/ 59 h 58"/>
                <a:gd name="T30" fmla="*/ 55 w 46"/>
                <a:gd name="T31" fmla="*/ 61 h 58"/>
                <a:gd name="T32" fmla="*/ 69 w 46"/>
                <a:gd name="T33" fmla="*/ 64 h 58"/>
                <a:gd name="T34" fmla="*/ 76 w 46"/>
                <a:gd name="T35" fmla="*/ 54 h 58"/>
                <a:gd name="T36" fmla="*/ 76 w 46"/>
                <a:gd name="T37" fmla="*/ 43 h 58"/>
                <a:gd name="T38" fmla="*/ 64 w 46"/>
                <a:gd name="T39" fmla="*/ 35 h 58"/>
                <a:gd name="T40" fmla="*/ 59 w 46"/>
                <a:gd name="T41" fmla="*/ 33 h 58"/>
                <a:gd name="T42" fmla="*/ 47 w 46"/>
                <a:gd name="T43" fmla="*/ 59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58"/>
                <a:gd name="T68" fmla="*/ 46 w 46"/>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58">
                  <a:moveTo>
                    <a:pt x="0" y="45"/>
                  </a:moveTo>
                  <a:cubicBezTo>
                    <a:pt x="17" y="0"/>
                    <a:pt x="17" y="0"/>
                    <a:pt x="17" y="0"/>
                  </a:cubicBezTo>
                  <a:cubicBezTo>
                    <a:pt x="29" y="5"/>
                    <a:pt x="29" y="5"/>
                    <a:pt x="29" y="5"/>
                  </a:cubicBezTo>
                  <a:cubicBezTo>
                    <a:pt x="34" y="7"/>
                    <a:pt x="38" y="8"/>
                    <a:pt x="40" y="9"/>
                  </a:cubicBezTo>
                  <a:cubicBezTo>
                    <a:pt x="41" y="10"/>
                    <a:pt x="43" y="12"/>
                    <a:pt x="44" y="13"/>
                  </a:cubicBezTo>
                  <a:cubicBezTo>
                    <a:pt x="45" y="15"/>
                    <a:pt x="46" y="17"/>
                    <a:pt x="46" y="19"/>
                  </a:cubicBezTo>
                  <a:cubicBezTo>
                    <a:pt x="46" y="22"/>
                    <a:pt x="46" y="24"/>
                    <a:pt x="45" y="26"/>
                  </a:cubicBezTo>
                  <a:cubicBezTo>
                    <a:pt x="44" y="30"/>
                    <a:pt x="42" y="32"/>
                    <a:pt x="39" y="34"/>
                  </a:cubicBezTo>
                  <a:cubicBezTo>
                    <a:pt x="37" y="35"/>
                    <a:pt x="34" y="36"/>
                    <a:pt x="30" y="35"/>
                  </a:cubicBezTo>
                  <a:cubicBezTo>
                    <a:pt x="36" y="58"/>
                    <a:pt x="36" y="58"/>
                    <a:pt x="36" y="58"/>
                  </a:cubicBezTo>
                  <a:cubicBezTo>
                    <a:pt x="22" y="53"/>
                    <a:pt x="22" y="53"/>
                    <a:pt x="22" y="53"/>
                  </a:cubicBezTo>
                  <a:cubicBezTo>
                    <a:pt x="18" y="31"/>
                    <a:pt x="18" y="31"/>
                    <a:pt x="18" y="31"/>
                  </a:cubicBezTo>
                  <a:cubicBezTo>
                    <a:pt x="12" y="49"/>
                    <a:pt x="12" y="49"/>
                    <a:pt x="12" y="49"/>
                  </a:cubicBezTo>
                  <a:lnTo>
                    <a:pt x="0" y="45"/>
                  </a:lnTo>
                  <a:close/>
                  <a:moveTo>
                    <a:pt x="20" y="25"/>
                  </a:moveTo>
                  <a:cubicBezTo>
                    <a:pt x="23" y="26"/>
                    <a:pt x="23" y="26"/>
                    <a:pt x="23" y="26"/>
                  </a:cubicBezTo>
                  <a:cubicBezTo>
                    <a:pt x="25" y="27"/>
                    <a:pt x="27" y="27"/>
                    <a:pt x="29" y="27"/>
                  </a:cubicBezTo>
                  <a:cubicBezTo>
                    <a:pt x="30" y="27"/>
                    <a:pt x="32" y="25"/>
                    <a:pt x="32" y="23"/>
                  </a:cubicBezTo>
                  <a:cubicBezTo>
                    <a:pt x="33" y="21"/>
                    <a:pt x="33" y="19"/>
                    <a:pt x="32" y="18"/>
                  </a:cubicBezTo>
                  <a:cubicBezTo>
                    <a:pt x="31" y="17"/>
                    <a:pt x="30" y="16"/>
                    <a:pt x="27" y="15"/>
                  </a:cubicBezTo>
                  <a:cubicBezTo>
                    <a:pt x="25" y="14"/>
                    <a:pt x="25" y="14"/>
                    <a:pt x="25" y="14"/>
                  </a:cubicBezTo>
                  <a:lnTo>
                    <a:pt x="20" y="25"/>
                  </a:lnTo>
                  <a:close/>
                </a:path>
              </a:pathLst>
            </a:custGeom>
            <a:solidFill>
              <a:srgbClr val="000000"/>
            </a:solidFill>
            <a:ln w="9525">
              <a:noFill/>
              <a:round/>
              <a:headEnd/>
              <a:tailEnd/>
            </a:ln>
          </p:spPr>
          <p:txBody>
            <a:bodyPr/>
            <a:lstStyle/>
            <a:p>
              <a:endParaRPr lang="ja-JP" altLang="en-US"/>
            </a:p>
          </p:txBody>
        </p:sp>
        <p:sp>
          <p:nvSpPr>
            <p:cNvPr id="13379" name="Freeform 65"/>
            <p:cNvSpPr>
              <a:spLocks/>
            </p:cNvSpPr>
            <p:nvPr/>
          </p:nvSpPr>
          <p:spPr bwMode="auto">
            <a:xfrm>
              <a:off x="3313" y="1066"/>
              <a:ext cx="109" cy="116"/>
            </a:xfrm>
            <a:custGeom>
              <a:avLst/>
              <a:gdLst>
                <a:gd name="T0" fmla="*/ 24 w 46"/>
                <a:gd name="T1" fmla="*/ 64 h 49"/>
                <a:gd name="T2" fmla="*/ 31 w 46"/>
                <a:gd name="T3" fmla="*/ 80 h 49"/>
                <a:gd name="T4" fmla="*/ 40 w 46"/>
                <a:gd name="T5" fmla="*/ 90 h 49"/>
                <a:gd name="T6" fmla="*/ 52 w 46"/>
                <a:gd name="T7" fmla="*/ 90 h 49"/>
                <a:gd name="T8" fmla="*/ 59 w 46"/>
                <a:gd name="T9" fmla="*/ 85 h 49"/>
                <a:gd name="T10" fmla="*/ 59 w 46"/>
                <a:gd name="T11" fmla="*/ 76 h 49"/>
                <a:gd name="T12" fmla="*/ 47 w 46"/>
                <a:gd name="T13" fmla="*/ 64 h 49"/>
                <a:gd name="T14" fmla="*/ 31 w 46"/>
                <a:gd name="T15" fmla="*/ 43 h 49"/>
                <a:gd name="T16" fmla="*/ 33 w 46"/>
                <a:gd name="T17" fmla="*/ 21 h 49"/>
                <a:gd name="T18" fmla="*/ 55 w 46"/>
                <a:gd name="T19" fmla="*/ 2 h 49"/>
                <a:gd name="T20" fmla="*/ 83 w 46"/>
                <a:gd name="T21" fmla="*/ 5 h 49"/>
                <a:gd name="T22" fmla="*/ 100 w 46"/>
                <a:gd name="T23" fmla="*/ 14 h 49"/>
                <a:gd name="T24" fmla="*/ 109 w 46"/>
                <a:gd name="T25" fmla="*/ 28 h 49"/>
                <a:gd name="T26" fmla="*/ 92 w 46"/>
                <a:gd name="T27" fmla="*/ 45 h 49"/>
                <a:gd name="T28" fmla="*/ 85 w 46"/>
                <a:gd name="T29" fmla="*/ 33 h 49"/>
                <a:gd name="T30" fmla="*/ 76 w 46"/>
                <a:gd name="T31" fmla="*/ 26 h 49"/>
                <a:gd name="T32" fmla="*/ 66 w 46"/>
                <a:gd name="T33" fmla="*/ 26 h 49"/>
                <a:gd name="T34" fmla="*/ 62 w 46"/>
                <a:gd name="T35" fmla="*/ 31 h 49"/>
                <a:gd name="T36" fmla="*/ 62 w 46"/>
                <a:gd name="T37" fmla="*/ 38 h 49"/>
                <a:gd name="T38" fmla="*/ 69 w 46"/>
                <a:gd name="T39" fmla="*/ 47 h 49"/>
                <a:gd name="T40" fmla="*/ 71 w 46"/>
                <a:gd name="T41" fmla="*/ 47 h 49"/>
                <a:gd name="T42" fmla="*/ 88 w 46"/>
                <a:gd name="T43" fmla="*/ 69 h 49"/>
                <a:gd name="T44" fmla="*/ 90 w 46"/>
                <a:gd name="T45" fmla="*/ 80 h 49"/>
                <a:gd name="T46" fmla="*/ 85 w 46"/>
                <a:gd name="T47" fmla="*/ 92 h 49"/>
                <a:gd name="T48" fmla="*/ 64 w 46"/>
                <a:gd name="T49" fmla="*/ 114 h 49"/>
                <a:gd name="T50" fmla="*/ 31 w 46"/>
                <a:gd name="T51" fmla="*/ 111 h 49"/>
                <a:gd name="T52" fmla="*/ 12 w 46"/>
                <a:gd name="T53" fmla="*/ 97 h 49"/>
                <a:gd name="T54" fmla="*/ 0 w 46"/>
                <a:gd name="T55" fmla="*/ 78 h 49"/>
                <a:gd name="T56" fmla="*/ 24 w 46"/>
                <a:gd name="T57" fmla="*/ 64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49"/>
                <a:gd name="T89" fmla="*/ 46 w 46"/>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49">
                  <a:moveTo>
                    <a:pt x="10" y="27"/>
                  </a:moveTo>
                  <a:cubicBezTo>
                    <a:pt x="11" y="30"/>
                    <a:pt x="12" y="32"/>
                    <a:pt x="13" y="34"/>
                  </a:cubicBezTo>
                  <a:cubicBezTo>
                    <a:pt x="14" y="36"/>
                    <a:pt x="15" y="37"/>
                    <a:pt x="17" y="38"/>
                  </a:cubicBezTo>
                  <a:cubicBezTo>
                    <a:pt x="19" y="38"/>
                    <a:pt x="20" y="38"/>
                    <a:pt x="22" y="38"/>
                  </a:cubicBezTo>
                  <a:cubicBezTo>
                    <a:pt x="23" y="38"/>
                    <a:pt x="24" y="37"/>
                    <a:pt x="25" y="36"/>
                  </a:cubicBezTo>
                  <a:cubicBezTo>
                    <a:pt x="25" y="34"/>
                    <a:pt x="25" y="33"/>
                    <a:pt x="25" y="32"/>
                  </a:cubicBezTo>
                  <a:cubicBezTo>
                    <a:pt x="24" y="31"/>
                    <a:pt x="23" y="29"/>
                    <a:pt x="20" y="27"/>
                  </a:cubicBezTo>
                  <a:cubicBezTo>
                    <a:pt x="16" y="23"/>
                    <a:pt x="14" y="21"/>
                    <a:pt x="13" y="18"/>
                  </a:cubicBezTo>
                  <a:cubicBezTo>
                    <a:pt x="12" y="15"/>
                    <a:pt x="13" y="12"/>
                    <a:pt x="14" y="9"/>
                  </a:cubicBezTo>
                  <a:cubicBezTo>
                    <a:pt x="16" y="5"/>
                    <a:pt x="19" y="2"/>
                    <a:pt x="23" y="1"/>
                  </a:cubicBezTo>
                  <a:cubicBezTo>
                    <a:pt x="27" y="0"/>
                    <a:pt x="31" y="0"/>
                    <a:pt x="35" y="2"/>
                  </a:cubicBezTo>
                  <a:cubicBezTo>
                    <a:pt x="38" y="3"/>
                    <a:pt x="40" y="5"/>
                    <a:pt x="42" y="6"/>
                  </a:cubicBezTo>
                  <a:cubicBezTo>
                    <a:pt x="44" y="8"/>
                    <a:pt x="45" y="10"/>
                    <a:pt x="46" y="12"/>
                  </a:cubicBezTo>
                  <a:cubicBezTo>
                    <a:pt x="39" y="19"/>
                    <a:pt x="39" y="19"/>
                    <a:pt x="39" y="19"/>
                  </a:cubicBezTo>
                  <a:cubicBezTo>
                    <a:pt x="38" y="17"/>
                    <a:pt x="37" y="15"/>
                    <a:pt x="36" y="14"/>
                  </a:cubicBezTo>
                  <a:cubicBezTo>
                    <a:pt x="35" y="13"/>
                    <a:pt x="34" y="12"/>
                    <a:pt x="32" y="11"/>
                  </a:cubicBezTo>
                  <a:cubicBezTo>
                    <a:pt x="31" y="11"/>
                    <a:pt x="29" y="11"/>
                    <a:pt x="28" y="11"/>
                  </a:cubicBezTo>
                  <a:cubicBezTo>
                    <a:pt x="27" y="11"/>
                    <a:pt x="26" y="12"/>
                    <a:pt x="26" y="13"/>
                  </a:cubicBezTo>
                  <a:cubicBezTo>
                    <a:pt x="25" y="14"/>
                    <a:pt x="25" y="15"/>
                    <a:pt x="26" y="16"/>
                  </a:cubicBezTo>
                  <a:cubicBezTo>
                    <a:pt x="26" y="17"/>
                    <a:pt x="27" y="18"/>
                    <a:pt x="29" y="20"/>
                  </a:cubicBezTo>
                  <a:cubicBezTo>
                    <a:pt x="30" y="20"/>
                    <a:pt x="30" y="20"/>
                    <a:pt x="30" y="20"/>
                  </a:cubicBezTo>
                  <a:cubicBezTo>
                    <a:pt x="34" y="24"/>
                    <a:pt x="36" y="27"/>
                    <a:pt x="37" y="29"/>
                  </a:cubicBezTo>
                  <a:cubicBezTo>
                    <a:pt x="38" y="30"/>
                    <a:pt x="38" y="32"/>
                    <a:pt x="38" y="34"/>
                  </a:cubicBezTo>
                  <a:cubicBezTo>
                    <a:pt x="38" y="36"/>
                    <a:pt x="37" y="37"/>
                    <a:pt x="36" y="39"/>
                  </a:cubicBezTo>
                  <a:cubicBezTo>
                    <a:pt x="34" y="44"/>
                    <a:pt x="31" y="47"/>
                    <a:pt x="27" y="48"/>
                  </a:cubicBezTo>
                  <a:cubicBezTo>
                    <a:pt x="22" y="49"/>
                    <a:pt x="18" y="49"/>
                    <a:pt x="13" y="47"/>
                  </a:cubicBezTo>
                  <a:cubicBezTo>
                    <a:pt x="10" y="45"/>
                    <a:pt x="7" y="43"/>
                    <a:pt x="5" y="41"/>
                  </a:cubicBezTo>
                  <a:cubicBezTo>
                    <a:pt x="3" y="39"/>
                    <a:pt x="2" y="36"/>
                    <a:pt x="0" y="33"/>
                  </a:cubicBezTo>
                  <a:lnTo>
                    <a:pt x="10" y="27"/>
                  </a:lnTo>
                  <a:close/>
                </a:path>
              </a:pathLst>
            </a:custGeom>
            <a:solidFill>
              <a:srgbClr val="000000"/>
            </a:solidFill>
            <a:ln w="9525">
              <a:noFill/>
              <a:round/>
              <a:headEnd/>
              <a:tailEnd/>
            </a:ln>
          </p:spPr>
          <p:txBody>
            <a:bodyPr/>
            <a:lstStyle/>
            <a:p>
              <a:endParaRPr lang="ja-JP" altLang="en-US"/>
            </a:p>
          </p:txBody>
        </p:sp>
        <p:sp>
          <p:nvSpPr>
            <p:cNvPr id="13380" name="Freeform 66"/>
            <p:cNvSpPr>
              <a:spLocks/>
            </p:cNvSpPr>
            <p:nvPr/>
          </p:nvSpPr>
          <p:spPr bwMode="auto">
            <a:xfrm>
              <a:off x="3398" y="1101"/>
              <a:ext cx="83" cy="114"/>
            </a:xfrm>
            <a:custGeom>
              <a:avLst/>
              <a:gdLst>
                <a:gd name="T0" fmla="*/ 0 w 83"/>
                <a:gd name="T1" fmla="*/ 100 h 114"/>
                <a:gd name="T2" fmla="*/ 55 w 83"/>
                <a:gd name="T3" fmla="*/ 0 h 114"/>
                <a:gd name="T4" fmla="*/ 83 w 83"/>
                <a:gd name="T5" fmla="*/ 17 h 114"/>
                <a:gd name="T6" fmla="*/ 29 w 83"/>
                <a:gd name="T7" fmla="*/ 114 h 114"/>
                <a:gd name="T8" fmla="*/ 0 w 83"/>
                <a:gd name="T9" fmla="*/ 100 h 114"/>
                <a:gd name="T10" fmla="*/ 0 60000 65536"/>
                <a:gd name="T11" fmla="*/ 0 60000 65536"/>
                <a:gd name="T12" fmla="*/ 0 60000 65536"/>
                <a:gd name="T13" fmla="*/ 0 60000 65536"/>
                <a:gd name="T14" fmla="*/ 0 60000 65536"/>
                <a:gd name="T15" fmla="*/ 0 w 83"/>
                <a:gd name="T16" fmla="*/ 0 h 114"/>
                <a:gd name="T17" fmla="*/ 83 w 83"/>
                <a:gd name="T18" fmla="*/ 114 h 114"/>
              </a:gdLst>
              <a:ahLst/>
              <a:cxnLst>
                <a:cxn ang="T10">
                  <a:pos x="T0" y="T1"/>
                </a:cxn>
                <a:cxn ang="T11">
                  <a:pos x="T2" y="T3"/>
                </a:cxn>
                <a:cxn ang="T12">
                  <a:pos x="T4" y="T5"/>
                </a:cxn>
                <a:cxn ang="T13">
                  <a:pos x="T6" y="T7"/>
                </a:cxn>
                <a:cxn ang="T14">
                  <a:pos x="T8" y="T9"/>
                </a:cxn>
              </a:cxnLst>
              <a:rect l="T15" t="T16" r="T17" b="T18"/>
              <a:pathLst>
                <a:path w="83" h="114">
                  <a:moveTo>
                    <a:pt x="0" y="100"/>
                  </a:moveTo>
                  <a:lnTo>
                    <a:pt x="55" y="0"/>
                  </a:lnTo>
                  <a:lnTo>
                    <a:pt x="83" y="17"/>
                  </a:lnTo>
                  <a:lnTo>
                    <a:pt x="29" y="114"/>
                  </a:lnTo>
                  <a:lnTo>
                    <a:pt x="0" y="100"/>
                  </a:lnTo>
                  <a:close/>
                </a:path>
              </a:pathLst>
            </a:custGeom>
            <a:solidFill>
              <a:srgbClr val="000000"/>
            </a:solidFill>
            <a:ln w="9525">
              <a:noFill/>
              <a:round/>
              <a:headEnd/>
              <a:tailEnd/>
            </a:ln>
          </p:spPr>
          <p:txBody>
            <a:bodyPr/>
            <a:lstStyle/>
            <a:p>
              <a:endParaRPr lang="ja-JP" altLang="en-US"/>
            </a:p>
          </p:txBody>
        </p:sp>
        <p:sp>
          <p:nvSpPr>
            <p:cNvPr id="13381" name="Freeform 67"/>
            <p:cNvSpPr>
              <a:spLocks/>
            </p:cNvSpPr>
            <p:nvPr/>
          </p:nvSpPr>
          <p:spPr bwMode="auto">
            <a:xfrm>
              <a:off x="3460" y="1127"/>
              <a:ext cx="108" cy="126"/>
            </a:xfrm>
            <a:custGeom>
              <a:avLst/>
              <a:gdLst>
                <a:gd name="T0" fmla="*/ 0 w 108"/>
                <a:gd name="T1" fmla="*/ 109 h 126"/>
                <a:gd name="T2" fmla="*/ 47 w 108"/>
                <a:gd name="T3" fmla="*/ 38 h 126"/>
                <a:gd name="T4" fmla="*/ 26 w 108"/>
                <a:gd name="T5" fmla="*/ 24 h 126"/>
                <a:gd name="T6" fmla="*/ 40 w 108"/>
                <a:gd name="T7" fmla="*/ 0 h 126"/>
                <a:gd name="T8" fmla="*/ 108 w 108"/>
                <a:gd name="T9" fmla="*/ 45 h 126"/>
                <a:gd name="T10" fmla="*/ 94 w 108"/>
                <a:gd name="T11" fmla="*/ 66 h 126"/>
                <a:gd name="T12" fmla="*/ 73 w 108"/>
                <a:gd name="T13" fmla="*/ 55 h 126"/>
                <a:gd name="T14" fmla="*/ 26 w 108"/>
                <a:gd name="T15" fmla="*/ 126 h 126"/>
                <a:gd name="T16" fmla="*/ 0 w 108"/>
                <a:gd name="T17" fmla="*/ 109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26"/>
                <a:gd name="T29" fmla="*/ 108 w 108"/>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26">
                  <a:moveTo>
                    <a:pt x="0" y="109"/>
                  </a:moveTo>
                  <a:lnTo>
                    <a:pt x="47" y="38"/>
                  </a:lnTo>
                  <a:lnTo>
                    <a:pt x="26" y="24"/>
                  </a:lnTo>
                  <a:lnTo>
                    <a:pt x="40" y="0"/>
                  </a:lnTo>
                  <a:lnTo>
                    <a:pt x="108" y="45"/>
                  </a:lnTo>
                  <a:lnTo>
                    <a:pt x="94" y="66"/>
                  </a:lnTo>
                  <a:lnTo>
                    <a:pt x="73" y="55"/>
                  </a:lnTo>
                  <a:lnTo>
                    <a:pt x="26" y="126"/>
                  </a:lnTo>
                  <a:lnTo>
                    <a:pt x="0" y="109"/>
                  </a:lnTo>
                  <a:close/>
                </a:path>
              </a:pathLst>
            </a:custGeom>
            <a:solidFill>
              <a:srgbClr val="000000"/>
            </a:solidFill>
            <a:ln w="9525">
              <a:noFill/>
              <a:round/>
              <a:headEnd/>
              <a:tailEnd/>
            </a:ln>
          </p:spPr>
          <p:txBody>
            <a:bodyPr/>
            <a:lstStyle/>
            <a:p>
              <a:endParaRPr lang="ja-JP" altLang="en-US"/>
            </a:p>
          </p:txBody>
        </p:sp>
        <p:sp>
          <p:nvSpPr>
            <p:cNvPr id="13382" name="Freeform 68"/>
            <p:cNvSpPr>
              <a:spLocks/>
            </p:cNvSpPr>
            <p:nvPr/>
          </p:nvSpPr>
          <p:spPr bwMode="auto">
            <a:xfrm>
              <a:off x="3535" y="1175"/>
              <a:ext cx="123" cy="129"/>
            </a:xfrm>
            <a:custGeom>
              <a:avLst/>
              <a:gdLst>
                <a:gd name="T0" fmla="*/ 0 w 52"/>
                <a:gd name="T1" fmla="*/ 113 h 55"/>
                <a:gd name="T2" fmla="*/ 31 w 52"/>
                <a:gd name="T3" fmla="*/ 73 h 55"/>
                <a:gd name="T4" fmla="*/ 38 w 52"/>
                <a:gd name="T5" fmla="*/ 0 h 55"/>
                <a:gd name="T6" fmla="*/ 66 w 52"/>
                <a:gd name="T7" fmla="*/ 21 h 55"/>
                <a:gd name="T8" fmla="*/ 59 w 52"/>
                <a:gd name="T9" fmla="*/ 54 h 55"/>
                <a:gd name="T10" fmla="*/ 59 w 52"/>
                <a:gd name="T11" fmla="*/ 54 h 55"/>
                <a:gd name="T12" fmla="*/ 57 w 52"/>
                <a:gd name="T13" fmla="*/ 63 h 55"/>
                <a:gd name="T14" fmla="*/ 64 w 52"/>
                <a:gd name="T15" fmla="*/ 59 h 55"/>
                <a:gd name="T16" fmla="*/ 66 w 52"/>
                <a:gd name="T17" fmla="*/ 59 h 55"/>
                <a:gd name="T18" fmla="*/ 95 w 52"/>
                <a:gd name="T19" fmla="*/ 45 h 55"/>
                <a:gd name="T20" fmla="*/ 123 w 52"/>
                <a:gd name="T21" fmla="*/ 66 h 55"/>
                <a:gd name="T22" fmla="*/ 54 w 52"/>
                <a:gd name="T23" fmla="*/ 89 h 55"/>
                <a:gd name="T24" fmla="*/ 24 w 52"/>
                <a:gd name="T25" fmla="*/ 129 h 55"/>
                <a:gd name="T26" fmla="*/ 0 w 52"/>
                <a:gd name="T27" fmla="*/ 113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5"/>
                <a:gd name="T44" fmla="*/ 52 w 52"/>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5">
                  <a:moveTo>
                    <a:pt x="0" y="48"/>
                  </a:moveTo>
                  <a:cubicBezTo>
                    <a:pt x="13" y="31"/>
                    <a:pt x="13" y="31"/>
                    <a:pt x="13" y="31"/>
                  </a:cubicBezTo>
                  <a:cubicBezTo>
                    <a:pt x="16" y="0"/>
                    <a:pt x="16" y="0"/>
                    <a:pt x="16" y="0"/>
                  </a:cubicBezTo>
                  <a:cubicBezTo>
                    <a:pt x="28" y="9"/>
                    <a:pt x="28" y="9"/>
                    <a:pt x="28" y="9"/>
                  </a:cubicBezTo>
                  <a:cubicBezTo>
                    <a:pt x="25" y="23"/>
                    <a:pt x="25" y="23"/>
                    <a:pt x="25" y="23"/>
                  </a:cubicBezTo>
                  <a:cubicBezTo>
                    <a:pt x="25" y="23"/>
                    <a:pt x="25" y="23"/>
                    <a:pt x="25" y="23"/>
                  </a:cubicBezTo>
                  <a:cubicBezTo>
                    <a:pt x="25" y="24"/>
                    <a:pt x="25" y="26"/>
                    <a:pt x="24" y="27"/>
                  </a:cubicBezTo>
                  <a:cubicBezTo>
                    <a:pt x="25" y="26"/>
                    <a:pt x="26" y="25"/>
                    <a:pt x="27" y="25"/>
                  </a:cubicBezTo>
                  <a:cubicBezTo>
                    <a:pt x="28" y="25"/>
                    <a:pt x="28" y="25"/>
                    <a:pt x="28" y="25"/>
                  </a:cubicBezTo>
                  <a:cubicBezTo>
                    <a:pt x="40" y="19"/>
                    <a:pt x="40" y="19"/>
                    <a:pt x="40" y="19"/>
                  </a:cubicBezTo>
                  <a:cubicBezTo>
                    <a:pt x="52" y="28"/>
                    <a:pt x="52" y="28"/>
                    <a:pt x="52" y="28"/>
                  </a:cubicBezTo>
                  <a:cubicBezTo>
                    <a:pt x="23" y="38"/>
                    <a:pt x="23" y="38"/>
                    <a:pt x="23" y="38"/>
                  </a:cubicBezTo>
                  <a:cubicBezTo>
                    <a:pt x="10" y="55"/>
                    <a:pt x="10" y="55"/>
                    <a:pt x="10" y="55"/>
                  </a:cubicBezTo>
                  <a:lnTo>
                    <a:pt x="0" y="48"/>
                  </a:lnTo>
                  <a:close/>
                </a:path>
              </a:pathLst>
            </a:custGeom>
            <a:solidFill>
              <a:srgbClr val="000000"/>
            </a:solidFill>
            <a:ln w="9525">
              <a:noFill/>
              <a:round/>
              <a:headEnd/>
              <a:tailEnd/>
            </a:ln>
          </p:spPr>
          <p:txBody>
            <a:bodyPr/>
            <a:lstStyle/>
            <a:p>
              <a:endParaRPr lang="ja-JP" altLang="en-US"/>
            </a:p>
          </p:txBody>
        </p:sp>
      </p:grpSp>
      <p:pic>
        <p:nvPicPr>
          <p:cNvPr id="13317" name="Picture 2" descr="C:\Users\kise\Pictures\logo\OPU\opulogo_v.wmf"/>
          <p:cNvPicPr>
            <a:picLocks noChangeAspect="1" noChangeArrowheads="1"/>
          </p:cNvPicPr>
          <p:nvPr/>
        </p:nvPicPr>
        <p:blipFill>
          <a:blip r:embed="rId3" cstate="print"/>
          <a:srcRect/>
          <a:stretch>
            <a:fillRect/>
          </a:stretch>
        </p:blipFill>
        <p:spPr bwMode="auto">
          <a:xfrm>
            <a:off x="1336675" y="473075"/>
            <a:ext cx="2419350" cy="2913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48"/>
          <p:cNvSpPr>
            <a:spLocks noChangeArrowheads="1"/>
          </p:cNvSpPr>
          <p:nvPr/>
        </p:nvSpPr>
        <p:spPr bwMode="auto">
          <a:xfrm>
            <a:off x="0" y="6694869"/>
            <a:ext cx="10693400" cy="866394"/>
          </a:xfrm>
          <a:prstGeom prst="rect">
            <a:avLst/>
          </a:prstGeom>
          <a:solidFill>
            <a:schemeClr val="bg1"/>
          </a:solidFill>
          <a:ln w="25400" algn="ctr">
            <a:noFill/>
            <a:round/>
            <a:headEnd/>
            <a:tailEnd/>
          </a:ln>
        </p:spPr>
        <p:txBody>
          <a:bodyPr wrap="none" lIns="104306" tIns="52153" rIns="104306" bIns="52153" anchor="ctr"/>
          <a:lstStyle/>
          <a:p>
            <a:endParaRPr lang="ja-JP" altLang="en-US"/>
          </a:p>
        </p:txBody>
      </p:sp>
      <p:sp>
        <p:nvSpPr>
          <p:cNvPr id="14339" name="Text Box 33"/>
          <p:cNvSpPr txBox="1">
            <a:spLocks noChangeArrowheads="1"/>
          </p:cNvSpPr>
          <p:nvPr/>
        </p:nvSpPr>
        <p:spPr bwMode="auto">
          <a:xfrm>
            <a:off x="486969" y="5116610"/>
            <a:ext cx="1228557" cy="1936595"/>
          </a:xfrm>
          <a:prstGeom prst="rect">
            <a:avLst/>
          </a:prstGeom>
          <a:solidFill>
            <a:schemeClr val="bg1"/>
          </a:solidFill>
          <a:ln w="12700" algn="ctr">
            <a:noFill/>
            <a:miter lim="800000"/>
            <a:headEnd/>
            <a:tailEnd/>
          </a:ln>
        </p:spPr>
        <p:txBody>
          <a:bodyPr wrap="none" lIns="104306" tIns="52153" rIns="104306" bIns="52153">
            <a:spAutoFit/>
          </a:bodyPr>
          <a:lstStyle/>
          <a:p>
            <a:r>
              <a:rPr lang="en-US" altLang="ja-JP" sz="11900" dirty="0">
                <a:latin typeface="Arial" charset="0"/>
              </a:rPr>
              <a:t>A</a:t>
            </a:r>
          </a:p>
        </p:txBody>
      </p:sp>
      <p:sp>
        <p:nvSpPr>
          <p:cNvPr id="14340" name="Rectangle 2"/>
          <p:cNvSpPr>
            <a:spLocks noGrp="1" noChangeArrowheads="1"/>
          </p:cNvSpPr>
          <p:nvPr>
            <p:ph type="title"/>
          </p:nvPr>
        </p:nvSpPr>
        <p:spPr/>
        <p:txBody>
          <a:bodyPr/>
          <a:lstStyle/>
          <a:p>
            <a:r>
              <a:rPr lang="en-US" altLang="ja-JP" sz="3600" dirty="0" smtClean="0">
                <a:solidFill>
                  <a:schemeClr val="tx1"/>
                </a:solidFill>
              </a:rPr>
              <a:t>Overview of the Proposed Method 2</a:t>
            </a:r>
            <a:endParaRPr lang="en-US" altLang="ja-JP" dirty="0" smtClean="0">
              <a:solidFill>
                <a:schemeClr val="tx1"/>
              </a:solidFill>
            </a:endParaRPr>
          </a:p>
        </p:txBody>
      </p:sp>
      <p:sp>
        <p:nvSpPr>
          <p:cNvPr id="14341" name="Rectangle 3"/>
          <p:cNvSpPr>
            <a:spLocks noGrp="1" noChangeArrowheads="1"/>
          </p:cNvSpPr>
          <p:nvPr>
            <p:ph sz="quarter" idx="1"/>
          </p:nvPr>
        </p:nvSpPr>
        <p:spPr>
          <a:xfrm>
            <a:off x="534670" y="1344226"/>
            <a:ext cx="5492906" cy="3097145"/>
          </a:xfrm>
        </p:spPr>
        <p:txBody>
          <a:bodyPr/>
          <a:lstStyle/>
          <a:p>
            <a:pPr eaLnBrk="1" hangingPunct="1"/>
            <a:r>
              <a:rPr lang="en-US" altLang="ja-JP" dirty="0" smtClean="0">
                <a:latin typeface="Tahoma" pitchFamily="34" charset="0"/>
              </a:rPr>
              <a:t>Affine invariant recognition</a:t>
            </a:r>
          </a:p>
          <a:p>
            <a:pPr lvl="1"/>
            <a:r>
              <a:rPr lang="en-US" altLang="ja-JP" dirty="0" smtClean="0">
                <a:solidFill>
                  <a:schemeClr val="tx1"/>
                </a:solidFill>
                <a:latin typeface="Tahoma" pitchFamily="34" charset="0"/>
              </a:rPr>
              <a:t>Three corresponding points help matching</a:t>
            </a:r>
          </a:p>
        </p:txBody>
      </p:sp>
      <p:sp>
        <p:nvSpPr>
          <p:cNvPr id="14343" name="Text Box 34"/>
          <p:cNvSpPr txBox="1">
            <a:spLocks noChangeArrowheads="1"/>
          </p:cNvSpPr>
          <p:nvPr/>
        </p:nvSpPr>
        <p:spPr bwMode="auto">
          <a:xfrm>
            <a:off x="57404" y="4581021"/>
            <a:ext cx="1755454" cy="936321"/>
          </a:xfrm>
          <a:prstGeom prst="rect">
            <a:avLst/>
          </a:prstGeom>
          <a:noFill/>
          <a:ln w="9525">
            <a:noFill/>
            <a:miter lim="800000"/>
            <a:headEnd/>
            <a:tailEnd/>
          </a:ln>
        </p:spPr>
        <p:txBody>
          <a:bodyPr wrap="square" lIns="104306" tIns="52153" rIns="104306" bIns="52153">
            <a:spAutoFit/>
          </a:bodyPr>
          <a:lstStyle/>
          <a:p>
            <a:pPr algn="ctr"/>
            <a:r>
              <a:rPr lang="en-US" altLang="ja-JP" dirty="0" smtClean="0">
                <a:solidFill>
                  <a:schemeClr val="accent2"/>
                </a:solidFill>
                <a:latin typeface="Tahoma" pitchFamily="34" charset="0"/>
                <a:cs typeface="Tahoma" pitchFamily="34" charset="0"/>
              </a:rPr>
              <a:t>Input Image</a:t>
            </a:r>
            <a:endParaRPr lang="en-US" altLang="ja-JP" dirty="0">
              <a:solidFill>
                <a:schemeClr val="accent2"/>
              </a:solidFill>
              <a:latin typeface="Tahoma" pitchFamily="34" charset="0"/>
              <a:cs typeface="Tahoma" pitchFamily="34" charset="0"/>
            </a:endParaRPr>
          </a:p>
        </p:txBody>
      </p:sp>
      <p:sp>
        <p:nvSpPr>
          <p:cNvPr id="14344" name="Text Box 35"/>
          <p:cNvSpPr txBox="1">
            <a:spLocks noChangeArrowheads="1"/>
          </p:cNvSpPr>
          <p:nvPr/>
        </p:nvSpPr>
        <p:spPr bwMode="auto">
          <a:xfrm>
            <a:off x="140945" y="6613110"/>
            <a:ext cx="2199342" cy="936321"/>
          </a:xfrm>
          <a:prstGeom prst="rect">
            <a:avLst/>
          </a:prstGeom>
          <a:noFill/>
          <a:ln w="9525">
            <a:noFill/>
            <a:miter lim="800000"/>
            <a:headEnd/>
            <a:tailEnd/>
          </a:ln>
        </p:spPr>
        <p:txBody>
          <a:bodyPr wrap="square" lIns="104306" tIns="52153" rIns="104306" bIns="52153">
            <a:spAutoFit/>
          </a:bodyPr>
          <a:lstStyle/>
          <a:p>
            <a:pPr algn="ctr"/>
            <a:r>
              <a:rPr lang="en-US" altLang="ja-JP" dirty="0" smtClean="0">
                <a:solidFill>
                  <a:schemeClr val="accent2"/>
                </a:solidFill>
                <a:latin typeface="Tahoma" pitchFamily="34" charset="0"/>
                <a:cs typeface="Tahoma" pitchFamily="34" charset="0"/>
              </a:rPr>
              <a:t>Reference Image</a:t>
            </a:r>
            <a:endParaRPr lang="en-US" altLang="ja-JP" dirty="0">
              <a:solidFill>
                <a:schemeClr val="accent2"/>
              </a:solidFill>
              <a:latin typeface="Tahoma" pitchFamily="34" charset="0"/>
              <a:cs typeface="Tahoma" pitchFamily="34" charset="0"/>
            </a:endParaRPr>
          </a:p>
        </p:txBody>
      </p:sp>
      <p:pic>
        <p:nvPicPr>
          <p:cNvPr id="14360" name="図 16" descr="図7.png"/>
          <p:cNvPicPr>
            <a:picLocks noChangeAspect="1"/>
          </p:cNvPicPr>
          <p:nvPr/>
        </p:nvPicPr>
        <p:blipFill>
          <a:blip r:embed="rId3" cstate="print"/>
          <a:srcRect l="3061" t="14999" r="17348" b="16428"/>
          <a:stretch>
            <a:fillRect/>
          </a:stretch>
        </p:blipFill>
        <p:spPr bwMode="auto">
          <a:xfrm>
            <a:off x="4094585" y="3341813"/>
            <a:ext cx="1267985" cy="1471996"/>
          </a:xfrm>
          <a:prstGeom prst="rect">
            <a:avLst/>
          </a:prstGeom>
          <a:noFill/>
          <a:ln w="9525">
            <a:noFill/>
            <a:miter lim="800000"/>
            <a:headEnd/>
            <a:tailEnd/>
          </a:ln>
        </p:spPr>
      </p:pic>
      <p:pic>
        <p:nvPicPr>
          <p:cNvPr id="14346" name="Picture 31" descr="AffineA"/>
          <p:cNvPicPr>
            <a:picLocks noChangeAspect="1" noChangeArrowheads="1"/>
          </p:cNvPicPr>
          <p:nvPr/>
        </p:nvPicPr>
        <p:blipFill>
          <a:blip r:embed="rId4" cstate="print"/>
          <a:srcRect/>
          <a:stretch>
            <a:fillRect/>
          </a:stretch>
        </p:blipFill>
        <p:spPr bwMode="auto">
          <a:xfrm>
            <a:off x="236344" y="3411825"/>
            <a:ext cx="1524180" cy="1205952"/>
          </a:xfrm>
          <a:prstGeom prst="rect">
            <a:avLst/>
          </a:prstGeom>
          <a:noFill/>
          <a:ln w="9525">
            <a:noFill/>
            <a:miter lim="800000"/>
            <a:headEnd/>
            <a:tailEnd/>
          </a:ln>
        </p:spPr>
      </p:pic>
      <p:pic>
        <p:nvPicPr>
          <p:cNvPr id="14356" name="図 27" descr="図7.png"/>
          <p:cNvPicPr>
            <a:picLocks noChangeAspect="1"/>
          </p:cNvPicPr>
          <p:nvPr/>
        </p:nvPicPr>
        <p:blipFill>
          <a:blip r:embed="rId3" cstate="print"/>
          <a:srcRect l="3061" t="14999" r="17348" b="16428"/>
          <a:stretch>
            <a:fillRect/>
          </a:stretch>
        </p:blipFill>
        <p:spPr bwMode="auto">
          <a:xfrm>
            <a:off x="4094585" y="5335397"/>
            <a:ext cx="1267985" cy="1471995"/>
          </a:xfrm>
          <a:prstGeom prst="rect">
            <a:avLst/>
          </a:prstGeom>
          <a:noFill/>
          <a:ln w="9525">
            <a:noFill/>
            <a:miter lim="800000"/>
            <a:headEnd/>
            <a:tailEnd/>
          </a:ln>
        </p:spPr>
      </p:pic>
      <p:sp>
        <p:nvSpPr>
          <p:cNvPr id="15366" name="AutoShape 32"/>
          <p:cNvSpPr>
            <a:spLocks noChangeArrowheads="1"/>
          </p:cNvSpPr>
          <p:nvPr/>
        </p:nvSpPr>
        <p:spPr bwMode="auto">
          <a:xfrm rot="5400000">
            <a:off x="4424664" y="4616188"/>
            <a:ext cx="630105" cy="759305"/>
          </a:xfrm>
          <a:prstGeom prst="leftRightArrow">
            <a:avLst>
              <a:gd name="adj1" fmla="val 52352"/>
              <a:gd name="adj2" fmla="val 30648"/>
            </a:avLst>
          </a:prstGeom>
          <a:ln>
            <a:headEnd/>
            <a:tailEnd/>
          </a:ln>
        </p:spPr>
        <p:style>
          <a:lnRef idx="0">
            <a:schemeClr val="accent1"/>
          </a:lnRef>
          <a:fillRef idx="3">
            <a:schemeClr val="accent1"/>
          </a:fillRef>
          <a:effectRef idx="3">
            <a:schemeClr val="accent1"/>
          </a:effectRef>
          <a:fontRef idx="minor">
            <a:schemeClr val="lt1"/>
          </a:fontRef>
        </p:style>
        <p:txBody>
          <a:bodyPr wrap="none" lIns="104306" tIns="52153" rIns="104306" bIns="52153" anchor="ctr"/>
          <a:lstStyle/>
          <a:p>
            <a:endParaRPr lang="ja-JP" altLang="en-US"/>
          </a:p>
        </p:txBody>
      </p:sp>
      <p:sp>
        <p:nvSpPr>
          <p:cNvPr id="32" name="AutoShape 85"/>
          <p:cNvSpPr>
            <a:spLocks noChangeArrowheads="1"/>
          </p:cNvSpPr>
          <p:nvPr/>
        </p:nvSpPr>
        <p:spPr bwMode="auto">
          <a:xfrm>
            <a:off x="1777399" y="3908909"/>
            <a:ext cx="2295332" cy="495412"/>
          </a:xfrm>
          <a:prstGeom prst="rightArrow">
            <a:avLst>
              <a:gd name="adj1" fmla="val 50704"/>
              <a:gd name="adj2" fmla="val 75836"/>
            </a:avLst>
          </a:prstGeom>
          <a:ln>
            <a:headEnd/>
            <a:tailEnd/>
          </a:ln>
        </p:spPr>
        <p:style>
          <a:lnRef idx="0">
            <a:schemeClr val="accent5"/>
          </a:lnRef>
          <a:fillRef idx="3">
            <a:schemeClr val="accent5"/>
          </a:fillRef>
          <a:effectRef idx="3">
            <a:schemeClr val="accent5"/>
          </a:effectRef>
          <a:fontRef idx="minor">
            <a:schemeClr val="lt1"/>
          </a:fontRef>
        </p:style>
        <p:txBody>
          <a:bodyPr wrap="none" lIns="104306" tIns="52153" rIns="104306" bIns="52153" anchor="ctr"/>
          <a:lstStyle/>
          <a:p>
            <a:endParaRPr lang="ja-JP" altLang="en-US"/>
          </a:p>
        </p:txBody>
      </p:sp>
      <p:sp>
        <p:nvSpPr>
          <p:cNvPr id="33" name="Text Box 34"/>
          <p:cNvSpPr txBox="1">
            <a:spLocks noChangeArrowheads="1"/>
          </p:cNvSpPr>
          <p:nvPr/>
        </p:nvSpPr>
        <p:spPr bwMode="auto">
          <a:xfrm>
            <a:off x="1684435" y="3515093"/>
            <a:ext cx="2481261" cy="536212"/>
          </a:xfrm>
          <a:prstGeom prst="rect">
            <a:avLst/>
          </a:prstGeom>
          <a:noFill/>
          <a:ln w="9525">
            <a:noFill/>
            <a:miter lim="800000"/>
            <a:headEnd/>
            <a:tailEnd/>
          </a:ln>
        </p:spPr>
        <p:txBody>
          <a:bodyPr wrap="square" lIns="104306" tIns="52153" rIns="104306" bIns="52153">
            <a:spAutoFit/>
          </a:bodyPr>
          <a:lstStyle/>
          <a:p>
            <a:pPr algn="ctr"/>
            <a:r>
              <a:rPr lang="en-US" altLang="ja-JP" sz="2800" dirty="0" smtClean="0">
                <a:solidFill>
                  <a:schemeClr val="tx2"/>
                </a:solidFill>
                <a:latin typeface="Tahoma" pitchFamily="34" charset="0"/>
                <a:cs typeface="Tahoma" pitchFamily="34" charset="0"/>
              </a:rPr>
              <a:t>Normalization</a:t>
            </a:r>
            <a:endParaRPr lang="en-US" altLang="ja-JP" sz="2800" dirty="0">
              <a:solidFill>
                <a:schemeClr val="tx2"/>
              </a:solidFill>
              <a:latin typeface="Tahoma" pitchFamily="34" charset="0"/>
              <a:cs typeface="Tahoma" pitchFamily="34" charset="0"/>
            </a:endParaRPr>
          </a:p>
        </p:txBody>
      </p:sp>
      <p:sp>
        <p:nvSpPr>
          <p:cNvPr id="34" name="AutoShape 85"/>
          <p:cNvSpPr>
            <a:spLocks noChangeArrowheads="1"/>
          </p:cNvSpPr>
          <p:nvPr/>
        </p:nvSpPr>
        <p:spPr bwMode="auto">
          <a:xfrm>
            <a:off x="1777399" y="5900741"/>
            <a:ext cx="2295332" cy="495412"/>
          </a:xfrm>
          <a:prstGeom prst="rightArrow">
            <a:avLst>
              <a:gd name="adj1" fmla="val 50704"/>
              <a:gd name="adj2" fmla="val 75836"/>
            </a:avLst>
          </a:prstGeom>
          <a:ln>
            <a:headEnd/>
            <a:tailEnd/>
          </a:ln>
        </p:spPr>
        <p:style>
          <a:lnRef idx="0">
            <a:schemeClr val="accent5"/>
          </a:lnRef>
          <a:fillRef idx="3">
            <a:schemeClr val="accent5"/>
          </a:fillRef>
          <a:effectRef idx="3">
            <a:schemeClr val="accent5"/>
          </a:effectRef>
          <a:fontRef idx="minor">
            <a:schemeClr val="lt1"/>
          </a:fontRef>
        </p:style>
        <p:txBody>
          <a:bodyPr wrap="none" lIns="104306" tIns="52153" rIns="104306" bIns="52153" anchor="ctr"/>
          <a:lstStyle/>
          <a:p>
            <a:endParaRPr lang="ja-JP" altLang="en-US"/>
          </a:p>
        </p:txBody>
      </p:sp>
      <p:sp>
        <p:nvSpPr>
          <p:cNvPr id="35" name="Text Box 34"/>
          <p:cNvSpPr txBox="1">
            <a:spLocks noChangeArrowheads="1"/>
          </p:cNvSpPr>
          <p:nvPr/>
        </p:nvSpPr>
        <p:spPr bwMode="auto">
          <a:xfrm>
            <a:off x="1684435" y="5506925"/>
            <a:ext cx="2481261" cy="536212"/>
          </a:xfrm>
          <a:prstGeom prst="rect">
            <a:avLst/>
          </a:prstGeom>
          <a:noFill/>
          <a:ln w="9525">
            <a:noFill/>
            <a:miter lim="800000"/>
            <a:headEnd/>
            <a:tailEnd/>
          </a:ln>
        </p:spPr>
        <p:txBody>
          <a:bodyPr wrap="square" lIns="104306" tIns="52153" rIns="104306" bIns="52153">
            <a:spAutoFit/>
          </a:bodyPr>
          <a:lstStyle/>
          <a:p>
            <a:pPr algn="ctr"/>
            <a:r>
              <a:rPr lang="en-US" altLang="ja-JP" sz="2800" dirty="0" smtClean="0">
                <a:solidFill>
                  <a:schemeClr val="tx2"/>
                </a:solidFill>
                <a:latin typeface="Tahoma" pitchFamily="34" charset="0"/>
                <a:cs typeface="Tahoma" pitchFamily="34" charset="0"/>
              </a:rPr>
              <a:t>Normalization</a:t>
            </a:r>
            <a:endParaRPr lang="en-US" altLang="ja-JP" sz="2800" dirty="0">
              <a:solidFill>
                <a:schemeClr val="tx2"/>
              </a:solidFill>
              <a:latin typeface="Tahoma" pitchFamily="34" charset="0"/>
              <a:cs typeface="Tahoma" pitchFamily="34" charset="0"/>
            </a:endParaRPr>
          </a:p>
        </p:txBody>
      </p:sp>
      <p:sp>
        <p:nvSpPr>
          <p:cNvPr id="2" name="Line 23"/>
          <p:cNvSpPr>
            <a:spLocks noChangeShapeType="1"/>
          </p:cNvSpPr>
          <p:nvPr/>
        </p:nvSpPr>
        <p:spPr bwMode="auto">
          <a:xfrm flipH="1">
            <a:off x="-23566" y="4087438"/>
            <a:ext cx="1086048" cy="393816"/>
          </a:xfrm>
          <a:prstGeom prst="line">
            <a:avLst/>
          </a:prstGeom>
          <a:noFill/>
          <a:ln w="38100">
            <a:solidFill>
              <a:schemeClr val="hlink"/>
            </a:solidFill>
            <a:round/>
            <a:headEnd/>
            <a:tailEnd/>
          </a:ln>
        </p:spPr>
        <p:txBody>
          <a:bodyPr lIns="104306" tIns="52153" rIns="104306" bIns="52153"/>
          <a:lstStyle/>
          <a:p>
            <a:endParaRPr lang="ja-JP" altLang="en-US"/>
          </a:p>
        </p:txBody>
      </p:sp>
      <p:sp>
        <p:nvSpPr>
          <p:cNvPr id="14357" name="Line 23"/>
          <p:cNvSpPr>
            <a:spLocks noChangeShapeType="1"/>
          </p:cNvSpPr>
          <p:nvPr/>
        </p:nvSpPr>
        <p:spPr bwMode="auto">
          <a:xfrm flipH="1">
            <a:off x="1062482" y="3457333"/>
            <a:ext cx="250627" cy="630105"/>
          </a:xfrm>
          <a:prstGeom prst="line">
            <a:avLst/>
          </a:prstGeom>
          <a:noFill/>
          <a:ln w="38100">
            <a:solidFill>
              <a:schemeClr val="hlink"/>
            </a:solidFill>
            <a:round/>
            <a:headEnd/>
            <a:tailEnd/>
          </a:ln>
        </p:spPr>
        <p:txBody>
          <a:bodyPr lIns="104306" tIns="52153" rIns="104306" bIns="52153"/>
          <a:lstStyle/>
          <a:p>
            <a:endParaRPr lang="ja-JP" altLang="en-US"/>
          </a:p>
        </p:txBody>
      </p:sp>
      <p:sp>
        <p:nvSpPr>
          <p:cNvPr id="41" name="Line 23"/>
          <p:cNvSpPr>
            <a:spLocks noChangeShapeType="1"/>
          </p:cNvSpPr>
          <p:nvPr/>
        </p:nvSpPr>
        <p:spPr bwMode="auto">
          <a:xfrm flipH="1">
            <a:off x="4100155" y="4068185"/>
            <a:ext cx="751879" cy="0"/>
          </a:xfrm>
          <a:prstGeom prst="line">
            <a:avLst/>
          </a:prstGeom>
          <a:noFill/>
          <a:ln w="38100">
            <a:solidFill>
              <a:schemeClr val="hlink"/>
            </a:solidFill>
            <a:round/>
            <a:headEnd/>
            <a:tailEnd/>
          </a:ln>
        </p:spPr>
        <p:txBody>
          <a:bodyPr lIns="104306" tIns="52153" rIns="104306" bIns="52153"/>
          <a:lstStyle/>
          <a:p>
            <a:endParaRPr lang="ja-JP" altLang="en-US"/>
          </a:p>
        </p:txBody>
      </p:sp>
      <p:sp>
        <p:nvSpPr>
          <p:cNvPr id="14359" name="Line 23"/>
          <p:cNvSpPr>
            <a:spLocks noChangeShapeType="1"/>
          </p:cNvSpPr>
          <p:nvPr/>
        </p:nvSpPr>
        <p:spPr bwMode="auto">
          <a:xfrm flipH="1">
            <a:off x="364440" y="6186039"/>
            <a:ext cx="751880" cy="472579"/>
          </a:xfrm>
          <a:prstGeom prst="line">
            <a:avLst/>
          </a:prstGeom>
          <a:noFill/>
          <a:ln w="38100">
            <a:solidFill>
              <a:schemeClr val="hlink"/>
            </a:solidFill>
            <a:round/>
            <a:headEnd/>
            <a:tailEnd/>
          </a:ln>
        </p:spPr>
        <p:txBody>
          <a:bodyPr lIns="104306" tIns="52153" rIns="104306" bIns="52153"/>
          <a:lstStyle/>
          <a:p>
            <a:endParaRPr lang="ja-JP" altLang="en-US"/>
          </a:p>
        </p:txBody>
      </p:sp>
      <p:sp>
        <p:nvSpPr>
          <p:cNvPr id="3" name="Line 23"/>
          <p:cNvSpPr>
            <a:spLocks noChangeShapeType="1"/>
          </p:cNvSpPr>
          <p:nvPr/>
        </p:nvSpPr>
        <p:spPr bwMode="auto">
          <a:xfrm>
            <a:off x="698609" y="5713460"/>
            <a:ext cx="417712" cy="472579"/>
          </a:xfrm>
          <a:prstGeom prst="line">
            <a:avLst/>
          </a:prstGeom>
          <a:noFill/>
          <a:ln w="38100">
            <a:solidFill>
              <a:schemeClr val="hlink"/>
            </a:solidFill>
            <a:round/>
            <a:headEnd/>
            <a:tailEnd/>
          </a:ln>
        </p:spPr>
        <p:txBody>
          <a:bodyPr lIns="104306" tIns="52153" rIns="104306" bIns="52153"/>
          <a:lstStyle/>
          <a:p>
            <a:endParaRPr lang="ja-JP" altLang="en-US"/>
          </a:p>
        </p:txBody>
      </p:sp>
      <p:sp>
        <p:nvSpPr>
          <p:cNvPr id="45" name="Line 23"/>
          <p:cNvSpPr>
            <a:spLocks noChangeShapeType="1"/>
          </p:cNvSpPr>
          <p:nvPr/>
        </p:nvSpPr>
        <p:spPr bwMode="auto">
          <a:xfrm flipH="1">
            <a:off x="4852033" y="3359316"/>
            <a:ext cx="0" cy="708869"/>
          </a:xfrm>
          <a:prstGeom prst="line">
            <a:avLst/>
          </a:prstGeom>
          <a:noFill/>
          <a:ln w="38100">
            <a:solidFill>
              <a:schemeClr val="hlink"/>
            </a:solidFill>
            <a:round/>
            <a:headEnd/>
            <a:tailEnd/>
          </a:ln>
        </p:spPr>
        <p:txBody>
          <a:bodyPr lIns="104306" tIns="52153" rIns="104306" bIns="52153"/>
          <a:lstStyle/>
          <a:p>
            <a:endParaRPr lang="ja-JP" altLang="en-US"/>
          </a:p>
        </p:txBody>
      </p:sp>
      <p:sp>
        <p:nvSpPr>
          <p:cNvPr id="46" name="Line 23"/>
          <p:cNvSpPr>
            <a:spLocks noChangeShapeType="1"/>
          </p:cNvSpPr>
          <p:nvPr/>
        </p:nvSpPr>
        <p:spPr bwMode="auto">
          <a:xfrm flipH="1">
            <a:off x="4100155" y="6074020"/>
            <a:ext cx="751879" cy="0"/>
          </a:xfrm>
          <a:prstGeom prst="line">
            <a:avLst/>
          </a:prstGeom>
          <a:noFill/>
          <a:ln w="38100">
            <a:solidFill>
              <a:schemeClr val="hlink"/>
            </a:solidFill>
            <a:round/>
            <a:headEnd/>
            <a:tailEnd/>
          </a:ln>
        </p:spPr>
        <p:txBody>
          <a:bodyPr lIns="104306" tIns="52153" rIns="104306" bIns="52153"/>
          <a:lstStyle/>
          <a:p>
            <a:endParaRPr lang="ja-JP" altLang="en-US"/>
          </a:p>
        </p:txBody>
      </p:sp>
      <p:sp>
        <p:nvSpPr>
          <p:cNvPr id="47" name="Line 23"/>
          <p:cNvSpPr>
            <a:spLocks noChangeShapeType="1"/>
          </p:cNvSpPr>
          <p:nvPr/>
        </p:nvSpPr>
        <p:spPr bwMode="auto">
          <a:xfrm flipH="1">
            <a:off x="4852033" y="5365151"/>
            <a:ext cx="0" cy="708869"/>
          </a:xfrm>
          <a:prstGeom prst="line">
            <a:avLst/>
          </a:prstGeom>
          <a:noFill/>
          <a:ln w="38100">
            <a:solidFill>
              <a:schemeClr val="hlink"/>
            </a:solidFill>
            <a:round/>
            <a:headEnd/>
            <a:tailEnd/>
          </a:ln>
        </p:spPr>
        <p:txBody>
          <a:bodyPr lIns="104306" tIns="52153" rIns="104306" bIns="52153"/>
          <a:lstStyle/>
          <a:p>
            <a:endParaRPr lang="ja-JP" altLang="en-US"/>
          </a:p>
        </p:txBody>
      </p:sp>
      <p:sp>
        <p:nvSpPr>
          <p:cNvPr id="14364" name="AutoShape 39"/>
          <p:cNvSpPr>
            <a:spLocks noChangeAspect="1" noChangeArrowheads="1"/>
          </p:cNvSpPr>
          <p:nvPr/>
        </p:nvSpPr>
        <p:spPr bwMode="auto">
          <a:xfrm>
            <a:off x="1155307" y="3569352"/>
            <a:ext cx="152232" cy="14352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14365" name="AutoShape 40"/>
          <p:cNvSpPr>
            <a:spLocks noChangeAspect="1" noChangeArrowheads="1"/>
          </p:cNvSpPr>
          <p:nvPr/>
        </p:nvSpPr>
        <p:spPr bwMode="auto">
          <a:xfrm>
            <a:off x="236343" y="4278220"/>
            <a:ext cx="141093" cy="133022"/>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14366" name="Oval 41"/>
          <p:cNvSpPr>
            <a:spLocks noChangeAspect="1" noChangeArrowheads="1"/>
          </p:cNvSpPr>
          <p:nvPr/>
        </p:nvSpPr>
        <p:spPr bwMode="auto">
          <a:xfrm>
            <a:off x="988222" y="4041930"/>
            <a:ext cx="128099" cy="120771"/>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14367" name="AutoShape 39"/>
          <p:cNvSpPr>
            <a:spLocks noChangeAspect="1" noChangeArrowheads="1"/>
          </p:cNvSpPr>
          <p:nvPr/>
        </p:nvSpPr>
        <p:spPr bwMode="auto">
          <a:xfrm>
            <a:off x="789579" y="5746715"/>
            <a:ext cx="152232" cy="14352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14368" name="AutoShape 40"/>
          <p:cNvSpPr>
            <a:spLocks noChangeAspect="1" noChangeArrowheads="1"/>
          </p:cNvSpPr>
          <p:nvPr/>
        </p:nvSpPr>
        <p:spPr bwMode="auto">
          <a:xfrm>
            <a:off x="538951" y="6455584"/>
            <a:ext cx="141093" cy="134772"/>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14369" name="Oval 41"/>
          <p:cNvSpPr>
            <a:spLocks noChangeAspect="1" noChangeArrowheads="1"/>
          </p:cNvSpPr>
          <p:nvPr/>
        </p:nvSpPr>
        <p:spPr bwMode="auto">
          <a:xfrm>
            <a:off x="1040204" y="6140532"/>
            <a:ext cx="128099" cy="120770"/>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14361" name="AutoShape 39"/>
          <p:cNvSpPr>
            <a:spLocks noChangeAspect="1" noChangeArrowheads="1"/>
          </p:cNvSpPr>
          <p:nvPr/>
        </p:nvSpPr>
        <p:spPr bwMode="auto">
          <a:xfrm>
            <a:off x="4777774" y="3499340"/>
            <a:ext cx="152232" cy="14352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14362" name="AutoShape 40"/>
          <p:cNvSpPr>
            <a:spLocks noChangeAspect="1" noChangeArrowheads="1"/>
          </p:cNvSpPr>
          <p:nvPr/>
        </p:nvSpPr>
        <p:spPr bwMode="auto">
          <a:xfrm>
            <a:off x="4135427" y="4015676"/>
            <a:ext cx="141093" cy="133022"/>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14363" name="Oval 41"/>
          <p:cNvSpPr>
            <a:spLocks noChangeAspect="1" noChangeArrowheads="1"/>
          </p:cNvSpPr>
          <p:nvPr/>
        </p:nvSpPr>
        <p:spPr bwMode="auto">
          <a:xfrm>
            <a:off x="4777773" y="4015676"/>
            <a:ext cx="128099" cy="119020"/>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4" name="AutoShape 39"/>
          <p:cNvSpPr>
            <a:spLocks noChangeAspect="1" noChangeArrowheads="1"/>
          </p:cNvSpPr>
          <p:nvPr/>
        </p:nvSpPr>
        <p:spPr bwMode="auto">
          <a:xfrm>
            <a:off x="4777774" y="5492924"/>
            <a:ext cx="152232" cy="14352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14358" name="AutoShape 40"/>
          <p:cNvSpPr>
            <a:spLocks noChangeAspect="1" noChangeArrowheads="1"/>
          </p:cNvSpPr>
          <p:nvPr/>
        </p:nvSpPr>
        <p:spPr bwMode="auto">
          <a:xfrm>
            <a:off x="4135427" y="6009259"/>
            <a:ext cx="141093" cy="133022"/>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5" name="Oval 41"/>
          <p:cNvSpPr>
            <a:spLocks noChangeAspect="1" noChangeArrowheads="1"/>
          </p:cNvSpPr>
          <p:nvPr/>
        </p:nvSpPr>
        <p:spPr bwMode="auto">
          <a:xfrm>
            <a:off x="4777773" y="6009259"/>
            <a:ext cx="128099" cy="119020"/>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44" name="テキスト ボックス 43"/>
          <p:cNvSpPr txBox="1"/>
          <p:nvPr/>
        </p:nvSpPr>
        <p:spPr>
          <a:xfrm>
            <a:off x="5908133" y="1498947"/>
            <a:ext cx="4733860" cy="1015663"/>
          </a:xfrm>
          <a:prstGeom prst="rect">
            <a:avLst/>
          </a:prstGeom>
          <a:noFill/>
        </p:spPr>
        <p:txBody>
          <a:bodyPr wrap="none" rtlCol="0">
            <a:spAutoFit/>
          </a:bodyPr>
          <a:lstStyle/>
          <a:p>
            <a:r>
              <a:rPr kumimoji="1" lang="en-US" altLang="ja-JP" sz="3000" dirty="0" smtClean="0">
                <a:solidFill>
                  <a:srgbClr val="FF0000"/>
                </a:solidFill>
                <a:latin typeface="Tahoma" pitchFamily="34" charset="0"/>
                <a:cs typeface="Tahoma" pitchFamily="34" charset="0"/>
              </a:rPr>
              <a:t>Realizes r</a:t>
            </a:r>
            <a:r>
              <a:rPr lang="en-US" altLang="ja-JP" sz="3000" dirty="0" smtClean="0">
                <a:solidFill>
                  <a:srgbClr val="FF0000"/>
                </a:solidFill>
                <a:latin typeface="Tahoma" pitchFamily="34" charset="0"/>
                <a:cs typeface="Tahoma" pitchFamily="34" charset="0"/>
              </a:rPr>
              <a:t>obust recognition</a:t>
            </a:r>
          </a:p>
          <a:p>
            <a:r>
              <a:rPr lang="en-US" altLang="ja-JP" sz="3000" dirty="0" smtClean="0">
                <a:solidFill>
                  <a:srgbClr val="FF0000"/>
                </a:solidFill>
                <a:latin typeface="Tahoma" pitchFamily="34" charset="0"/>
                <a:cs typeface="Tahoma" pitchFamily="34" charset="0"/>
              </a:rPr>
              <a:t> to</a:t>
            </a:r>
            <a:endParaRPr kumimoji="1" lang="ja-JP" altLang="en-US" sz="3000" dirty="0">
              <a:solidFill>
                <a:srgbClr val="FF0000"/>
              </a:solidFill>
              <a:latin typeface="Tahoma" pitchFamily="34" charset="0"/>
              <a:cs typeface="Tahoma" pitchFamily="34" charset="0"/>
            </a:endParaRPr>
          </a:p>
        </p:txBody>
      </p:sp>
      <p:sp>
        <p:nvSpPr>
          <p:cNvPr id="48" name="Text Box 4"/>
          <p:cNvSpPr txBox="1">
            <a:spLocks noChangeArrowheads="1"/>
          </p:cNvSpPr>
          <p:nvPr/>
        </p:nvSpPr>
        <p:spPr bwMode="auto">
          <a:xfrm>
            <a:off x="6956240" y="2059366"/>
            <a:ext cx="2876203" cy="9670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4306" tIns="52153" rIns="104306" bIns="52153">
            <a:spAutoFit/>
          </a:bodyPr>
          <a:lstStyle/>
          <a:p>
            <a:pPr algn="ctr"/>
            <a:r>
              <a:rPr lang="en-US" altLang="ja-JP" sz="2800" dirty="0" smtClean="0"/>
              <a:t>2: </a:t>
            </a:r>
            <a:r>
              <a:rPr lang="en-US" altLang="ja-JP" sz="2800" dirty="0" smtClean="0">
                <a:solidFill>
                  <a:srgbClr val="FF0000"/>
                </a:solidFill>
              </a:rPr>
              <a:t>Perspective distortion</a:t>
            </a:r>
            <a:endParaRPr lang="ja-JP" altLang="en-US" sz="2800" dirty="0">
              <a:solidFill>
                <a:srgbClr val="FF0000"/>
              </a:solidFill>
            </a:endParaRPr>
          </a:p>
        </p:txBody>
      </p:sp>
      <p:sp>
        <p:nvSpPr>
          <p:cNvPr id="50" name="Text Box 34"/>
          <p:cNvSpPr txBox="1">
            <a:spLocks noChangeArrowheads="1"/>
          </p:cNvSpPr>
          <p:nvPr/>
        </p:nvSpPr>
        <p:spPr bwMode="auto">
          <a:xfrm>
            <a:off x="3079101" y="4688953"/>
            <a:ext cx="1332300" cy="536212"/>
          </a:xfrm>
          <a:prstGeom prst="rect">
            <a:avLst/>
          </a:prstGeom>
          <a:noFill/>
          <a:ln w="9525">
            <a:noFill/>
            <a:miter lim="800000"/>
            <a:headEnd/>
            <a:tailEnd/>
          </a:ln>
        </p:spPr>
        <p:txBody>
          <a:bodyPr wrap="square" lIns="104306" tIns="52153" rIns="104306" bIns="52153">
            <a:spAutoFit/>
          </a:bodyPr>
          <a:lstStyle/>
          <a:p>
            <a:pPr algn="ctr"/>
            <a:r>
              <a:rPr lang="en-US" altLang="ja-JP" sz="2800" dirty="0" smtClean="0">
                <a:solidFill>
                  <a:srgbClr val="00B050"/>
                </a:solidFill>
                <a:latin typeface="Tahoma" pitchFamily="34" charset="0"/>
                <a:cs typeface="Tahoma" pitchFamily="34" charset="0"/>
              </a:rPr>
              <a:t>Match</a:t>
            </a:r>
            <a:endParaRPr lang="en-US" altLang="ja-JP" sz="2800" dirty="0">
              <a:solidFill>
                <a:srgbClr val="00B05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33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34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34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36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36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36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36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3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36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3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35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par>
                                <p:cTn id="52" presetID="1" presetClass="entr" presetSubtype="0" fill="hold" grpId="0" nodeType="withEffect">
                                  <p:stCondLst>
                                    <p:cond delay="300"/>
                                  </p:stCondLst>
                                  <p:childTnLst>
                                    <p:set>
                                      <p:cBhvr>
                                        <p:cTn id="53" dur="1" fill="hold">
                                          <p:stCondLst>
                                            <p:cond delay="0"/>
                                          </p:stCondLst>
                                        </p:cTn>
                                        <p:tgtEl>
                                          <p:spTgt spid="15366"/>
                                        </p:tgtEl>
                                        <p:attrNameLst>
                                          <p:attrName>style.visibility</p:attrName>
                                        </p:attrNameLst>
                                      </p:cBhvr>
                                      <p:to>
                                        <p:strVal val="visible"/>
                                      </p:to>
                                    </p:set>
                                  </p:childTnLst>
                                </p:cTn>
                              </p:par>
                              <p:par>
                                <p:cTn id="54" presetID="1" presetClass="entr" presetSubtype="0" fill="hold" nodeType="withEffect">
                                  <p:stCondLst>
                                    <p:cond delay="300"/>
                                  </p:stCondLst>
                                  <p:childTnLst>
                                    <p:set>
                                      <p:cBhvr>
                                        <p:cTn id="55" dur="1" fill="hold">
                                          <p:stCondLst>
                                            <p:cond delay="0"/>
                                          </p:stCondLst>
                                        </p:cTn>
                                        <p:tgtEl>
                                          <p:spTgt spid="14360"/>
                                        </p:tgtEl>
                                        <p:attrNameLst>
                                          <p:attrName>style.visibility</p:attrName>
                                        </p:attrNameLst>
                                      </p:cBhvr>
                                      <p:to>
                                        <p:strVal val="visible"/>
                                      </p:to>
                                    </p:set>
                                  </p:childTnLst>
                                </p:cTn>
                              </p:par>
                              <p:par>
                                <p:cTn id="56" presetID="1" presetClass="entr" presetSubtype="0" fill="hold" nodeType="withEffect">
                                  <p:stCondLst>
                                    <p:cond delay="300"/>
                                  </p:stCondLst>
                                  <p:childTnLst>
                                    <p:set>
                                      <p:cBhvr>
                                        <p:cTn id="57" dur="1" fill="hold">
                                          <p:stCondLst>
                                            <p:cond delay="0"/>
                                          </p:stCondLst>
                                        </p:cTn>
                                        <p:tgtEl>
                                          <p:spTgt spid="14356"/>
                                        </p:tgtEl>
                                        <p:attrNameLst>
                                          <p:attrName>style.visibility</p:attrName>
                                        </p:attrNameLst>
                                      </p:cBhvr>
                                      <p:to>
                                        <p:strVal val="visible"/>
                                      </p:to>
                                    </p:set>
                                  </p:childTnLst>
                                </p:cTn>
                              </p:par>
                              <p:par>
                                <p:cTn id="58" presetID="1" presetClass="entr" presetSubtype="0" fill="hold" grpId="0" nodeType="withEffect">
                                  <p:stCondLst>
                                    <p:cond delay="300"/>
                                  </p:stCondLst>
                                  <p:childTnLst>
                                    <p:set>
                                      <p:cBhvr>
                                        <p:cTn id="59" dur="1" fill="hold">
                                          <p:stCondLst>
                                            <p:cond delay="0"/>
                                          </p:stCondLst>
                                        </p:cTn>
                                        <p:tgtEl>
                                          <p:spTgt spid="41"/>
                                        </p:tgtEl>
                                        <p:attrNameLst>
                                          <p:attrName>style.visibility</p:attrName>
                                        </p:attrNameLst>
                                      </p:cBhvr>
                                      <p:to>
                                        <p:strVal val="visible"/>
                                      </p:to>
                                    </p:set>
                                  </p:childTnLst>
                                </p:cTn>
                              </p:par>
                              <p:par>
                                <p:cTn id="60" presetID="1" presetClass="entr" presetSubtype="0" fill="hold" grpId="0" nodeType="withEffect">
                                  <p:stCondLst>
                                    <p:cond delay="300"/>
                                  </p:stCondLst>
                                  <p:childTnLst>
                                    <p:set>
                                      <p:cBhvr>
                                        <p:cTn id="61" dur="1" fill="hold">
                                          <p:stCondLst>
                                            <p:cond delay="0"/>
                                          </p:stCondLst>
                                        </p:cTn>
                                        <p:tgtEl>
                                          <p:spTgt spid="45"/>
                                        </p:tgtEl>
                                        <p:attrNameLst>
                                          <p:attrName>style.visibility</p:attrName>
                                        </p:attrNameLst>
                                      </p:cBhvr>
                                      <p:to>
                                        <p:strVal val="visible"/>
                                      </p:to>
                                    </p:set>
                                  </p:childTnLst>
                                </p:cTn>
                              </p:par>
                              <p:par>
                                <p:cTn id="62" presetID="1" presetClass="entr" presetSubtype="0" fill="hold" grpId="0" nodeType="withEffect">
                                  <p:stCondLst>
                                    <p:cond delay="300"/>
                                  </p:stCondLst>
                                  <p:childTnLst>
                                    <p:set>
                                      <p:cBhvr>
                                        <p:cTn id="63" dur="1" fill="hold">
                                          <p:stCondLst>
                                            <p:cond delay="0"/>
                                          </p:stCondLst>
                                        </p:cTn>
                                        <p:tgtEl>
                                          <p:spTgt spid="46"/>
                                        </p:tgtEl>
                                        <p:attrNameLst>
                                          <p:attrName>style.visibility</p:attrName>
                                        </p:attrNameLst>
                                      </p:cBhvr>
                                      <p:to>
                                        <p:strVal val="visible"/>
                                      </p:to>
                                    </p:set>
                                  </p:childTnLst>
                                </p:cTn>
                              </p:par>
                              <p:par>
                                <p:cTn id="64" presetID="1" presetClass="entr" presetSubtype="0" fill="hold" grpId="0" nodeType="withEffect">
                                  <p:stCondLst>
                                    <p:cond delay="300"/>
                                  </p:stCondLst>
                                  <p:childTnLst>
                                    <p:set>
                                      <p:cBhvr>
                                        <p:cTn id="65" dur="1" fill="hold">
                                          <p:stCondLst>
                                            <p:cond delay="0"/>
                                          </p:stCondLst>
                                        </p:cTn>
                                        <p:tgtEl>
                                          <p:spTgt spid="47"/>
                                        </p:tgtEl>
                                        <p:attrNameLst>
                                          <p:attrName>style.visibility</p:attrName>
                                        </p:attrNameLst>
                                      </p:cBhvr>
                                      <p:to>
                                        <p:strVal val="visible"/>
                                      </p:to>
                                    </p:set>
                                  </p:childTnLst>
                                </p:cTn>
                              </p:par>
                              <p:par>
                                <p:cTn id="66" presetID="1" presetClass="entr" presetSubtype="0" fill="hold" nodeType="withEffect">
                                  <p:stCondLst>
                                    <p:cond delay="300"/>
                                  </p:stCondLst>
                                  <p:childTnLst>
                                    <p:set>
                                      <p:cBhvr>
                                        <p:cTn id="67" dur="1" fill="hold">
                                          <p:stCondLst>
                                            <p:cond delay="0"/>
                                          </p:stCondLst>
                                        </p:cTn>
                                        <p:tgtEl>
                                          <p:spTgt spid="14361"/>
                                        </p:tgtEl>
                                        <p:attrNameLst>
                                          <p:attrName>style.visibility</p:attrName>
                                        </p:attrNameLst>
                                      </p:cBhvr>
                                      <p:to>
                                        <p:strVal val="visible"/>
                                      </p:to>
                                    </p:set>
                                  </p:childTnLst>
                                </p:cTn>
                              </p:par>
                              <p:par>
                                <p:cTn id="68" presetID="1" presetClass="entr" presetSubtype="0" fill="hold" nodeType="withEffect">
                                  <p:stCondLst>
                                    <p:cond delay="300"/>
                                  </p:stCondLst>
                                  <p:childTnLst>
                                    <p:set>
                                      <p:cBhvr>
                                        <p:cTn id="69" dur="1" fill="hold">
                                          <p:stCondLst>
                                            <p:cond delay="0"/>
                                          </p:stCondLst>
                                        </p:cTn>
                                        <p:tgtEl>
                                          <p:spTgt spid="14362"/>
                                        </p:tgtEl>
                                        <p:attrNameLst>
                                          <p:attrName>style.visibility</p:attrName>
                                        </p:attrNameLst>
                                      </p:cBhvr>
                                      <p:to>
                                        <p:strVal val="visible"/>
                                      </p:to>
                                    </p:set>
                                  </p:childTnLst>
                                </p:cTn>
                              </p:par>
                              <p:par>
                                <p:cTn id="70" presetID="1" presetClass="entr" presetSubtype="0" fill="hold" nodeType="withEffect">
                                  <p:stCondLst>
                                    <p:cond delay="300"/>
                                  </p:stCondLst>
                                  <p:childTnLst>
                                    <p:set>
                                      <p:cBhvr>
                                        <p:cTn id="71" dur="1" fill="hold">
                                          <p:stCondLst>
                                            <p:cond delay="0"/>
                                          </p:stCondLst>
                                        </p:cTn>
                                        <p:tgtEl>
                                          <p:spTgt spid="14363"/>
                                        </p:tgtEl>
                                        <p:attrNameLst>
                                          <p:attrName>style.visibility</p:attrName>
                                        </p:attrNameLst>
                                      </p:cBhvr>
                                      <p:to>
                                        <p:strVal val="visible"/>
                                      </p:to>
                                    </p:set>
                                  </p:childTnLst>
                                </p:cTn>
                              </p:par>
                              <p:par>
                                <p:cTn id="72" presetID="1" presetClass="entr" presetSubtype="0" fill="hold" nodeType="withEffect">
                                  <p:stCondLst>
                                    <p:cond delay="300"/>
                                  </p:stCondLst>
                                  <p:childTnLst>
                                    <p:set>
                                      <p:cBhvr>
                                        <p:cTn id="73" dur="1" fill="hold">
                                          <p:stCondLst>
                                            <p:cond delay="0"/>
                                          </p:stCondLst>
                                        </p:cTn>
                                        <p:tgtEl>
                                          <p:spTgt spid="4"/>
                                        </p:tgtEl>
                                        <p:attrNameLst>
                                          <p:attrName>style.visibility</p:attrName>
                                        </p:attrNameLst>
                                      </p:cBhvr>
                                      <p:to>
                                        <p:strVal val="visible"/>
                                      </p:to>
                                    </p:set>
                                  </p:childTnLst>
                                </p:cTn>
                              </p:par>
                              <p:par>
                                <p:cTn id="74" presetID="1" presetClass="entr" presetSubtype="0" fill="hold" nodeType="withEffect">
                                  <p:stCondLst>
                                    <p:cond delay="300"/>
                                  </p:stCondLst>
                                  <p:childTnLst>
                                    <p:set>
                                      <p:cBhvr>
                                        <p:cTn id="75" dur="1" fill="hold">
                                          <p:stCondLst>
                                            <p:cond delay="0"/>
                                          </p:stCondLst>
                                        </p:cTn>
                                        <p:tgtEl>
                                          <p:spTgt spid="14358"/>
                                        </p:tgtEl>
                                        <p:attrNameLst>
                                          <p:attrName>style.visibility</p:attrName>
                                        </p:attrNameLst>
                                      </p:cBhvr>
                                      <p:to>
                                        <p:strVal val="visible"/>
                                      </p:to>
                                    </p:set>
                                  </p:childTnLst>
                                </p:cTn>
                              </p:par>
                              <p:par>
                                <p:cTn id="76" presetID="1" presetClass="entr" presetSubtype="0" fill="hold" nodeType="withEffect">
                                  <p:stCondLst>
                                    <p:cond delay="300"/>
                                  </p:stCondLst>
                                  <p:childTnLst>
                                    <p:set>
                                      <p:cBhvr>
                                        <p:cTn id="77" dur="1" fill="hold">
                                          <p:stCondLst>
                                            <p:cond delay="0"/>
                                          </p:stCondLst>
                                        </p:cTn>
                                        <p:tgtEl>
                                          <p:spTgt spid="5"/>
                                        </p:tgtEl>
                                        <p:attrNameLst>
                                          <p:attrName>style.visibility</p:attrName>
                                        </p:attrNameLst>
                                      </p:cBhvr>
                                      <p:to>
                                        <p:strVal val="visible"/>
                                      </p:to>
                                    </p:set>
                                  </p:childTnLst>
                                </p:cTn>
                              </p:par>
                              <p:par>
                                <p:cTn id="78" presetID="1" presetClass="entr" presetSubtype="0" fill="hold" grpId="0" nodeType="withEffect">
                                  <p:stCondLst>
                                    <p:cond delay="300"/>
                                  </p:stCondLst>
                                  <p:childTnLst>
                                    <p:set>
                                      <p:cBhvr>
                                        <p:cTn id="79" dur="1" fill="hold">
                                          <p:stCondLst>
                                            <p:cond delay="0"/>
                                          </p:stCondLst>
                                        </p:cTn>
                                        <p:tgtEl>
                                          <p:spTgt spid="5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1" grpId="0" uiExpand="1" build="p"/>
      <p:bldP spid="14343" grpId="0"/>
      <p:bldP spid="14344" grpId="0"/>
      <p:bldP spid="15366" grpId="0" animBg="1"/>
      <p:bldP spid="32" grpId="0" animBg="1"/>
      <p:bldP spid="33" grpId="0"/>
      <p:bldP spid="34" grpId="0" animBg="1"/>
      <p:bldP spid="35" grpId="0"/>
      <p:bldP spid="2" grpId="0" animBg="1"/>
      <p:bldP spid="14357" grpId="0" animBg="1"/>
      <p:bldP spid="41" grpId="0" animBg="1"/>
      <p:bldP spid="14359" grpId="0" animBg="1"/>
      <p:bldP spid="3" grpId="0" animBg="1"/>
      <p:bldP spid="45" grpId="0" animBg="1"/>
      <p:bldP spid="46" grpId="0" animBg="1"/>
      <p:bldP spid="47" grpId="0" animBg="1"/>
      <p:bldP spid="14364" grpId="0" animBg="1"/>
      <p:bldP spid="44" grpId="0"/>
      <p:bldP spid="48"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48"/>
          <p:cNvSpPr>
            <a:spLocks noChangeArrowheads="1"/>
          </p:cNvSpPr>
          <p:nvPr/>
        </p:nvSpPr>
        <p:spPr bwMode="auto">
          <a:xfrm>
            <a:off x="0" y="6694869"/>
            <a:ext cx="10693400" cy="866394"/>
          </a:xfrm>
          <a:prstGeom prst="rect">
            <a:avLst/>
          </a:prstGeom>
          <a:solidFill>
            <a:schemeClr val="bg1"/>
          </a:solidFill>
          <a:ln w="25400" algn="ctr">
            <a:noFill/>
            <a:round/>
            <a:headEnd/>
            <a:tailEnd/>
          </a:ln>
        </p:spPr>
        <p:txBody>
          <a:bodyPr wrap="none" lIns="104306" tIns="52153" rIns="104306" bIns="52153" anchor="ctr"/>
          <a:lstStyle/>
          <a:p>
            <a:endParaRPr lang="ja-JP" altLang="en-US"/>
          </a:p>
        </p:txBody>
      </p:sp>
      <p:sp>
        <p:nvSpPr>
          <p:cNvPr id="17410" name="Rectangle 2"/>
          <p:cNvSpPr>
            <a:spLocks noGrp="1" noChangeArrowheads="1"/>
          </p:cNvSpPr>
          <p:nvPr>
            <p:ph type="title"/>
          </p:nvPr>
        </p:nvSpPr>
        <p:spPr/>
        <p:txBody>
          <a:bodyPr/>
          <a:lstStyle/>
          <a:p>
            <a:pPr eaLnBrk="1" hangingPunct="1"/>
            <a:r>
              <a:rPr lang="en-US" altLang="ja-JP" sz="3600" dirty="0" smtClean="0"/>
              <a:t>Overview of the Proposed Method 2: Contour Version of Geometric Hashing</a:t>
            </a:r>
          </a:p>
        </p:txBody>
      </p:sp>
      <p:sp>
        <p:nvSpPr>
          <p:cNvPr id="17412" name="Text Box 8"/>
          <p:cNvSpPr txBox="1">
            <a:spLocks noChangeArrowheads="1"/>
          </p:cNvSpPr>
          <p:nvPr/>
        </p:nvSpPr>
        <p:spPr bwMode="auto">
          <a:xfrm>
            <a:off x="6989262" y="2576210"/>
            <a:ext cx="3025522" cy="5168249"/>
          </a:xfrm>
          <a:prstGeom prst="rect">
            <a:avLst/>
          </a:prstGeom>
          <a:noFill/>
          <a:ln w="12700" algn="ctr">
            <a:noFill/>
            <a:miter lim="800000"/>
            <a:headEnd/>
            <a:tailEnd/>
          </a:ln>
        </p:spPr>
        <p:txBody>
          <a:bodyPr wrap="none" lIns="104306" tIns="52153" rIns="104306" bIns="52153">
            <a:spAutoFit/>
          </a:bodyPr>
          <a:lstStyle/>
          <a:p>
            <a:r>
              <a:rPr lang="en-US" altLang="ja-JP" sz="32900" dirty="0">
                <a:latin typeface="Arial" charset="0"/>
              </a:rPr>
              <a:t>A</a:t>
            </a:r>
          </a:p>
        </p:txBody>
      </p:sp>
      <p:sp>
        <p:nvSpPr>
          <p:cNvPr id="17413" name="Oval 13"/>
          <p:cNvSpPr>
            <a:spLocks noChangeAspect="1" noChangeArrowheads="1"/>
          </p:cNvSpPr>
          <p:nvPr/>
        </p:nvSpPr>
        <p:spPr bwMode="auto">
          <a:xfrm>
            <a:off x="8086699" y="3664003"/>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14" name="Oval 21"/>
          <p:cNvSpPr>
            <a:spLocks noChangeAspect="1" noChangeArrowheads="1"/>
          </p:cNvSpPr>
          <p:nvPr/>
        </p:nvSpPr>
        <p:spPr bwMode="auto">
          <a:xfrm>
            <a:off x="8339182" y="3664003"/>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15" name="Oval 22"/>
          <p:cNvSpPr>
            <a:spLocks noChangeAspect="1" noChangeArrowheads="1"/>
          </p:cNvSpPr>
          <p:nvPr/>
        </p:nvSpPr>
        <p:spPr bwMode="auto">
          <a:xfrm>
            <a:off x="8593522" y="3664003"/>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16" name="Oval 23"/>
          <p:cNvSpPr>
            <a:spLocks noChangeAspect="1" noChangeArrowheads="1"/>
          </p:cNvSpPr>
          <p:nvPr/>
        </p:nvSpPr>
        <p:spPr bwMode="auto">
          <a:xfrm>
            <a:off x="8003157" y="3902043"/>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17" name="Oval 24"/>
          <p:cNvSpPr>
            <a:spLocks noChangeAspect="1" noChangeArrowheads="1"/>
          </p:cNvSpPr>
          <p:nvPr/>
        </p:nvSpPr>
        <p:spPr bwMode="auto">
          <a:xfrm>
            <a:off x="7919615" y="4140083"/>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18" name="Oval 25"/>
          <p:cNvSpPr>
            <a:spLocks noChangeAspect="1" noChangeArrowheads="1"/>
          </p:cNvSpPr>
          <p:nvPr/>
        </p:nvSpPr>
        <p:spPr bwMode="auto">
          <a:xfrm>
            <a:off x="7815651" y="4378122"/>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19" name="Oval 26"/>
          <p:cNvSpPr>
            <a:spLocks noChangeAspect="1" noChangeArrowheads="1"/>
          </p:cNvSpPr>
          <p:nvPr/>
        </p:nvSpPr>
        <p:spPr bwMode="auto">
          <a:xfrm>
            <a:off x="7733965" y="4616162"/>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0" name="Oval 27"/>
          <p:cNvSpPr>
            <a:spLocks noChangeAspect="1" noChangeArrowheads="1"/>
          </p:cNvSpPr>
          <p:nvPr/>
        </p:nvSpPr>
        <p:spPr bwMode="auto">
          <a:xfrm>
            <a:off x="7622576" y="4854202"/>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1" name="Oval 28"/>
          <p:cNvSpPr>
            <a:spLocks noChangeAspect="1" noChangeArrowheads="1"/>
          </p:cNvSpPr>
          <p:nvPr/>
        </p:nvSpPr>
        <p:spPr bwMode="auto">
          <a:xfrm>
            <a:off x="7527895" y="5092242"/>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2" name="Oval 29"/>
          <p:cNvSpPr>
            <a:spLocks noChangeAspect="1" noChangeArrowheads="1"/>
          </p:cNvSpPr>
          <p:nvPr/>
        </p:nvSpPr>
        <p:spPr bwMode="auto">
          <a:xfrm>
            <a:off x="7414649" y="5332032"/>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3" name="Oval 30"/>
          <p:cNvSpPr>
            <a:spLocks noChangeAspect="1" noChangeArrowheads="1"/>
          </p:cNvSpPr>
          <p:nvPr/>
        </p:nvSpPr>
        <p:spPr bwMode="auto">
          <a:xfrm>
            <a:off x="7331107" y="5570072"/>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4" name="Oval 31"/>
          <p:cNvSpPr>
            <a:spLocks noChangeAspect="1" noChangeArrowheads="1"/>
          </p:cNvSpPr>
          <p:nvPr/>
        </p:nvSpPr>
        <p:spPr bwMode="auto">
          <a:xfrm>
            <a:off x="7227143" y="580811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5" name="Oval 32"/>
          <p:cNvSpPr>
            <a:spLocks noChangeAspect="1" noChangeArrowheads="1"/>
          </p:cNvSpPr>
          <p:nvPr/>
        </p:nvSpPr>
        <p:spPr bwMode="auto">
          <a:xfrm>
            <a:off x="7145457" y="604615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6" name="Oval 33"/>
          <p:cNvSpPr>
            <a:spLocks noChangeAspect="1" noChangeArrowheads="1"/>
          </p:cNvSpPr>
          <p:nvPr/>
        </p:nvSpPr>
        <p:spPr bwMode="auto">
          <a:xfrm>
            <a:off x="7034068" y="628419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7" name="Oval 34"/>
          <p:cNvSpPr>
            <a:spLocks noChangeAspect="1" noChangeArrowheads="1"/>
          </p:cNvSpPr>
          <p:nvPr/>
        </p:nvSpPr>
        <p:spPr bwMode="auto">
          <a:xfrm>
            <a:off x="6939386" y="6522231"/>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8" name="Oval 35"/>
          <p:cNvSpPr>
            <a:spLocks noChangeAspect="1" noChangeArrowheads="1"/>
          </p:cNvSpPr>
          <p:nvPr/>
        </p:nvSpPr>
        <p:spPr bwMode="auto">
          <a:xfrm>
            <a:off x="7191869" y="6550235"/>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29" name="Oval 36"/>
          <p:cNvSpPr>
            <a:spLocks noChangeAspect="1" noChangeArrowheads="1"/>
          </p:cNvSpPr>
          <p:nvPr/>
        </p:nvSpPr>
        <p:spPr bwMode="auto">
          <a:xfrm>
            <a:off x="7416505" y="6550235"/>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0" name="Oval 37"/>
          <p:cNvSpPr>
            <a:spLocks noChangeAspect="1" noChangeArrowheads="1"/>
          </p:cNvSpPr>
          <p:nvPr/>
        </p:nvSpPr>
        <p:spPr bwMode="auto">
          <a:xfrm>
            <a:off x="7498191" y="6312196"/>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1" name="Oval 39"/>
          <p:cNvSpPr>
            <a:spLocks noChangeAspect="1" noChangeArrowheads="1"/>
          </p:cNvSpPr>
          <p:nvPr/>
        </p:nvSpPr>
        <p:spPr bwMode="auto">
          <a:xfrm>
            <a:off x="7819364" y="567683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2" name="Oval 40"/>
          <p:cNvSpPr>
            <a:spLocks noChangeAspect="1" noChangeArrowheads="1"/>
          </p:cNvSpPr>
          <p:nvPr/>
        </p:nvSpPr>
        <p:spPr bwMode="auto">
          <a:xfrm>
            <a:off x="8073704" y="5676839"/>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3" name="Oval 41"/>
          <p:cNvSpPr>
            <a:spLocks noChangeAspect="1" noChangeArrowheads="1"/>
          </p:cNvSpPr>
          <p:nvPr/>
        </p:nvSpPr>
        <p:spPr bwMode="auto">
          <a:xfrm>
            <a:off x="8326187" y="5676839"/>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4" name="Oval 42"/>
          <p:cNvSpPr>
            <a:spLocks noChangeAspect="1" noChangeArrowheads="1"/>
          </p:cNvSpPr>
          <p:nvPr/>
        </p:nvSpPr>
        <p:spPr bwMode="auto">
          <a:xfrm>
            <a:off x="8578670" y="5676839"/>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5" name="Oval 43"/>
          <p:cNvSpPr>
            <a:spLocks noChangeAspect="1" noChangeArrowheads="1"/>
          </p:cNvSpPr>
          <p:nvPr/>
        </p:nvSpPr>
        <p:spPr bwMode="auto">
          <a:xfrm>
            <a:off x="8833009" y="567683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6" name="Oval 44"/>
          <p:cNvSpPr>
            <a:spLocks noChangeAspect="1" noChangeArrowheads="1"/>
          </p:cNvSpPr>
          <p:nvPr/>
        </p:nvSpPr>
        <p:spPr bwMode="auto">
          <a:xfrm>
            <a:off x="7581733" y="607415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7" name="Oval 45"/>
          <p:cNvSpPr>
            <a:spLocks noChangeAspect="1" noChangeArrowheads="1"/>
          </p:cNvSpPr>
          <p:nvPr/>
        </p:nvSpPr>
        <p:spPr bwMode="auto">
          <a:xfrm>
            <a:off x="7667132" y="583611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8" name="Oval 46"/>
          <p:cNvSpPr>
            <a:spLocks noChangeAspect="1" noChangeArrowheads="1"/>
          </p:cNvSpPr>
          <p:nvPr/>
        </p:nvSpPr>
        <p:spPr bwMode="auto">
          <a:xfrm>
            <a:off x="8677064" y="3902043"/>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39" name="Oval 47"/>
          <p:cNvSpPr>
            <a:spLocks noChangeAspect="1" noChangeArrowheads="1"/>
          </p:cNvSpPr>
          <p:nvPr/>
        </p:nvSpPr>
        <p:spPr bwMode="auto">
          <a:xfrm>
            <a:off x="8792166" y="4140083"/>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0" name="Oval 48"/>
          <p:cNvSpPr>
            <a:spLocks noChangeAspect="1" noChangeArrowheads="1"/>
          </p:cNvSpPr>
          <p:nvPr/>
        </p:nvSpPr>
        <p:spPr bwMode="auto">
          <a:xfrm>
            <a:off x="8899843" y="4378122"/>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1" name="Oval 49"/>
          <p:cNvSpPr>
            <a:spLocks noChangeAspect="1" noChangeArrowheads="1"/>
          </p:cNvSpPr>
          <p:nvPr/>
        </p:nvSpPr>
        <p:spPr bwMode="auto">
          <a:xfrm>
            <a:off x="8983385" y="4616162"/>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2" name="Oval 50"/>
          <p:cNvSpPr>
            <a:spLocks noChangeAspect="1" noChangeArrowheads="1"/>
          </p:cNvSpPr>
          <p:nvPr/>
        </p:nvSpPr>
        <p:spPr bwMode="auto">
          <a:xfrm>
            <a:off x="9098488" y="4854202"/>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3" name="Oval 51"/>
          <p:cNvSpPr>
            <a:spLocks noChangeAspect="1" noChangeArrowheads="1"/>
          </p:cNvSpPr>
          <p:nvPr/>
        </p:nvSpPr>
        <p:spPr bwMode="auto">
          <a:xfrm>
            <a:off x="9193169" y="5092242"/>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4" name="Oval 52"/>
          <p:cNvSpPr>
            <a:spLocks noChangeAspect="1" noChangeArrowheads="1"/>
          </p:cNvSpPr>
          <p:nvPr/>
        </p:nvSpPr>
        <p:spPr bwMode="auto">
          <a:xfrm>
            <a:off x="9295276" y="5330281"/>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5" name="Oval 53"/>
          <p:cNvSpPr>
            <a:spLocks noChangeAspect="1" noChangeArrowheads="1"/>
          </p:cNvSpPr>
          <p:nvPr/>
        </p:nvSpPr>
        <p:spPr bwMode="auto">
          <a:xfrm>
            <a:off x="9391814" y="5568321"/>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6" name="Oval 54"/>
          <p:cNvSpPr>
            <a:spLocks noChangeAspect="1" noChangeArrowheads="1"/>
          </p:cNvSpPr>
          <p:nvPr/>
        </p:nvSpPr>
        <p:spPr bwMode="auto">
          <a:xfrm>
            <a:off x="9488351" y="580811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7" name="Oval 55"/>
          <p:cNvSpPr>
            <a:spLocks noChangeAspect="1" noChangeArrowheads="1"/>
          </p:cNvSpPr>
          <p:nvPr/>
        </p:nvSpPr>
        <p:spPr bwMode="auto">
          <a:xfrm>
            <a:off x="9571894" y="6046151"/>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8" name="Oval 56"/>
          <p:cNvSpPr>
            <a:spLocks noChangeAspect="1" noChangeArrowheads="1"/>
          </p:cNvSpPr>
          <p:nvPr/>
        </p:nvSpPr>
        <p:spPr bwMode="auto">
          <a:xfrm>
            <a:off x="9686996" y="6284191"/>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49" name="Oval 57"/>
          <p:cNvSpPr>
            <a:spLocks noChangeAspect="1" noChangeArrowheads="1"/>
          </p:cNvSpPr>
          <p:nvPr/>
        </p:nvSpPr>
        <p:spPr bwMode="auto">
          <a:xfrm>
            <a:off x="9297133" y="6520480"/>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50" name="Oval 58"/>
          <p:cNvSpPr>
            <a:spLocks noChangeAspect="1" noChangeArrowheads="1"/>
          </p:cNvSpPr>
          <p:nvPr/>
        </p:nvSpPr>
        <p:spPr bwMode="auto">
          <a:xfrm>
            <a:off x="9549616" y="6522231"/>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51" name="Oval 59"/>
          <p:cNvSpPr>
            <a:spLocks noChangeAspect="1" noChangeArrowheads="1"/>
          </p:cNvSpPr>
          <p:nvPr/>
        </p:nvSpPr>
        <p:spPr bwMode="auto">
          <a:xfrm>
            <a:off x="9774251" y="652223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52" name="Oval 60"/>
          <p:cNvSpPr>
            <a:spLocks noChangeAspect="1" noChangeArrowheads="1"/>
          </p:cNvSpPr>
          <p:nvPr/>
        </p:nvSpPr>
        <p:spPr bwMode="auto">
          <a:xfrm>
            <a:off x="8996381" y="5808111"/>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53" name="Oval 61"/>
          <p:cNvSpPr>
            <a:spLocks noChangeAspect="1" noChangeArrowheads="1"/>
          </p:cNvSpPr>
          <p:nvPr/>
        </p:nvSpPr>
        <p:spPr bwMode="auto">
          <a:xfrm>
            <a:off x="9079923" y="604615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7454" name="Oval 62"/>
          <p:cNvSpPr>
            <a:spLocks noChangeAspect="1" noChangeArrowheads="1"/>
          </p:cNvSpPr>
          <p:nvPr/>
        </p:nvSpPr>
        <p:spPr bwMode="auto">
          <a:xfrm>
            <a:off x="9195026" y="6284191"/>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24991" name="AutoShape 63"/>
          <p:cNvSpPr>
            <a:spLocks noChangeAspect="1" noChangeArrowheads="1"/>
          </p:cNvSpPr>
          <p:nvPr/>
        </p:nvSpPr>
        <p:spPr bwMode="auto">
          <a:xfrm>
            <a:off x="7798943" y="4344867"/>
            <a:ext cx="226492" cy="213536"/>
          </a:xfrm>
          <a:prstGeom prst="triangle">
            <a:avLst>
              <a:gd name="adj" fmla="val 50000"/>
            </a:avLst>
          </a:prstGeom>
          <a:solidFill>
            <a:schemeClr val="bg1"/>
          </a:solidFill>
          <a:ln w="63500">
            <a:solidFill>
              <a:srgbClr val="3366FF"/>
            </a:solidFill>
            <a:miter lim="800000"/>
            <a:headEnd/>
            <a:tailEnd/>
          </a:ln>
        </p:spPr>
        <p:txBody>
          <a:bodyPr wrap="none" lIns="104306" tIns="52153" rIns="104306" bIns="52153" anchor="ctr"/>
          <a:lstStyle/>
          <a:p>
            <a:endParaRPr lang="ja-JP" altLang="en-US"/>
          </a:p>
        </p:txBody>
      </p:sp>
      <p:sp>
        <p:nvSpPr>
          <p:cNvPr id="124992" name="AutoShape 64"/>
          <p:cNvSpPr>
            <a:spLocks noChangeAspect="1" noChangeArrowheads="1"/>
          </p:cNvSpPr>
          <p:nvPr/>
        </p:nvSpPr>
        <p:spPr bwMode="auto">
          <a:xfrm>
            <a:off x="9091062" y="4848951"/>
            <a:ext cx="211640" cy="199533"/>
          </a:xfrm>
          <a:prstGeom prst="diamond">
            <a:avLst/>
          </a:prstGeom>
          <a:solidFill>
            <a:schemeClr val="bg1"/>
          </a:solidFill>
          <a:ln w="63500">
            <a:solidFill>
              <a:srgbClr val="339966"/>
            </a:solidFill>
            <a:miter lim="800000"/>
            <a:headEnd/>
            <a:tailEnd/>
          </a:ln>
        </p:spPr>
        <p:txBody>
          <a:bodyPr wrap="none" lIns="104306" tIns="52153" rIns="104306" bIns="52153" anchor="ctr"/>
          <a:lstStyle/>
          <a:p>
            <a:endParaRPr lang="ja-JP" altLang="en-US"/>
          </a:p>
        </p:txBody>
      </p:sp>
      <p:sp>
        <p:nvSpPr>
          <p:cNvPr id="124993" name="Oval 65"/>
          <p:cNvSpPr>
            <a:spLocks noChangeAspect="1" noChangeArrowheads="1"/>
          </p:cNvSpPr>
          <p:nvPr/>
        </p:nvSpPr>
        <p:spPr bwMode="auto">
          <a:xfrm>
            <a:off x="8339182" y="5676839"/>
            <a:ext cx="191218" cy="180280"/>
          </a:xfrm>
          <a:prstGeom prst="ellipse">
            <a:avLst/>
          </a:prstGeom>
          <a:solidFill>
            <a:schemeClr val="bg1"/>
          </a:solidFill>
          <a:ln w="63500">
            <a:solidFill>
              <a:srgbClr val="FF0000"/>
            </a:solidFill>
            <a:round/>
            <a:headEnd/>
            <a:tailEnd/>
          </a:ln>
        </p:spPr>
        <p:txBody>
          <a:bodyPr wrap="none" lIns="104306" tIns="52153" rIns="104306" bIns="52153" anchor="ctr"/>
          <a:lstStyle/>
          <a:p>
            <a:endParaRPr lang="ja-JP" altLang="en-US"/>
          </a:p>
        </p:txBody>
      </p:sp>
      <p:sp>
        <p:nvSpPr>
          <p:cNvPr id="17458" name="AutoShape 148"/>
          <p:cNvSpPr>
            <a:spLocks noChangeArrowheads="1"/>
          </p:cNvSpPr>
          <p:nvPr/>
        </p:nvSpPr>
        <p:spPr bwMode="auto">
          <a:xfrm>
            <a:off x="3089186" y="5898415"/>
            <a:ext cx="3673564" cy="1102684"/>
          </a:xfrm>
          <a:prstGeom prst="wedgeRoundRectCallout">
            <a:avLst>
              <a:gd name="adj1" fmla="val 37470"/>
              <a:gd name="adj2" fmla="val -21639"/>
              <a:gd name="adj3" fmla="val 16667"/>
            </a:avLst>
          </a:prstGeom>
          <a:ln>
            <a:headEnd/>
            <a:tailEnd/>
          </a:ln>
        </p:spPr>
        <p:style>
          <a:lnRef idx="0">
            <a:schemeClr val="accent3"/>
          </a:lnRef>
          <a:fillRef idx="3">
            <a:schemeClr val="accent3"/>
          </a:fillRef>
          <a:effectRef idx="3">
            <a:schemeClr val="accent3"/>
          </a:effectRef>
          <a:fontRef idx="minor">
            <a:schemeClr val="lt1"/>
          </a:fontRef>
        </p:style>
        <p:txBody>
          <a:bodyPr lIns="104306" tIns="52153" rIns="104306" bIns="52153" anchor="ctr"/>
          <a:lstStyle/>
          <a:p>
            <a:pPr algn="ctr"/>
            <a:r>
              <a:rPr lang="en-US" altLang="ja-JP" sz="3200" dirty="0" smtClean="0">
                <a:solidFill>
                  <a:schemeClr val="bg1"/>
                </a:solidFill>
              </a:rPr>
              <a:t>No. of Points</a:t>
            </a:r>
            <a:r>
              <a:rPr lang="ja-JP" altLang="en-US" sz="3200" dirty="0" smtClean="0">
                <a:solidFill>
                  <a:schemeClr val="bg1"/>
                </a:solidFill>
              </a:rPr>
              <a:t>：</a:t>
            </a:r>
            <a:r>
              <a:rPr lang="en-US" altLang="ja-JP" sz="3200" i="1" dirty="0" smtClean="0">
                <a:solidFill>
                  <a:schemeClr val="bg1"/>
                </a:solidFill>
                <a:latin typeface="Times New Roman" pitchFamily="18" charset="0"/>
                <a:cs typeface="Times New Roman" pitchFamily="18" charset="0"/>
              </a:rPr>
              <a:t>P</a:t>
            </a:r>
            <a:endParaRPr lang="en-US" altLang="ja-JP" sz="3200" dirty="0">
              <a:solidFill>
                <a:schemeClr val="bg1"/>
              </a:solidFill>
            </a:endParaRPr>
          </a:p>
        </p:txBody>
      </p:sp>
      <p:sp>
        <p:nvSpPr>
          <p:cNvPr id="52" name="Oval 44"/>
          <p:cNvSpPr>
            <a:spLocks noChangeAspect="1" noChangeArrowheads="1"/>
          </p:cNvSpPr>
          <p:nvPr/>
        </p:nvSpPr>
        <p:spPr bwMode="auto">
          <a:xfrm>
            <a:off x="2762083" y="36167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3" name="Oval 44"/>
          <p:cNvSpPr>
            <a:spLocks noChangeAspect="1" noChangeArrowheads="1"/>
          </p:cNvSpPr>
          <p:nvPr/>
        </p:nvSpPr>
        <p:spPr bwMode="auto">
          <a:xfrm>
            <a:off x="2362033" y="59408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4" name="Oval 44"/>
          <p:cNvSpPr>
            <a:spLocks noChangeAspect="1" noChangeArrowheads="1"/>
          </p:cNvSpPr>
          <p:nvPr/>
        </p:nvSpPr>
        <p:spPr bwMode="auto">
          <a:xfrm>
            <a:off x="533233" y="428345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5" name="Oval 44"/>
          <p:cNvSpPr>
            <a:spLocks noChangeAspect="1" noChangeArrowheads="1"/>
          </p:cNvSpPr>
          <p:nvPr/>
        </p:nvSpPr>
        <p:spPr bwMode="auto">
          <a:xfrm>
            <a:off x="1485733" y="36929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6" name="Oval 44"/>
          <p:cNvSpPr>
            <a:spLocks noChangeAspect="1" noChangeArrowheads="1"/>
          </p:cNvSpPr>
          <p:nvPr/>
        </p:nvSpPr>
        <p:spPr bwMode="auto">
          <a:xfrm>
            <a:off x="647533" y="33500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7" name="Oval 44"/>
          <p:cNvSpPr>
            <a:spLocks noChangeAspect="1" noChangeArrowheads="1"/>
          </p:cNvSpPr>
          <p:nvPr/>
        </p:nvSpPr>
        <p:spPr bwMode="auto">
          <a:xfrm>
            <a:off x="2971633" y="50264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8" name="Oval 44"/>
          <p:cNvSpPr>
            <a:spLocks noChangeAspect="1" noChangeArrowheads="1"/>
          </p:cNvSpPr>
          <p:nvPr/>
        </p:nvSpPr>
        <p:spPr bwMode="auto">
          <a:xfrm>
            <a:off x="1238083" y="573125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59" name="Oval 44"/>
          <p:cNvSpPr>
            <a:spLocks noChangeAspect="1" noChangeArrowheads="1"/>
          </p:cNvSpPr>
          <p:nvPr/>
        </p:nvSpPr>
        <p:spPr bwMode="auto">
          <a:xfrm>
            <a:off x="1104733" y="496925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0" name="Oval 44"/>
          <p:cNvSpPr>
            <a:spLocks noChangeAspect="1" noChangeArrowheads="1"/>
          </p:cNvSpPr>
          <p:nvPr/>
        </p:nvSpPr>
        <p:spPr bwMode="auto">
          <a:xfrm>
            <a:off x="2838283" y="54074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1" name="Oval 44"/>
          <p:cNvSpPr>
            <a:spLocks noChangeAspect="1" noChangeArrowheads="1"/>
          </p:cNvSpPr>
          <p:nvPr/>
        </p:nvSpPr>
        <p:spPr bwMode="auto">
          <a:xfrm>
            <a:off x="3447883" y="449300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2" name="Oval 44"/>
          <p:cNvSpPr>
            <a:spLocks noChangeAspect="1" noChangeArrowheads="1"/>
          </p:cNvSpPr>
          <p:nvPr/>
        </p:nvSpPr>
        <p:spPr bwMode="auto">
          <a:xfrm>
            <a:off x="1714333" y="519785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3" name="Oval 44"/>
          <p:cNvSpPr>
            <a:spLocks noChangeAspect="1" noChangeArrowheads="1"/>
          </p:cNvSpPr>
          <p:nvPr/>
        </p:nvSpPr>
        <p:spPr bwMode="auto">
          <a:xfrm>
            <a:off x="1580983" y="4435856"/>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4" name="テキスト ボックス 63"/>
          <p:cNvSpPr txBox="1"/>
          <p:nvPr/>
        </p:nvSpPr>
        <p:spPr>
          <a:xfrm>
            <a:off x="0" y="7038043"/>
            <a:ext cx="5252015" cy="523220"/>
          </a:xfrm>
          <a:prstGeom prst="rect">
            <a:avLst/>
          </a:prstGeom>
          <a:noFill/>
        </p:spPr>
        <p:txBody>
          <a:bodyPr wrap="none" rtlCol="0">
            <a:spAutoFit/>
          </a:bodyPr>
          <a:lstStyle/>
          <a:p>
            <a:r>
              <a:rPr kumimoji="1" lang="en-US" altLang="ja-JP" sz="2800" dirty="0" smtClean="0">
                <a:latin typeface="Tahoma" pitchFamily="34" charset="0"/>
                <a:cs typeface="Tahoma" pitchFamily="34" charset="0"/>
              </a:rPr>
              <a:t>Matching of point arrangement</a:t>
            </a:r>
            <a:endParaRPr kumimoji="1" lang="ja-JP" altLang="en-US" sz="2800" dirty="0">
              <a:latin typeface="Tahoma" pitchFamily="34" charset="0"/>
              <a:cs typeface="Tahoma" pitchFamily="34" charset="0"/>
            </a:endParaRPr>
          </a:p>
        </p:txBody>
      </p:sp>
      <p:sp>
        <p:nvSpPr>
          <p:cNvPr id="66" name="テキスト ボックス 65"/>
          <p:cNvSpPr txBox="1"/>
          <p:nvPr/>
        </p:nvSpPr>
        <p:spPr>
          <a:xfrm>
            <a:off x="6698685" y="7038043"/>
            <a:ext cx="3129383" cy="523220"/>
          </a:xfrm>
          <a:prstGeom prst="rect">
            <a:avLst/>
          </a:prstGeom>
          <a:noFill/>
        </p:spPr>
        <p:txBody>
          <a:bodyPr wrap="none" rtlCol="0">
            <a:spAutoFit/>
          </a:bodyPr>
          <a:lstStyle/>
          <a:p>
            <a:r>
              <a:rPr kumimoji="1" lang="en-US" altLang="ja-JP" sz="2800" dirty="0" smtClean="0">
                <a:latin typeface="Tahoma" pitchFamily="34" charset="0"/>
                <a:cs typeface="Tahoma" pitchFamily="34" charset="0"/>
              </a:rPr>
              <a:t>Matching of Shape</a:t>
            </a:r>
            <a:endParaRPr kumimoji="1" lang="ja-JP" altLang="en-US" sz="2800" dirty="0">
              <a:latin typeface="Tahoma" pitchFamily="34" charset="0"/>
              <a:cs typeface="Tahoma" pitchFamily="34" charset="0"/>
            </a:endParaRPr>
          </a:p>
        </p:txBody>
      </p:sp>
      <p:sp>
        <p:nvSpPr>
          <p:cNvPr id="67" name="AutoShape 32"/>
          <p:cNvSpPr>
            <a:spLocks noChangeArrowheads="1"/>
          </p:cNvSpPr>
          <p:nvPr/>
        </p:nvSpPr>
        <p:spPr bwMode="auto">
          <a:xfrm rot="5400000">
            <a:off x="4751223" y="4674247"/>
            <a:ext cx="1013645" cy="1119677"/>
          </a:xfrm>
          <a:prstGeom prst="upArrow">
            <a:avLst>
              <a:gd name="adj1" fmla="val 47769"/>
              <a:gd name="adj2" fmla="val 34574"/>
            </a:avLst>
          </a:prstGeom>
          <a:ln>
            <a:headEnd/>
            <a:tailEnd/>
          </a:ln>
        </p:spPr>
        <p:style>
          <a:lnRef idx="1">
            <a:schemeClr val="accent1"/>
          </a:lnRef>
          <a:fillRef idx="3">
            <a:schemeClr val="accent1"/>
          </a:fillRef>
          <a:effectRef idx="2">
            <a:schemeClr val="accent1"/>
          </a:effectRef>
          <a:fontRef idx="minor">
            <a:schemeClr val="lt1"/>
          </a:fontRef>
        </p:style>
        <p:txBody>
          <a:bodyPr wrap="none" lIns="104306" tIns="52153" rIns="104306" bIns="52153" anchor="ctr"/>
          <a:lstStyle/>
          <a:p>
            <a:endParaRPr lang="ja-JP" altLang="en-US"/>
          </a:p>
        </p:txBody>
      </p:sp>
      <p:sp>
        <p:nvSpPr>
          <p:cNvPr id="68" name="正方形/長方形 67"/>
          <p:cNvSpPr/>
          <p:nvPr/>
        </p:nvSpPr>
        <p:spPr bwMode="auto">
          <a:xfrm>
            <a:off x="5932602" y="1279480"/>
            <a:ext cx="4594821" cy="196907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104306" tIns="52153" rIns="104306" bIns="52153" anchor="ctr"/>
          <a:lstStyle/>
          <a:p>
            <a:pPr>
              <a:defRPr/>
            </a:pPr>
            <a:endParaRPr lang="ja-JP" altLang="en-US"/>
          </a:p>
        </p:txBody>
      </p:sp>
      <p:sp>
        <p:nvSpPr>
          <p:cNvPr id="69" name="AutoShape 51"/>
          <p:cNvSpPr>
            <a:spLocks noChangeArrowheads="1"/>
          </p:cNvSpPr>
          <p:nvPr/>
        </p:nvSpPr>
        <p:spPr bwMode="auto">
          <a:xfrm>
            <a:off x="76200" y="1320712"/>
            <a:ext cx="4857036" cy="1041923"/>
          </a:xfrm>
          <a:prstGeom prst="roundRect">
            <a:avLst>
              <a:gd name="adj" fmla="val 13083"/>
            </a:avLst>
          </a:prstGeom>
          <a:ln>
            <a:headEnd/>
            <a:tailEnd/>
          </a:ln>
        </p:spPr>
        <p:style>
          <a:lnRef idx="3">
            <a:schemeClr val="lt1"/>
          </a:lnRef>
          <a:fillRef idx="1">
            <a:schemeClr val="accent5"/>
          </a:fillRef>
          <a:effectRef idx="1">
            <a:schemeClr val="accent5"/>
          </a:effectRef>
          <a:fontRef idx="minor">
            <a:schemeClr val="lt1"/>
          </a:fontRef>
        </p:style>
        <p:txBody>
          <a:bodyPr wrap="square" lIns="104306" tIns="52153" rIns="104306" bIns="52153">
            <a:spAutoFit/>
          </a:bodyPr>
          <a:lstStyle/>
          <a:p>
            <a:r>
              <a:rPr lang="en-US" altLang="ja-JP" sz="2800" dirty="0" smtClean="0">
                <a:solidFill>
                  <a:schemeClr val="bg1"/>
                </a:solidFill>
                <a:latin typeface="Tahoma" pitchFamily="34" charset="0"/>
                <a:cs typeface="Tahoma" pitchFamily="34" charset="0"/>
              </a:rPr>
              <a:t>Existing method</a:t>
            </a:r>
            <a:r>
              <a:rPr lang="ja-JP" altLang="en-US" sz="2800" dirty="0" smtClean="0">
                <a:solidFill>
                  <a:schemeClr val="bg1"/>
                </a:solidFill>
                <a:latin typeface="Tahoma" pitchFamily="34" charset="0"/>
                <a:cs typeface="Tahoma" pitchFamily="34" charset="0"/>
              </a:rPr>
              <a:t>：</a:t>
            </a:r>
            <a:endParaRPr lang="en-US" altLang="ja-JP" sz="2800" dirty="0" smtClean="0">
              <a:solidFill>
                <a:schemeClr val="bg1"/>
              </a:solidFill>
              <a:latin typeface="Tahoma" pitchFamily="34" charset="0"/>
              <a:cs typeface="Tahoma" pitchFamily="34" charset="0"/>
            </a:endParaRPr>
          </a:p>
          <a:p>
            <a:r>
              <a:rPr lang="en-US" altLang="ja-JP" sz="2800" dirty="0" smtClean="0">
                <a:solidFill>
                  <a:schemeClr val="bg1"/>
                </a:solidFill>
                <a:latin typeface="Tahoma" pitchFamily="34" charset="0"/>
                <a:cs typeface="Tahoma" pitchFamily="34" charset="0"/>
              </a:rPr>
              <a:t>      Geometric Hashing (GH)</a:t>
            </a:r>
            <a:endParaRPr lang="ja-JP" altLang="en-US" sz="2800" dirty="0">
              <a:solidFill>
                <a:schemeClr val="bg1"/>
              </a:solidFill>
              <a:latin typeface="Tahoma" pitchFamily="34" charset="0"/>
              <a:cs typeface="Tahoma" pitchFamily="34" charset="0"/>
            </a:endParaRPr>
          </a:p>
        </p:txBody>
      </p:sp>
      <p:sp>
        <p:nvSpPr>
          <p:cNvPr id="70" name="AutoShape 51"/>
          <p:cNvSpPr>
            <a:spLocks noChangeArrowheads="1"/>
          </p:cNvSpPr>
          <p:nvPr/>
        </p:nvSpPr>
        <p:spPr bwMode="auto">
          <a:xfrm>
            <a:off x="6103619" y="1398500"/>
            <a:ext cx="4321233" cy="582884"/>
          </a:xfrm>
          <a:prstGeom prst="roundRect">
            <a:avLst>
              <a:gd name="adj" fmla="val 14366"/>
            </a:avLst>
          </a:prstGeom>
          <a:ln>
            <a:headEnd/>
            <a:tailEnd/>
          </a:ln>
        </p:spPr>
        <p:style>
          <a:lnRef idx="1">
            <a:schemeClr val="accent4"/>
          </a:lnRef>
          <a:fillRef idx="3">
            <a:schemeClr val="accent4"/>
          </a:fillRef>
          <a:effectRef idx="2">
            <a:schemeClr val="accent4"/>
          </a:effectRef>
          <a:fontRef idx="minor">
            <a:schemeClr val="lt1"/>
          </a:fontRef>
        </p:style>
        <p:txBody>
          <a:bodyPr wrap="square" lIns="104306" tIns="52153" rIns="104306" bIns="52153">
            <a:spAutoFit/>
          </a:bodyPr>
          <a:lstStyle/>
          <a:p>
            <a:pPr algn="ctr"/>
            <a:r>
              <a:rPr lang="en-US" altLang="ja-JP" sz="2800" dirty="0" smtClean="0">
                <a:solidFill>
                  <a:schemeClr val="bg1"/>
                </a:solidFill>
              </a:rPr>
              <a:t>Contour Version of </a:t>
            </a:r>
            <a:r>
              <a:rPr lang="en-US" altLang="ja-JP" sz="2800" dirty="0" smtClean="0">
                <a:solidFill>
                  <a:schemeClr val="bg1"/>
                </a:solidFill>
                <a:latin typeface="+mn-lt"/>
              </a:rPr>
              <a:t>GH</a:t>
            </a:r>
            <a:endParaRPr lang="ja-JP" altLang="en-US" sz="2800" dirty="0">
              <a:solidFill>
                <a:schemeClr val="bg1"/>
              </a:solidFill>
              <a:latin typeface="+mn-lt"/>
            </a:endParaRPr>
          </a:p>
        </p:txBody>
      </p:sp>
      <p:sp>
        <p:nvSpPr>
          <p:cNvPr id="71" name="テキスト ボックス 70"/>
          <p:cNvSpPr txBox="1">
            <a:spLocks noChangeArrowheads="1"/>
          </p:cNvSpPr>
          <p:nvPr/>
        </p:nvSpPr>
        <p:spPr bwMode="auto">
          <a:xfrm>
            <a:off x="6366523" y="2105123"/>
            <a:ext cx="4026734" cy="1090210"/>
          </a:xfrm>
          <a:prstGeom prst="rect">
            <a:avLst/>
          </a:prstGeom>
          <a:noFill/>
          <a:ln w="9525">
            <a:noFill/>
            <a:miter lim="800000"/>
            <a:headEnd/>
            <a:tailEnd/>
          </a:ln>
        </p:spPr>
        <p:txBody>
          <a:bodyPr lIns="104306" tIns="52153" rIns="104306" bIns="52153">
            <a:spAutoFit/>
          </a:bodyPr>
          <a:lstStyle/>
          <a:p>
            <a:r>
              <a:rPr lang="en-US" altLang="ja-JP" sz="3200" dirty="0" smtClean="0">
                <a:solidFill>
                  <a:srgbClr val="0000A0"/>
                </a:solidFill>
                <a:latin typeface="Tahoma" pitchFamily="34" charset="0"/>
                <a:cs typeface="Tahoma" pitchFamily="34" charset="0"/>
              </a:rPr>
              <a:t>Start point of the proposed method</a:t>
            </a:r>
            <a:endParaRPr lang="ja-JP" altLang="en-US" sz="3200" dirty="0">
              <a:solidFill>
                <a:srgbClr val="0000A0"/>
              </a:solidFill>
              <a:latin typeface="Tahoma" pitchFamily="34" charset="0"/>
              <a:cs typeface="Tahoma" pitchFamily="34" charset="0"/>
            </a:endParaRPr>
          </a:p>
        </p:txBody>
      </p:sp>
      <p:sp>
        <p:nvSpPr>
          <p:cNvPr id="73" name="テキスト ボックス 53"/>
          <p:cNvSpPr txBox="1">
            <a:spLocks noChangeArrowheads="1"/>
          </p:cNvSpPr>
          <p:nvPr/>
        </p:nvSpPr>
        <p:spPr bwMode="auto">
          <a:xfrm>
            <a:off x="4025614" y="3770800"/>
            <a:ext cx="3266233" cy="967099"/>
          </a:xfrm>
          <a:prstGeom prst="rect">
            <a:avLst/>
          </a:prstGeom>
          <a:noFill/>
          <a:ln w="9525">
            <a:noFill/>
            <a:miter lim="800000"/>
            <a:headEnd/>
            <a:tailEnd/>
          </a:ln>
        </p:spPr>
        <p:txBody>
          <a:bodyPr wrap="square" lIns="104306" tIns="52153" rIns="104306" bIns="52153">
            <a:spAutoFit/>
          </a:bodyPr>
          <a:lstStyle/>
          <a:p>
            <a:pPr>
              <a:defRPr/>
            </a:pPr>
            <a:r>
              <a:rPr lang="en-US" altLang="ja-JP" sz="2800" dirty="0" smtClean="0">
                <a:solidFill>
                  <a:schemeClr val="accent5">
                    <a:lumMod val="50000"/>
                  </a:schemeClr>
                </a:solidFill>
                <a:latin typeface="Tahoma" pitchFamily="34" charset="0"/>
                <a:cs typeface="Tahoma" pitchFamily="34" charset="0"/>
              </a:rPr>
              <a:t>Applied GH to recognition of CCs</a:t>
            </a:r>
            <a:endParaRPr lang="ja-JP" altLang="en-US" sz="2800" dirty="0">
              <a:solidFill>
                <a:schemeClr val="accent5">
                  <a:lumMod val="50000"/>
                </a:schemeClr>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74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4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4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4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4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4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4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4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4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4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4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4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4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4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4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4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4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4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74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4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4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43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43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743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43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44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44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44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44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44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44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44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44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44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44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45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745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745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45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5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745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54" presetClass="entr" presetSubtype="0" accel="100000" fill="hold" grpId="0" nodeType="clickEffect">
                                  <p:stCondLst>
                                    <p:cond delay="0"/>
                                  </p:stCondLst>
                                  <p:childTnLst>
                                    <p:set>
                                      <p:cBhvr>
                                        <p:cTn id="144" dur="1" fill="hold">
                                          <p:stCondLst>
                                            <p:cond delay="0"/>
                                          </p:stCondLst>
                                        </p:cTn>
                                        <p:tgtEl>
                                          <p:spTgt spid="124992"/>
                                        </p:tgtEl>
                                        <p:attrNameLst>
                                          <p:attrName>style.visibility</p:attrName>
                                        </p:attrNameLst>
                                      </p:cBhvr>
                                      <p:to>
                                        <p:strVal val="visible"/>
                                      </p:to>
                                    </p:set>
                                    <p:anim calcmode="lin" valueType="num">
                                      <p:cBhvr>
                                        <p:cTn id="145" dur="500" fill="hold"/>
                                        <p:tgtEl>
                                          <p:spTgt spid="124992"/>
                                        </p:tgtEl>
                                        <p:attrNameLst>
                                          <p:attrName>ppt_w</p:attrName>
                                        </p:attrNameLst>
                                      </p:cBhvr>
                                      <p:tavLst>
                                        <p:tav tm="0">
                                          <p:val>
                                            <p:strVal val="#ppt_w*0.05"/>
                                          </p:val>
                                        </p:tav>
                                        <p:tav tm="100000">
                                          <p:val>
                                            <p:strVal val="#ppt_w"/>
                                          </p:val>
                                        </p:tav>
                                      </p:tavLst>
                                    </p:anim>
                                    <p:anim calcmode="lin" valueType="num">
                                      <p:cBhvr>
                                        <p:cTn id="146" dur="500" fill="hold"/>
                                        <p:tgtEl>
                                          <p:spTgt spid="124992"/>
                                        </p:tgtEl>
                                        <p:attrNameLst>
                                          <p:attrName>ppt_h</p:attrName>
                                        </p:attrNameLst>
                                      </p:cBhvr>
                                      <p:tavLst>
                                        <p:tav tm="0">
                                          <p:val>
                                            <p:strVal val="#ppt_h"/>
                                          </p:val>
                                        </p:tav>
                                        <p:tav tm="100000">
                                          <p:val>
                                            <p:strVal val="#ppt_h"/>
                                          </p:val>
                                        </p:tav>
                                      </p:tavLst>
                                    </p:anim>
                                    <p:anim calcmode="lin" valueType="num">
                                      <p:cBhvr>
                                        <p:cTn id="147" dur="500" fill="hold"/>
                                        <p:tgtEl>
                                          <p:spTgt spid="124992"/>
                                        </p:tgtEl>
                                        <p:attrNameLst>
                                          <p:attrName>ppt_x</p:attrName>
                                        </p:attrNameLst>
                                      </p:cBhvr>
                                      <p:tavLst>
                                        <p:tav tm="0">
                                          <p:val>
                                            <p:strVal val="#ppt_x-.2"/>
                                          </p:val>
                                        </p:tav>
                                        <p:tav tm="100000">
                                          <p:val>
                                            <p:strVal val="#ppt_x"/>
                                          </p:val>
                                        </p:tav>
                                      </p:tavLst>
                                    </p:anim>
                                    <p:anim calcmode="lin" valueType="num">
                                      <p:cBhvr>
                                        <p:cTn id="148" dur="500" fill="hold"/>
                                        <p:tgtEl>
                                          <p:spTgt spid="124992"/>
                                        </p:tgtEl>
                                        <p:attrNameLst>
                                          <p:attrName>ppt_y</p:attrName>
                                        </p:attrNameLst>
                                      </p:cBhvr>
                                      <p:tavLst>
                                        <p:tav tm="0">
                                          <p:val>
                                            <p:strVal val="#ppt_y"/>
                                          </p:val>
                                        </p:tav>
                                        <p:tav tm="100000">
                                          <p:val>
                                            <p:strVal val="#ppt_y"/>
                                          </p:val>
                                        </p:tav>
                                      </p:tavLst>
                                    </p:anim>
                                    <p:animEffect transition="in" filter="fade">
                                      <p:cBhvr>
                                        <p:cTn id="149" dur="500"/>
                                        <p:tgtEl>
                                          <p:spTgt spid="124992"/>
                                        </p:tgtEl>
                                      </p:cBhvr>
                                    </p:animEffect>
                                  </p:childTnLst>
                                </p:cTn>
                              </p:par>
                            </p:childTnLst>
                          </p:cTn>
                        </p:par>
                        <p:par>
                          <p:cTn id="150" fill="hold">
                            <p:stCondLst>
                              <p:cond delay="500"/>
                            </p:stCondLst>
                            <p:childTnLst>
                              <p:par>
                                <p:cTn id="151" presetID="54" presetClass="entr" presetSubtype="0" accel="100000" fill="hold" grpId="0" nodeType="afterEffect">
                                  <p:stCondLst>
                                    <p:cond delay="0"/>
                                  </p:stCondLst>
                                  <p:childTnLst>
                                    <p:set>
                                      <p:cBhvr>
                                        <p:cTn id="152" dur="1" fill="hold">
                                          <p:stCondLst>
                                            <p:cond delay="0"/>
                                          </p:stCondLst>
                                        </p:cTn>
                                        <p:tgtEl>
                                          <p:spTgt spid="124991"/>
                                        </p:tgtEl>
                                        <p:attrNameLst>
                                          <p:attrName>style.visibility</p:attrName>
                                        </p:attrNameLst>
                                      </p:cBhvr>
                                      <p:to>
                                        <p:strVal val="visible"/>
                                      </p:to>
                                    </p:set>
                                    <p:anim calcmode="lin" valueType="num">
                                      <p:cBhvr>
                                        <p:cTn id="153" dur="500" fill="hold"/>
                                        <p:tgtEl>
                                          <p:spTgt spid="124991"/>
                                        </p:tgtEl>
                                        <p:attrNameLst>
                                          <p:attrName>ppt_w</p:attrName>
                                        </p:attrNameLst>
                                      </p:cBhvr>
                                      <p:tavLst>
                                        <p:tav tm="0">
                                          <p:val>
                                            <p:strVal val="#ppt_w*0.05"/>
                                          </p:val>
                                        </p:tav>
                                        <p:tav tm="100000">
                                          <p:val>
                                            <p:strVal val="#ppt_w"/>
                                          </p:val>
                                        </p:tav>
                                      </p:tavLst>
                                    </p:anim>
                                    <p:anim calcmode="lin" valueType="num">
                                      <p:cBhvr>
                                        <p:cTn id="154" dur="500" fill="hold"/>
                                        <p:tgtEl>
                                          <p:spTgt spid="124991"/>
                                        </p:tgtEl>
                                        <p:attrNameLst>
                                          <p:attrName>ppt_h</p:attrName>
                                        </p:attrNameLst>
                                      </p:cBhvr>
                                      <p:tavLst>
                                        <p:tav tm="0">
                                          <p:val>
                                            <p:strVal val="#ppt_h"/>
                                          </p:val>
                                        </p:tav>
                                        <p:tav tm="100000">
                                          <p:val>
                                            <p:strVal val="#ppt_h"/>
                                          </p:val>
                                        </p:tav>
                                      </p:tavLst>
                                    </p:anim>
                                    <p:anim calcmode="lin" valueType="num">
                                      <p:cBhvr>
                                        <p:cTn id="155" dur="500" fill="hold"/>
                                        <p:tgtEl>
                                          <p:spTgt spid="124991"/>
                                        </p:tgtEl>
                                        <p:attrNameLst>
                                          <p:attrName>ppt_x</p:attrName>
                                        </p:attrNameLst>
                                      </p:cBhvr>
                                      <p:tavLst>
                                        <p:tav tm="0">
                                          <p:val>
                                            <p:strVal val="#ppt_x-.2"/>
                                          </p:val>
                                        </p:tav>
                                        <p:tav tm="100000">
                                          <p:val>
                                            <p:strVal val="#ppt_x"/>
                                          </p:val>
                                        </p:tav>
                                      </p:tavLst>
                                    </p:anim>
                                    <p:anim calcmode="lin" valueType="num">
                                      <p:cBhvr>
                                        <p:cTn id="156" dur="500" fill="hold"/>
                                        <p:tgtEl>
                                          <p:spTgt spid="124991"/>
                                        </p:tgtEl>
                                        <p:attrNameLst>
                                          <p:attrName>ppt_y</p:attrName>
                                        </p:attrNameLst>
                                      </p:cBhvr>
                                      <p:tavLst>
                                        <p:tav tm="0">
                                          <p:val>
                                            <p:strVal val="#ppt_y"/>
                                          </p:val>
                                        </p:tav>
                                        <p:tav tm="100000">
                                          <p:val>
                                            <p:strVal val="#ppt_y"/>
                                          </p:val>
                                        </p:tav>
                                      </p:tavLst>
                                    </p:anim>
                                    <p:animEffect transition="in" filter="fade">
                                      <p:cBhvr>
                                        <p:cTn id="157" dur="500"/>
                                        <p:tgtEl>
                                          <p:spTgt spid="124991"/>
                                        </p:tgtEl>
                                      </p:cBhvr>
                                    </p:animEffect>
                                  </p:childTnLst>
                                </p:cTn>
                              </p:par>
                            </p:childTnLst>
                          </p:cTn>
                        </p:par>
                        <p:par>
                          <p:cTn id="158" fill="hold">
                            <p:stCondLst>
                              <p:cond delay="1000"/>
                            </p:stCondLst>
                            <p:childTnLst>
                              <p:par>
                                <p:cTn id="159" presetID="54" presetClass="entr" presetSubtype="0" accel="100000" fill="hold" grpId="0" nodeType="afterEffect">
                                  <p:stCondLst>
                                    <p:cond delay="0"/>
                                  </p:stCondLst>
                                  <p:childTnLst>
                                    <p:set>
                                      <p:cBhvr>
                                        <p:cTn id="160" dur="1" fill="hold">
                                          <p:stCondLst>
                                            <p:cond delay="0"/>
                                          </p:stCondLst>
                                        </p:cTn>
                                        <p:tgtEl>
                                          <p:spTgt spid="124993"/>
                                        </p:tgtEl>
                                        <p:attrNameLst>
                                          <p:attrName>style.visibility</p:attrName>
                                        </p:attrNameLst>
                                      </p:cBhvr>
                                      <p:to>
                                        <p:strVal val="visible"/>
                                      </p:to>
                                    </p:set>
                                    <p:anim calcmode="lin" valueType="num">
                                      <p:cBhvr>
                                        <p:cTn id="161" dur="500" fill="hold"/>
                                        <p:tgtEl>
                                          <p:spTgt spid="124993"/>
                                        </p:tgtEl>
                                        <p:attrNameLst>
                                          <p:attrName>ppt_w</p:attrName>
                                        </p:attrNameLst>
                                      </p:cBhvr>
                                      <p:tavLst>
                                        <p:tav tm="0">
                                          <p:val>
                                            <p:strVal val="#ppt_w*0.05"/>
                                          </p:val>
                                        </p:tav>
                                        <p:tav tm="100000">
                                          <p:val>
                                            <p:strVal val="#ppt_w"/>
                                          </p:val>
                                        </p:tav>
                                      </p:tavLst>
                                    </p:anim>
                                    <p:anim calcmode="lin" valueType="num">
                                      <p:cBhvr>
                                        <p:cTn id="162" dur="500" fill="hold"/>
                                        <p:tgtEl>
                                          <p:spTgt spid="124993"/>
                                        </p:tgtEl>
                                        <p:attrNameLst>
                                          <p:attrName>ppt_h</p:attrName>
                                        </p:attrNameLst>
                                      </p:cBhvr>
                                      <p:tavLst>
                                        <p:tav tm="0">
                                          <p:val>
                                            <p:strVal val="#ppt_h"/>
                                          </p:val>
                                        </p:tav>
                                        <p:tav tm="100000">
                                          <p:val>
                                            <p:strVal val="#ppt_h"/>
                                          </p:val>
                                        </p:tav>
                                      </p:tavLst>
                                    </p:anim>
                                    <p:anim calcmode="lin" valueType="num">
                                      <p:cBhvr>
                                        <p:cTn id="163" dur="500" fill="hold"/>
                                        <p:tgtEl>
                                          <p:spTgt spid="124993"/>
                                        </p:tgtEl>
                                        <p:attrNameLst>
                                          <p:attrName>ppt_x</p:attrName>
                                        </p:attrNameLst>
                                      </p:cBhvr>
                                      <p:tavLst>
                                        <p:tav tm="0">
                                          <p:val>
                                            <p:strVal val="#ppt_x-.2"/>
                                          </p:val>
                                        </p:tav>
                                        <p:tav tm="100000">
                                          <p:val>
                                            <p:strVal val="#ppt_x"/>
                                          </p:val>
                                        </p:tav>
                                      </p:tavLst>
                                    </p:anim>
                                    <p:anim calcmode="lin" valueType="num">
                                      <p:cBhvr>
                                        <p:cTn id="164" dur="500" fill="hold"/>
                                        <p:tgtEl>
                                          <p:spTgt spid="124993"/>
                                        </p:tgtEl>
                                        <p:attrNameLst>
                                          <p:attrName>ppt_y</p:attrName>
                                        </p:attrNameLst>
                                      </p:cBhvr>
                                      <p:tavLst>
                                        <p:tav tm="0">
                                          <p:val>
                                            <p:strVal val="#ppt_y"/>
                                          </p:val>
                                        </p:tav>
                                        <p:tav tm="100000">
                                          <p:val>
                                            <p:strVal val="#ppt_y"/>
                                          </p:val>
                                        </p:tav>
                                      </p:tavLst>
                                    </p:anim>
                                    <p:animEffect transition="in" filter="fade">
                                      <p:cBhvr>
                                        <p:cTn id="165" dur="500"/>
                                        <p:tgtEl>
                                          <p:spTgt spid="12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animBg="1"/>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P spid="17433" grpId="0" animBg="1"/>
      <p:bldP spid="17434" grpId="0" animBg="1"/>
      <p:bldP spid="17435" grpId="0" animBg="1"/>
      <p:bldP spid="17436" grpId="0" animBg="1"/>
      <p:bldP spid="17437" grpId="0" animBg="1"/>
      <p:bldP spid="17438" grpId="0" animBg="1"/>
      <p:bldP spid="17439" grpId="0" animBg="1"/>
      <p:bldP spid="17440" grpId="0" animBg="1"/>
      <p:bldP spid="17441" grpId="0" animBg="1"/>
      <p:bldP spid="17442" grpId="0" animBg="1"/>
      <p:bldP spid="17443" grpId="0" animBg="1"/>
      <p:bldP spid="17444" grpId="0" animBg="1"/>
      <p:bldP spid="17445" grpId="0" animBg="1"/>
      <p:bldP spid="17446" grpId="0" animBg="1"/>
      <p:bldP spid="17447" grpId="0" animBg="1"/>
      <p:bldP spid="17448" grpId="0" animBg="1"/>
      <p:bldP spid="17449" grpId="0" animBg="1"/>
      <p:bldP spid="17450" grpId="0" animBg="1"/>
      <p:bldP spid="17451" grpId="0" animBg="1"/>
      <p:bldP spid="17452" grpId="0" animBg="1"/>
      <p:bldP spid="17453" grpId="0" animBg="1"/>
      <p:bldP spid="17454" grpId="0" animBg="1"/>
      <p:bldP spid="124991" grpId="0" animBg="1"/>
      <p:bldP spid="124992" grpId="0" animBg="1"/>
      <p:bldP spid="124993" grpId="0" animBg="1"/>
      <p:bldP spid="17458"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6" grpId="0"/>
      <p:bldP spid="67" grpId="0" animBg="1"/>
      <p:bldP spid="68" grpId="0" animBg="1"/>
      <p:bldP spid="69" grpId="0" animBg="1"/>
      <p:bldP spid="70" grpId="0" animBg="1"/>
      <p:bldP spid="71"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正方形/長方形 48"/>
          <p:cNvSpPr>
            <a:spLocks noChangeArrowheads="1"/>
          </p:cNvSpPr>
          <p:nvPr/>
        </p:nvSpPr>
        <p:spPr bwMode="auto">
          <a:xfrm>
            <a:off x="0" y="6694869"/>
            <a:ext cx="10693400" cy="866394"/>
          </a:xfrm>
          <a:prstGeom prst="rect">
            <a:avLst/>
          </a:prstGeom>
          <a:solidFill>
            <a:schemeClr val="bg1"/>
          </a:solidFill>
          <a:ln w="25400" algn="ctr">
            <a:noFill/>
            <a:round/>
            <a:headEnd/>
            <a:tailEnd/>
          </a:ln>
        </p:spPr>
        <p:txBody>
          <a:bodyPr wrap="none" lIns="104306" tIns="52153" rIns="104306" bIns="52153" anchor="ctr"/>
          <a:lstStyle/>
          <a:p>
            <a:endParaRPr lang="ja-JP" altLang="en-US"/>
          </a:p>
        </p:txBody>
      </p:sp>
      <p:sp>
        <p:nvSpPr>
          <p:cNvPr id="23555" name="Rectangle 2"/>
          <p:cNvSpPr>
            <a:spLocks noGrp="1" noChangeArrowheads="1"/>
          </p:cNvSpPr>
          <p:nvPr>
            <p:ph type="title"/>
          </p:nvPr>
        </p:nvSpPr>
        <p:spPr/>
        <p:txBody>
          <a:bodyPr/>
          <a:lstStyle/>
          <a:p>
            <a:r>
              <a:rPr lang="en-US" altLang="ja-JP" sz="3600" dirty="0" smtClean="0"/>
              <a:t>Overview of the Proposed Method 3:</a:t>
            </a:r>
            <a:br>
              <a:rPr lang="en-US" altLang="ja-JP" sz="3600" dirty="0" smtClean="0"/>
            </a:br>
            <a:r>
              <a:rPr lang="en-US" altLang="ja-JP" sz="3600" dirty="0" smtClean="0"/>
              <a:t>Three-Point Arrangements of CVGH</a:t>
            </a:r>
          </a:p>
        </p:txBody>
      </p:sp>
      <p:sp>
        <p:nvSpPr>
          <p:cNvPr id="54" name="コンテンツ プレースホルダ 53"/>
          <p:cNvSpPr>
            <a:spLocks noGrp="1"/>
          </p:cNvSpPr>
          <p:nvPr>
            <p:ph sz="quarter" idx="1"/>
          </p:nvPr>
        </p:nvSpPr>
        <p:spPr/>
        <p:txBody>
          <a:bodyPr/>
          <a:lstStyle/>
          <a:p>
            <a:r>
              <a:rPr lang="en-US" altLang="ja-JP" dirty="0" smtClean="0"/>
              <a:t>CVGH examines all three points out of </a:t>
            </a:r>
            <a:r>
              <a:rPr lang="en-US" altLang="ja-JP" i="1" dirty="0" smtClean="0"/>
              <a:t>P</a:t>
            </a:r>
            <a:r>
              <a:rPr lang="en-US" altLang="ja-JP" dirty="0" smtClean="0"/>
              <a:t> points</a:t>
            </a:r>
          </a:p>
        </p:txBody>
      </p:sp>
      <p:sp>
        <p:nvSpPr>
          <p:cNvPr id="127042" name="AutoShape 66"/>
          <p:cNvSpPr>
            <a:spLocks noChangeArrowheads="1"/>
          </p:cNvSpPr>
          <p:nvPr/>
        </p:nvSpPr>
        <p:spPr bwMode="auto">
          <a:xfrm>
            <a:off x="1550173" y="6696619"/>
            <a:ext cx="554069" cy="726913"/>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i="1" dirty="0">
                <a:latin typeface="Times New Roman" pitchFamily="18" charset="0"/>
              </a:rPr>
              <a:t>P</a:t>
            </a:r>
            <a:endParaRPr lang="ja-JP" altLang="en-US" dirty="0"/>
          </a:p>
        </p:txBody>
      </p:sp>
      <p:sp>
        <p:nvSpPr>
          <p:cNvPr id="23558" name="Text Box 67"/>
          <p:cNvSpPr txBox="1">
            <a:spLocks noChangeArrowheads="1"/>
          </p:cNvSpPr>
          <p:nvPr/>
        </p:nvSpPr>
        <p:spPr bwMode="auto">
          <a:xfrm>
            <a:off x="1394227" y="2599185"/>
            <a:ext cx="755670"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chemeClr val="accent1"/>
                </a:solidFill>
                <a:latin typeface="Tahoma" pitchFamily="34" charset="0"/>
                <a:cs typeface="Tahoma" pitchFamily="34" charset="0"/>
              </a:rPr>
              <a:t>1st</a:t>
            </a:r>
          </a:p>
        </p:txBody>
      </p:sp>
      <p:sp>
        <p:nvSpPr>
          <p:cNvPr id="23559" name="Text Box 68"/>
          <p:cNvSpPr txBox="1">
            <a:spLocks noChangeArrowheads="1"/>
          </p:cNvSpPr>
          <p:nvPr/>
        </p:nvSpPr>
        <p:spPr bwMode="auto">
          <a:xfrm>
            <a:off x="3438226" y="2614937"/>
            <a:ext cx="891926"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chemeClr val="accent2"/>
                </a:solidFill>
                <a:latin typeface="Tahoma" pitchFamily="34" charset="0"/>
                <a:cs typeface="Tahoma" pitchFamily="34" charset="0"/>
              </a:rPr>
              <a:t>2nd</a:t>
            </a:r>
          </a:p>
        </p:txBody>
      </p:sp>
      <p:sp>
        <p:nvSpPr>
          <p:cNvPr id="23560" name="Text Box 69"/>
          <p:cNvSpPr txBox="1">
            <a:spLocks noChangeArrowheads="1"/>
          </p:cNvSpPr>
          <p:nvPr/>
        </p:nvSpPr>
        <p:spPr bwMode="auto">
          <a:xfrm>
            <a:off x="5714286" y="2614937"/>
            <a:ext cx="808185"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chemeClr val="tx2"/>
                </a:solidFill>
                <a:latin typeface="Tahoma" pitchFamily="34" charset="0"/>
                <a:cs typeface="Tahoma" pitchFamily="34" charset="0"/>
              </a:rPr>
              <a:t>3rd</a:t>
            </a:r>
          </a:p>
        </p:txBody>
      </p:sp>
      <p:sp>
        <p:nvSpPr>
          <p:cNvPr id="127049" name="AutoShape 73"/>
          <p:cNvSpPr>
            <a:spLocks noChangeArrowheads="1"/>
          </p:cNvSpPr>
          <p:nvPr/>
        </p:nvSpPr>
        <p:spPr bwMode="auto">
          <a:xfrm>
            <a:off x="5547201" y="6696619"/>
            <a:ext cx="1284581" cy="746489"/>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dirty="0">
                <a:latin typeface="Times New Roman" pitchFamily="18" charset="0"/>
              </a:rPr>
              <a:t>(</a:t>
            </a:r>
            <a:r>
              <a:rPr lang="en-US" altLang="ja-JP" sz="3700" i="1" dirty="0">
                <a:latin typeface="Times New Roman" pitchFamily="18" charset="0"/>
              </a:rPr>
              <a:t>P</a:t>
            </a:r>
            <a:r>
              <a:rPr lang="en-US" altLang="ja-JP" sz="3700" dirty="0">
                <a:latin typeface="Times New Roman" pitchFamily="18" charset="0"/>
              </a:rPr>
              <a:t>-2)</a:t>
            </a:r>
            <a:endParaRPr lang="ja-JP" altLang="en-US" dirty="0"/>
          </a:p>
        </p:txBody>
      </p:sp>
      <p:sp>
        <p:nvSpPr>
          <p:cNvPr id="127050" name="AutoShape 74"/>
          <p:cNvSpPr>
            <a:spLocks noChangeArrowheads="1"/>
          </p:cNvSpPr>
          <p:nvPr/>
        </p:nvSpPr>
        <p:spPr bwMode="auto">
          <a:xfrm>
            <a:off x="3272998" y="6696619"/>
            <a:ext cx="1284581" cy="746489"/>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dirty="0">
                <a:latin typeface="Times New Roman" pitchFamily="18" charset="0"/>
              </a:rPr>
              <a:t>(</a:t>
            </a:r>
            <a:r>
              <a:rPr lang="en-US" altLang="ja-JP" sz="3700" i="1" dirty="0">
                <a:latin typeface="Times New Roman" pitchFamily="18" charset="0"/>
              </a:rPr>
              <a:t>P</a:t>
            </a:r>
            <a:r>
              <a:rPr lang="en-US" altLang="ja-JP" sz="3700" dirty="0">
                <a:latin typeface="Times New Roman" pitchFamily="18" charset="0"/>
              </a:rPr>
              <a:t>-1)</a:t>
            </a:r>
            <a:endParaRPr lang="ja-JP" altLang="en-US" dirty="0"/>
          </a:p>
        </p:txBody>
      </p:sp>
      <p:sp>
        <p:nvSpPr>
          <p:cNvPr id="127052" name="Text Box 76"/>
          <p:cNvSpPr txBox="1">
            <a:spLocks noChangeArrowheads="1"/>
          </p:cNvSpPr>
          <p:nvPr/>
        </p:nvSpPr>
        <p:spPr bwMode="auto">
          <a:xfrm>
            <a:off x="2320616" y="6759630"/>
            <a:ext cx="556898" cy="520823"/>
          </a:xfrm>
          <a:prstGeom prst="rect">
            <a:avLst/>
          </a:prstGeom>
          <a:noFill/>
          <a:ln w="12700" algn="ctr">
            <a:noFill/>
            <a:miter lim="800000"/>
            <a:headEnd/>
            <a:tailEnd/>
          </a:ln>
        </p:spPr>
        <p:txBody>
          <a:bodyPr wrap="none" lIns="104306" tIns="52153" rIns="104306" bIns="52153">
            <a:spAutoFit/>
          </a:bodyPr>
          <a:lstStyle/>
          <a:p>
            <a:r>
              <a:rPr lang="en-US" altLang="ja-JP"/>
              <a:t>×</a:t>
            </a:r>
          </a:p>
        </p:txBody>
      </p:sp>
      <p:sp>
        <p:nvSpPr>
          <p:cNvPr id="127053" name="Text Box 77"/>
          <p:cNvSpPr txBox="1">
            <a:spLocks noChangeArrowheads="1"/>
          </p:cNvSpPr>
          <p:nvPr/>
        </p:nvSpPr>
        <p:spPr bwMode="auto">
          <a:xfrm>
            <a:off x="4678362" y="6759630"/>
            <a:ext cx="556898" cy="520823"/>
          </a:xfrm>
          <a:prstGeom prst="rect">
            <a:avLst/>
          </a:prstGeom>
          <a:noFill/>
          <a:ln w="12700" algn="ctr">
            <a:noFill/>
            <a:miter lim="800000"/>
            <a:headEnd/>
            <a:tailEnd/>
          </a:ln>
        </p:spPr>
        <p:txBody>
          <a:bodyPr wrap="none" lIns="104306" tIns="52153" rIns="104306" bIns="52153">
            <a:spAutoFit/>
          </a:bodyPr>
          <a:lstStyle/>
          <a:p>
            <a:r>
              <a:rPr lang="en-US" altLang="ja-JP"/>
              <a:t>×</a:t>
            </a:r>
          </a:p>
        </p:txBody>
      </p:sp>
      <p:sp>
        <p:nvSpPr>
          <p:cNvPr id="127054" name="Text Box 78"/>
          <p:cNvSpPr txBox="1">
            <a:spLocks noChangeArrowheads="1"/>
          </p:cNvSpPr>
          <p:nvPr/>
        </p:nvSpPr>
        <p:spPr bwMode="auto">
          <a:xfrm>
            <a:off x="6987840" y="6759630"/>
            <a:ext cx="406216" cy="520823"/>
          </a:xfrm>
          <a:prstGeom prst="rect">
            <a:avLst/>
          </a:prstGeom>
          <a:noFill/>
          <a:ln w="12700" algn="ctr">
            <a:noFill/>
            <a:miter lim="800000"/>
            <a:headEnd/>
            <a:tailEnd/>
          </a:ln>
        </p:spPr>
        <p:txBody>
          <a:bodyPr wrap="none" lIns="104306" tIns="52153" rIns="104306" bIns="52153">
            <a:spAutoFit/>
          </a:bodyPr>
          <a:lstStyle/>
          <a:p>
            <a:r>
              <a:rPr lang="en-US" altLang="ja-JP"/>
              <a:t>=</a:t>
            </a:r>
          </a:p>
        </p:txBody>
      </p:sp>
      <p:sp>
        <p:nvSpPr>
          <p:cNvPr id="127056" name="AutoShape 80"/>
          <p:cNvSpPr>
            <a:spLocks noChangeArrowheads="1"/>
          </p:cNvSpPr>
          <p:nvPr/>
        </p:nvSpPr>
        <p:spPr bwMode="auto">
          <a:xfrm>
            <a:off x="7613478" y="6680866"/>
            <a:ext cx="1383754" cy="746489"/>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b="1" i="1" dirty="0" smtClean="0">
                <a:solidFill>
                  <a:srgbClr val="00B050"/>
                </a:solidFill>
                <a:latin typeface="Times New Roman" pitchFamily="18" charset="0"/>
              </a:rPr>
              <a:t>O</a:t>
            </a:r>
            <a:r>
              <a:rPr lang="en-US" altLang="ja-JP" sz="3700" b="1" dirty="0" smtClean="0">
                <a:solidFill>
                  <a:srgbClr val="00B050"/>
                </a:solidFill>
                <a:latin typeface="Times New Roman" pitchFamily="18" charset="0"/>
              </a:rPr>
              <a:t>(</a:t>
            </a:r>
            <a:r>
              <a:rPr lang="en-US" altLang="ja-JP" sz="3700" b="1" i="1" dirty="0" smtClean="0">
                <a:solidFill>
                  <a:srgbClr val="00B050"/>
                </a:solidFill>
                <a:latin typeface="Times New Roman" pitchFamily="18" charset="0"/>
              </a:rPr>
              <a:t>P</a:t>
            </a:r>
            <a:r>
              <a:rPr lang="en-US" altLang="ja-JP" sz="3700" b="1" baseline="30000" dirty="0" smtClean="0">
                <a:solidFill>
                  <a:srgbClr val="00B050"/>
                </a:solidFill>
                <a:latin typeface="Times New Roman" pitchFamily="18" charset="0"/>
              </a:rPr>
              <a:t>3</a:t>
            </a:r>
            <a:r>
              <a:rPr lang="en-US" altLang="ja-JP" sz="3700" b="1" dirty="0" smtClean="0">
                <a:solidFill>
                  <a:srgbClr val="00B050"/>
                </a:solidFill>
                <a:latin typeface="Times New Roman" pitchFamily="18" charset="0"/>
              </a:rPr>
              <a:t>)</a:t>
            </a:r>
            <a:endParaRPr lang="ja-JP" altLang="en-US" b="1" dirty="0">
              <a:solidFill>
                <a:srgbClr val="00B050"/>
              </a:solidFill>
            </a:endParaRPr>
          </a:p>
        </p:txBody>
      </p:sp>
      <p:grpSp>
        <p:nvGrpSpPr>
          <p:cNvPr id="2" name="Group 106"/>
          <p:cNvGrpSpPr>
            <a:grpSpLocks/>
          </p:cNvGrpSpPr>
          <p:nvPr/>
        </p:nvGrpSpPr>
        <p:grpSpPr bwMode="auto">
          <a:xfrm>
            <a:off x="889261" y="3187284"/>
            <a:ext cx="1767381" cy="3413070"/>
            <a:chOff x="990" y="1407"/>
            <a:chExt cx="952" cy="1950"/>
          </a:xfrm>
        </p:grpSpPr>
        <p:sp>
          <p:nvSpPr>
            <p:cNvPr id="23598" name="Rectangle 70"/>
            <p:cNvSpPr>
              <a:spLocks noChangeArrowheads="1"/>
            </p:cNvSpPr>
            <p:nvPr/>
          </p:nvSpPr>
          <p:spPr bwMode="auto">
            <a:xfrm>
              <a:off x="990" y="1407"/>
              <a:ext cx="952" cy="1950"/>
            </a:xfrm>
            <a:prstGeom prst="rect">
              <a:avLst/>
            </a:prstGeom>
            <a:solidFill>
              <a:schemeClr val="bg1"/>
            </a:solidFill>
            <a:ln w="38100" algn="ctr">
              <a:solidFill>
                <a:schemeClr val="accent1"/>
              </a:solidFill>
              <a:miter lim="800000"/>
              <a:headEnd/>
              <a:tailEnd/>
            </a:ln>
          </p:spPr>
          <p:txBody>
            <a:bodyPr wrap="none" anchor="ctr"/>
            <a:lstStyle/>
            <a:p>
              <a:endParaRPr lang="ja-JP" altLang="en-US"/>
            </a:p>
          </p:txBody>
        </p:sp>
        <p:pic>
          <p:nvPicPr>
            <p:cNvPr id="23599" name="Picture 50" descr="AffineA"/>
            <p:cNvPicPr>
              <a:picLocks noChangeAspect="1" noChangeArrowheads="1"/>
            </p:cNvPicPr>
            <p:nvPr/>
          </p:nvPicPr>
          <p:blipFill>
            <a:blip r:embed="rId3" cstate="print"/>
            <a:srcRect/>
            <a:stretch>
              <a:fillRect/>
            </a:stretch>
          </p:blipFill>
          <p:spPr bwMode="auto">
            <a:xfrm>
              <a:off x="1172" y="1483"/>
              <a:ext cx="589" cy="494"/>
            </a:xfrm>
            <a:prstGeom prst="rect">
              <a:avLst/>
            </a:prstGeom>
            <a:noFill/>
            <a:ln w="9525">
              <a:noFill/>
              <a:miter lim="800000"/>
              <a:headEnd/>
              <a:tailEnd/>
            </a:ln>
          </p:spPr>
        </p:pic>
        <p:pic>
          <p:nvPicPr>
            <p:cNvPr id="23600" name="Picture 51" descr="AffineA"/>
            <p:cNvPicPr>
              <a:picLocks noChangeAspect="1" noChangeArrowheads="1"/>
            </p:cNvPicPr>
            <p:nvPr/>
          </p:nvPicPr>
          <p:blipFill>
            <a:blip r:embed="rId3" cstate="print"/>
            <a:srcRect/>
            <a:stretch>
              <a:fillRect/>
            </a:stretch>
          </p:blipFill>
          <p:spPr bwMode="auto">
            <a:xfrm>
              <a:off x="1172" y="2138"/>
              <a:ext cx="589" cy="494"/>
            </a:xfrm>
            <a:prstGeom prst="rect">
              <a:avLst/>
            </a:prstGeom>
            <a:noFill/>
            <a:ln w="9525">
              <a:noFill/>
              <a:miter lim="800000"/>
              <a:headEnd/>
              <a:tailEnd/>
            </a:ln>
          </p:spPr>
        </p:pic>
        <p:pic>
          <p:nvPicPr>
            <p:cNvPr id="23601" name="Picture 52" descr="AffineA"/>
            <p:cNvPicPr>
              <a:picLocks noChangeAspect="1" noChangeArrowheads="1"/>
            </p:cNvPicPr>
            <p:nvPr/>
          </p:nvPicPr>
          <p:blipFill>
            <a:blip r:embed="rId3" cstate="print"/>
            <a:srcRect/>
            <a:stretch>
              <a:fillRect/>
            </a:stretch>
          </p:blipFill>
          <p:spPr bwMode="auto">
            <a:xfrm>
              <a:off x="1172" y="2773"/>
              <a:ext cx="589" cy="494"/>
            </a:xfrm>
            <a:prstGeom prst="rect">
              <a:avLst/>
            </a:prstGeom>
            <a:noFill/>
            <a:ln w="9525">
              <a:noFill/>
              <a:miter lim="800000"/>
              <a:headEnd/>
              <a:tailEnd/>
            </a:ln>
          </p:spPr>
        </p:pic>
        <p:sp>
          <p:nvSpPr>
            <p:cNvPr id="23602" name="Oval 86"/>
            <p:cNvSpPr>
              <a:spLocks noChangeAspect="1" noChangeArrowheads="1"/>
            </p:cNvSpPr>
            <p:nvPr/>
          </p:nvSpPr>
          <p:spPr bwMode="auto">
            <a:xfrm>
              <a:off x="1655" y="2886"/>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603" name="Oval 87"/>
            <p:cNvSpPr>
              <a:spLocks noChangeAspect="1" noChangeArrowheads="1"/>
            </p:cNvSpPr>
            <p:nvPr/>
          </p:nvSpPr>
          <p:spPr bwMode="auto">
            <a:xfrm>
              <a:off x="1292" y="2387"/>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604" name="Oval 88"/>
            <p:cNvSpPr>
              <a:spLocks noChangeAspect="1" noChangeArrowheads="1"/>
            </p:cNvSpPr>
            <p:nvPr/>
          </p:nvSpPr>
          <p:spPr bwMode="auto">
            <a:xfrm>
              <a:off x="1429" y="1752"/>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grpSp>
      <p:grpSp>
        <p:nvGrpSpPr>
          <p:cNvPr id="3" name="Group 107"/>
          <p:cNvGrpSpPr>
            <a:grpSpLocks/>
          </p:cNvGrpSpPr>
          <p:nvPr/>
        </p:nvGrpSpPr>
        <p:grpSpPr bwMode="auto">
          <a:xfrm>
            <a:off x="3079923" y="3187284"/>
            <a:ext cx="1767381" cy="3413070"/>
            <a:chOff x="2170" y="1407"/>
            <a:chExt cx="952" cy="1950"/>
          </a:xfrm>
        </p:grpSpPr>
        <p:sp>
          <p:nvSpPr>
            <p:cNvPr id="23588" name="AutoShape 71"/>
            <p:cNvSpPr>
              <a:spLocks noChangeArrowheads="1"/>
            </p:cNvSpPr>
            <p:nvPr/>
          </p:nvSpPr>
          <p:spPr bwMode="auto">
            <a:xfrm>
              <a:off x="2170" y="1407"/>
              <a:ext cx="952" cy="1950"/>
            </a:xfrm>
            <a:prstGeom prst="wedgeRectCallout">
              <a:avLst>
                <a:gd name="adj1" fmla="val -95167"/>
                <a:gd name="adj2" fmla="val -34463"/>
              </a:avLst>
            </a:prstGeom>
            <a:solidFill>
              <a:schemeClr val="bg1"/>
            </a:solidFill>
            <a:ln w="38100" algn="ctr">
              <a:solidFill>
                <a:schemeClr val="accent2"/>
              </a:solidFill>
              <a:miter lim="800000"/>
              <a:headEnd/>
              <a:tailEnd/>
            </a:ln>
          </p:spPr>
          <p:txBody>
            <a:bodyPr wrap="none" anchor="ctr"/>
            <a:lstStyle/>
            <a:p>
              <a:endParaRPr lang="ja-JP" altLang="en-US"/>
            </a:p>
          </p:txBody>
        </p:sp>
        <p:pic>
          <p:nvPicPr>
            <p:cNvPr id="23589" name="Picture 53" descr="AffineA"/>
            <p:cNvPicPr>
              <a:picLocks noChangeAspect="1" noChangeArrowheads="1"/>
            </p:cNvPicPr>
            <p:nvPr/>
          </p:nvPicPr>
          <p:blipFill>
            <a:blip r:embed="rId3" cstate="print"/>
            <a:srcRect/>
            <a:stretch>
              <a:fillRect/>
            </a:stretch>
          </p:blipFill>
          <p:spPr bwMode="auto">
            <a:xfrm>
              <a:off x="2306" y="1483"/>
              <a:ext cx="589" cy="494"/>
            </a:xfrm>
            <a:prstGeom prst="rect">
              <a:avLst/>
            </a:prstGeom>
            <a:noFill/>
            <a:ln w="9525">
              <a:noFill/>
              <a:miter lim="800000"/>
              <a:headEnd/>
              <a:tailEnd/>
            </a:ln>
          </p:spPr>
        </p:pic>
        <p:pic>
          <p:nvPicPr>
            <p:cNvPr id="23590" name="Picture 54" descr="AffineA"/>
            <p:cNvPicPr>
              <a:picLocks noChangeAspect="1" noChangeArrowheads="1"/>
            </p:cNvPicPr>
            <p:nvPr/>
          </p:nvPicPr>
          <p:blipFill>
            <a:blip r:embed="rId3" cstate="print"/>
            <a:srcRect/>
            <a:stretch>
              <a:fillRect/>
            </a:stretch>
          </p:blipFill>
          <p:spPr bwMode="auto">
            <a:xfrm>
              <a:off x="2306" y="2138"/>
              <a:ext cx="589" cy="494"/>
            </a:xfrm>
            <a:prstGeom prst="rect">
              <a:avLst/>
            </a:prstGeom>
            <a:noFill/>
            <a:ln w="9525">
              <a:noFill/>
              <a:miter lim="800000"/>
              <a:headEnd/>
              <a:tailEnd/>
            </a:ln>
          </p:spPr>
        </p:pic>
        <p:pic>
          <p:nvPicPr>
            <p:cNvPr id="23591" name="Picture 55" descr="AffineA"/>
            <p:cNvPicPr>
              <a:picLocks noChangeAspect="1" noChangeArrowheads="1"/>
            </p:cNvPicPr>
            <p:nvPr/>
          </p:nvPicPr>
          <p:blipFill>
            <a:blip r:embed="rId3" cstate="print"/>
            <a:srcRect/>
            <a:stretch>
              <a:fillRect/>
            </a:stretch>
          </p:blipFill>
          <p:spPr bwMode="auto">
            <a:xfrm>
              <a:off x="2306" y="2773"/>
              <a:ext cx="589" cy="494"/>
            </a:xfrm>
            <a:prstGeom prst="rect">
              <a:avLst/>
            </a:prstGeom>
            <a:noFill/>
            <a:ln w="9525">
              <a:noFill/>
              <a:miter lim="800000"/>
              <a:headEnd/>
              <a:tailEnd/>
            </a:ln>
          </p:spPr>
        </p:pic>
        <p:sp>
          <p:nvSpPr>
            <p:cNvPr id="23592" name="AutoShape 83"/>
            <p:cNvSpPr>
              <a:spLocks noChangeAspect="1" noChangeArrowheads="1"/>
            </p:cNvSpPr>
            <p:nvPr/>
          </p:nvSpPr>
          <p:spPr bwMode="auto">
            <a:xfrm>
              <a:off x="2426" y="2341"/>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3593" name="Oval 89"/>
            <p:cNvSpPr>
              <a:spLocks noChangeAspect="1" noChangeArrowheads="1"/>
            </p:cNvSpPr>
            <p:nvPr/>
          </p:nvSpPr>
          <p:spPr bwMode="auto">
            <a:xfrm>
              <a:off x="2562" y="3043"/>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594" name="Oval 90"/>
            <p:cNvSpPr>
              <a:spLocks noChangeAspect="1" noChangeArrowheads="1"/>
            </p:cNvSpPr>
            <p:nvPr/>
          </p:nvSpPr>
          <p:spPr bwMode="auto">
            <a:xfrm>
              <a:off x="2570" y="2407"/>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595" name="Oval 91"/>
            <p:cNvSpPr>
              <a:spLocks noChangeAspect="1" noChangeArrowheads="1"/>
            </p:cNvSpPr>
            <p:nvPr/>
          </p:nvSpPr>
          <p:spPr bwMode="auto">
            <a:xfrm>
              <a:off x="2562" y="1752"/>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596" name="AutoShape 96"/>
            <p:cNvSpPr>
              <a:spLocks noChangeAspect="1" noChangeArrowheads="1"/>
            </p:cNvSpPr>
            <p:nvPr/>
          </p:nvSpPr>
          <p:spPr bwMode="auto">
            <a:xfrm>
              <a:off x="2653" y="3158"/>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3597" name="AutoShape 97"/>
            <p:cNvSpPr>
              <a:spLocks noChangeAspect="1" noChangeArrowheads="1"/>
            </p:cNvSpPr>
            <p:nvPr/>
          </p:nvSpPr>
          <p:spPr bwMode="auto">
            <a:xfrm>
              <a:off x="2653" y="1525"/>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grpSp>
      <p:grpSp>
        <p:nvGrpSpPr>
          <p:cNvPr id="4" name="Group 108"/>
          <p:cNvGrpSpPr>
            <a:grpSpLocks/>
          </p:cNvGrpSpPr>
          <p:nvPr/>
        </p:nvGrpSpPr>
        <p:grpSpPr bwMode="auto">
          <a:xfrm>
            <a:off x="5268727" y="3187284"/>
            <a:ext cx="1767381" cy="3413070"/>
            <a:chOff x="3349" y="1407"/>
            <a:chExt cx="952" cy="1950"/>
          </a:xfrm>
        </p:grpSpPr>
        <p:sp>
          <p:nvSpPr>
            <p:cNvPr id="23575" name="AutoShape 72"/>
            <p:cNvSpPr>
              <a:spLocks noChangeArrowheads="1"/>
            </p:cNvSpPr>
            <p:nvPr/>
          </p:nvSpPr>
          <p:spPr bwMode="auto">
            <a:xfrm>
              <a:off x="3349" y="1407"/>
              <a:ext cx="952" cy="1950"/>
            </a:xfrm>
            <a:prstGeom prst="wedgeRectCallout">
              <a:avLst>
                <a:gd name="adj1" fmla="val -99685"/>
                <a:gd name="adj2" fmla="val -33384"/>
              </a:avLst>
            </a:prstGeom>
            <a:solidFill>
              <a:schemeClr val="bg1"/>
            </a:solidFill>
            <a:ln w="38100" algn="ctr">
              <a:solidFill>
                <a:schemeClr val="tx2"/>
              </a:solidFill>
              <a:miter lim="800000"/>
              <a:headEnd/>
              <a:tailEnd/>
            </a:ln>
          </p:spPr>
          <p:txBody>
            <a:bodyPr wrap="none" anchor="ctr"/>
            <a:lstStyle/>
            <a:p>
              <a:endParaRPr lang="ja-JP" altLang="en-US"/>
            </a:p>
          </p:txBody>
        </p:sp>
        <p:pic>
          <p:nvPicPr>
            <p:cNvPr id="23576" name="Picture 56" descr="AffineA"/>
            <p:cNvPicPr>
              <a:picLocks noChangeAspect="1" noChangeArrowheads="1"/>
            </p:cNvPicPr>
            <p:nvPr/>
          </p:nvPicPr>
          <p:blipFill>
            <a:blip r:embed="rId3" cstate="print"/>
            <a:srcRect/>
            <a:stretch>
              <a:fillRect/>
            </a:stretch>
          </p:blipFill>
          <p:spPr bwMode="auto">
            <a:xfrm>
              <a:off x="3533" y="1483"/>
              <a:ext cx="589" cy="494"/>
            </a:xfrm>
            <a:prstGeom prst="rect">
              <a:avLst/>
            </a:prstGeom>
            <a:noFill/>
            <a:ln w="9525">
              <a:noFill/>
              <a:miter lim="800000"/>
              <a:headEnd/>
              <a:tailEnd/>
            </a:ln>
          </p:spPr>
        </p:pic>
        <p:pic>
          <p:nvPicPr>
            <p:cNvPr id="23577" name="Picture 57" descr="AffineA"/>
            <p:cNvPicPr>
              <a:picLocks noChangeAspect="1" noChangeArrowheads="1"/>
            </p:cNvPicPr>
            <p:nvPr/>
          </p:nvPicPr>
          <p:blipFill>
            <a:blip r:embed="rId3" cstate="print"/>
            <a:srcRect/>
            <a:stretch>
              <a:fillRect/>
            </a:stretch>
          </p:blipFill>
          <p:spPr bwMode="auto">
            <a:xfrm>
              <a:off x="3533" y="2138"/>
              <a:ext cx="589" cy="494"/>
            </a:xfrm>
            <a:prstGeom prst="rect">
              <a:avLst/>
            </a:prstGeom>
            <a:noFill/>
            <a:ln w="9525">
              <a:noFill/>
              <a:miter lim="800000"/>
              <a:headEnd/>
              <a:tailEnd/>
            </a:ln>
          </p:spPr>
        </p:pic>
        <p:pic>
          <p:nvPicPr>
            <p:cNvPr id="23578" name="Picture 58" descr="AffineA"/>
            <p:cNvPicPr>
              <a:picLocks noChangeAspect="1" noChangeArrowheads="1"/>
            </p:cNvPicPr>
            <p:nvPr/>
          </p:nvPicPr>
          <p:blipFill>
            <a:blip r:embed="rId3" cstate="print"/>
            <a:srcRect/>
            <a:stretch>
              <a:fillRect/>
            </a:stretch>
          </p:blipFill>
          <p:spPr bwMode="auto">
            <a:xfrm>
              <a:off x="3533" y="2773"/>
              <a:ext cx="589" cy="494"/>
            </a:xfrm>
            <a:prstGeom prst="rect">
              <a:avLst/>
            </a:prstGeom>
            <a:noFill/>
            <a:ln w="9525">
              <a:noFill/>
              <a:miter lim="800000"/>
              <a:headEnd/>
              <a:tailEnd/>
            </a:ln>
          </p:spPr>
        </p:pic>
        <p:sp>
          <p:nvSpPr>
            <p:cNvPr id="23579" name="AutoShape 84"/>
            <p:cNvSpPr>
              <a:spLocks noChangeAspect="1" noChangeArrowheads="1"/>
            </p:cNvSpPr>
            <p:nvPr/>
          </p:nvSpPr>
          <p:spPr bwMode="auto">
            <a:xfrm>
              <a:off x="3969" y="2296"/>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sp>
          <p:nvSpPr>
            <p:cNvPr id="23580" name="Oval 92"/>
            <p:cNvSpPr>
              <a:spLocks noChangeAspect="1" noChangeArrowheads="1"/>
            </p:cNvSpPr>
            <p:nvPr/>
          </p:nvSpPr>
          <p:spPr bwMode="auto">
            <a:xfrm>
              <a:off x="3801" y="3043"/>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581" name="Oval 93"/>
            <p:cNvSpPr>
              <a:spLocks noChangeAspect="1" noChangeArrowheads="1"/>
            </p:cNvSpPr>
            <p:nvPr/>
          </p:nvSpPr>
          <p:spPr bwMode="auto">
            <a:xfrm>
              <a:off x="3809" y="2407"/>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582" name="Oval 94"/>
            <p:cNvSpPr>
              <a:spLocks noChangeAspect="1" noChangeArrowheads="1"/>
            </p:cNvSpPr>
            <p:nvPr/>
          </p:nvSpPr>
          <p:spPr bwMode="auto">
            <a:xfrm>
              <a:off x="3801" y="1752"/>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3583" name="AutoShape 95"/>
            <p:cNvSpPr>
              <a:spLocks noChangeAspect="1" noChangeArrowheads="1"/>
            </p:cNvSpPr>
            <p:nvPr/>
          </p:nvSpPr>
          <p:spPr bwMode="auto">
            <a:xfrm>
              <a:off x="3878" y="1525"/>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3584" name="AutoShape 99"/>
            <p:cNvSpPr>
              <a:spLocks noChangeAspect="1" noChangeArrowheads="1"/>
            </p:cNvSpPr>
            <p:nvPr/>
          </p:nvSpPr>
          <p:spPr bwMode="auto">
            <a:xfrm>
              <a:off x="3878" y="2160"/>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3585" name="AutoShape 100"/>
            <p:cNvSpPr>
              <a:spLocks noChangeAspect="1" noChangeArrowheads="1"/>
            </p:cNvSpPr>
            <p:nvPr/>
          </p:nvSpPr>
          <p:spPr bwMode="auto">
            <a:xfrm>
              <a:off x="3878" y="2804"/>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3586" name="AutoShape 101"/>
            <p:cNvSpPr>
              <a:spLocks noChangeAspect="1" noChangeArrowheads="1"/>
            </p:cNvSpPr>
            <p:nvPr/>
          </p:nvSpPr>
          <p:spPr bwMode="auto">
            <a:xfrm>
              <a:off x="3560" y="1797"/>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sp>
          <p:nvSpPr>
            <p:cNvPr id="23587" name="AutoShape 102"/>
            <p:cNvSpPr>
              <a:spLocks noChangeAspect="1" noChangeArrowheads="1"/>
            </p:cNvSpPr>
            <p:nvPr/>
          </p:nvSpPr>
          <p:spPr bwMode="auto">
            <a:xfrm>
              <a:off x="3878" y="3158"/>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grpSp>
      <p:sp>
        <p:nvSpPr>
          <p:cNvPr id="23570" name="Text Box 67"/>
          <p:cNvSpPr txBox="1">
            <a:spLocks noChangeArrowheads="1"/>
          </p:cNvSpPr>
          <p:nvPr/>
        </p:nvSpPr>
        <p:spPr bwMode="auto">
          <a:xfrm>
            <a:off x="8270677" y="2599185"/>
            <a:ext cx="1898612"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rgbClr val="00A000"/>
                </a:solidFill>
                <a:latin typeface="Tahoma" pitchFamily="34" charset="0"/>
                <a:cs typeface="Tahoma" pitchFamily="34" charset="0"/>
              </a:rPr>
              <a:t>Database</a:t>
            </a:r>
          </a:p>
        </p:txBody>
      </p:sp>
      <p:sp>
        <p:nvSpPr>
          <p:cNvPr id="23571" name="Rectangle 70"/>
          <p:cNvSpPr>
            <a:spLocks noChangeArrowheads="1"/>
          </p:cNvSpPr>
          <p:nvPr/>
        </p:nvSpPr>
        <p:spPr bwMode="auto">
          <a:xfrm>
            <a:off x="8341224" y="3187283"/>
            <a:ext cx="1767381" cy="1223454"/>
          </a:xfrm>
          <a:prstGeom prst="rect">
            <a:avLst/>
          </a:prstGeom>
          <a:solidFill>
            <a:schemeClr val="bg1"/>
          </a:solidFill>
          <a:ln w="38100" algn="ctr">
            <a:solidFill>
              <a:srgbClr val="00A000"/>
            </a:solidFill>
            <a:miter lim="800000"/>
            <a:headEnd/>
            <a:tailEnd/>
          </a:ln>
        </p:spPr>
        <p:txBody>
          <a:bodyPr wrap="none" lIns="104306" tIns="52153" rIns="104306" bIns="52153" anchor="ctr"/>
          <a:lstStyle/>
          <a:p>
            <a:endParaRPr lang="ja-JP" altLang="en-US"/>
          </a:p>
        </p:txBody>
      </p:sp>
      <p:pic>
        <p:nvPicPr>
          <p:cNvPr id="23572" name="図 72" descr="図6.png"/>
          <p:cNvPicPr>
            <a:picLocks noChangeAspect="1"/>
          </p:cNvPicPr>
          <p:nvPr/>
        </p:nvPicPr>
        <p:blipFill>
          <a:blip r:embed="rId4" cstate="print"/>
          <a:srcRect l="26964" t="13376" r="26962" b="59190"/>
          <a:stretch>
            <a:fillRect/>
          </a:stretch>
        </p:blipFill>
        <p:spPr bwMode="auto">
          <a:xfrm>
            <a:off x="8688388" y="3229291"/>
            <a:ext cx="1086049" cy="1102684"/>
          </a:xfrm>
          <a:prstGeom prst="rect">
            <a:avLst/>
          </a:prstGeom>
          <a:solidFill>
            <a:schemeClr val="bg1"/>
          </a:solidFill>
          <a:ln w="9525">
            <a:noFill/>
            <a:miter lim="800000"/>
            <a:headEnd/>
            <a:tailEnd/>
          </a:ln>
        </p:spPr>
      </p:pic>
      <p:sp>
        <p:nvSpPr>
          <p:cNvPr id="23573" name="AutoShape 32"/>
          <p:cNvSpPr>
            <a:spLocks noChangeArrowheads="1"/>
          </p:cNvSpPr>
          <p:nvPr/>
        </p:nvSpPr>
        <p:spPr bwMode="auto">
          <a:xfrm>
            <a:off x="7101087" y="3308053"/>
            <a:ext cx="1169591" cy="1109685"/>
          </a:xfrm>
          <a:prstGeom prst="leftRightArrow">
            <a:avLst>
              <a:gd name="adj1" fmla="val 44741"/>
              <a:gd name="adj2" fmla="val 30009"/>
            </a:avLst>
          </a:prstGeom>
          <a:ln>
            <a:headEnd/>
            <a:tailEnd/>
          </a:ln>
        </p:spPr>
        <p:style>
          <a:lnRef idx="0">
            <a:schemeClr val="accent1"/>
          </a:lnRef>
          <a:fillRef idx="3">
            <a:schemeClr val="accent1"/>
          </a:fillRef>
          <a:effectRef idx="3">
            <a:schemeClr val="accent1"/>
          </a:effectRef>
          <a:fontRef idx="minor">
            <a:schemeClr val="lt1"/>
          </a:fontRef>
        </p:style>
        <p:txBody>
          <a:bodyPr wrap="none" lIns="104306" tIns="52153" rIns="104306" bIns="52153" anchor="ctr"/>
          <a:lstStyle/>
          <a:p>
            <a:endParaRPr lang="ja-JP" altLang="en-US"/>
          </a:p>
        </p:txBody>
      </p:sp>
      <p:sp>
        <p:nvSpPr>
          <p:cNvPr id="53" name="テキスト ボックス 52"/>
          <p:cNvSpPr txBox="1"/>
          <p:nvPr/>
        </p:nvSpPr>
        <p:spPr>
          <a:xfrm>
            <a:off x="7680961" y="6035041"/>
            <a:ext cx="2555700" cy="523220"/>
          </a:xfrm>
          <a:prstGeom prst="rect">
            <a:avLst/>
          </a:prstGeom>
          <a:noFill/>
        </p:spPr>
        <p:txBody>
          <a:bodyPr wrap="none" rtlCol="0">
            <a:spAutoFit/>
          </a:bodyPr>
          <a:lstStyle/>
          <a:p>
            <a:r>
              <a:rPr kumimoji="1" lang="en-US" altLang="ja-JP" sz="2800" dirty="0" smtClean="0">
                <a:latin typeface="Tahoma" pitchFamily="34" charset="0"/>
                <a:cs typeface="Tahoma" pitchFamily="34" charset="0"/>
              </a:rPr>
              <a:t>No. of Patterns</a:t>
            </a:r>
            <a:endParaRPr kumimoji="1" lang="ja-JP" altLang="en-US" sz="280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48"/>
          <p:cNvSpPr>
            <a:spLocks noChangeArrowheads="1"/>
          </p:cNvSpPr>
          <p:nvPr/>
        </p:nvSpPr>
        <p:spPr bwMode="auto">
          <a:xfrm>
            <a:off x="0" y="6694869"/>
            <a:ext cx="10693400" cy="866394"/>
          </a:xfrm>
          <a:prstGeom prst="rect">
            <a:avLst/>
          </a:prstGeom>
          <a:solidFill>
            <a:schemeClr val="bg1"/>
          </a:solidFill>
          <a:ln w="25400" algn="ctr">
            <a:noFill/>
            <a:round/>
            <a:headEnd/>
            <a:tailEnd/>
          </a:ln>
        </p:spPr>
        <p:txBody>
          <a:bodyPr wrap="none" lIns="104306" tIns="52153" rIns="104306" bIns="52153" anchor="ctr"/>
          <a:lstStyle/>
          <a:p>
            <a:endParaRPr lang="ja-JP" altLang="en-US"/>
          </a:p>
        </p:txBody>
      </p:sp>
      <p:sp>
        <p:nvSpPr>
          <p:cNvPr id="25602" name="Rectangle 2"/>
          <p:cNvSpPr>
            <a:spLocks noGrp="1" noChangeArrowheads="1"/>
          </p:cNvSpPr>
          <p:nvPr>
            <p:ph type="title"/>
          </p:nvPr>
        </p:nvSpPr>
        <p:spPr>
          <a:xfrm>
            <a:off x="242596" y="168275"/>
            <a:ext cx="10151706" cy="1092200"/>
          </a:xfrm>
        </p:spPr>
        <p:txBody>
          <a:bodyPr/>
          <a:lstStyle/>
          <a:p>
            <a:r>
              <a:rPr lang="en-US" altLang="ja-JP" sz="3600" dirty="0" smtClean="0"/>
              <a:t>Overview of the Proposed Method 3:</a:t>
            </a:r>
            <a:br>
              <a:rPr lang="en-US" altLang="ja-JP" sz="3600" dirty="0" smtClean="0"/>
            </a:br>
            <a:r>
              <a:rPr lang="en-US" altLang="ja-JP" sz="3600" dirty="0" smtClean="0"/>
              <a:t>Three-Point Arrangements of Prop. Method</a:t>
            </a:r>
            <a:endParaRPr lang="en-US" altLang="ja-JP" dirty="0" smtClean="0"/>
          </a:p>
        </p:txBody>
      </p:sp>
      <p:sp>
        <p:nvSpPr>
          <p:cNvPr id="25603" name="Rectangle 3"/>
          <p:cNvSpPr>
            <a:spLocks noGrp="1" noChangeArrowheads="1"/>
          </p:cNvSpPr>
          <p:nvPr>
            <p:ph sz="quarter" idx="1"/>
          </p:nvPr>
        </p:nvSpPr>
        <p:spPr/>
        <p:txBody>
          <a:bodyPr/>
          <a:lstStyle/>
          <a:p>
            <a:pPr eaLnBrk="1" hangingPunct="1"/>
            <a:r>
              <a:rPr lang="en-US" altLang="ja-JP" dirty="0" smtClean="0"/>
              <a:t>Proposed method s</a:t>
            </a:r>
            <a:r>
              <a:rPr lang="en-US" altLang="ja-JP" dirty="0" smtClean="0">
                <a:latin typeface="Tahoma" pitchFamily="34" charset="0"/>
              </a:rPr>
              <a:t>nips useless three-point arrangements</a:t>
            </a:r>
          </a:p>
        </p:txBody>
      </p:sp>
      <p:sp>
        <p:nvSpPr>
          <p:cNvPr id="54" name="AutoShape 66"/>
          <p:cNvSpPr>
            <a:spLocks noChangeArrowheads="1"/>
          </p:cNvSpPr>
          <p:nvPr/>
        </p:nvSpPr>
        <p:spPr bwMode="auto">
          <a:xfrm>
            <a:off x="1550173" y="6696619"/>
            <a:ext cx="495542" cy="720388"/>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dirty="0" smtClean="0">
                <a:latin typeface="Times New Roman" pitchFamily="18" charset="0"/>
              </a:rPr>
              <a:t>1</a:t>
            </a:r>
            <a:endParaRPr lang="ja-JP" altLang="en-US" dirty="0"/>
          </a:p>
        </p:txBody>
      </p:sp>
      <p:sp>
        <p:nvSpPr>
          <p:cNvPr id="55" name="AutoShape 73"/>
          <p:cNvSpPr>
            <a:spLocks noChangeArrowheads="1"/>
          </p:cNvSpPr>
          <p:nvPr/>
        </p:nvSpPr>
        <p:spPr bwMode="auto">
          <a:xfrm>
            <a:off x="5912951" y="6696619"/>
            <a:ext cx="495542" cy="720388"/>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dirty="0" smtClean="0">
                <a:latin typeface="Times New Roman" pitchFamily="18" charset="0"/>
              </a:rPr>
              <a:t>1</a:t>
            </a:r>
            <a:endParaRPr lang="ja-JP" altLang="en-US" dirty="0"/>
          </a:p>
        </p:txBody>
      </p:sp>
      <p:sp>
        <p:nvSpPr>
          <p:cNvPr id="56" name="AutoShape 74"/>
          <p:cNvSpPr>
            <a:spLocks noChangeArrowheads="1"/>
          </p:cNvSpPr>
          <p:nvPr/>
        </p:nvSpPr>
        <p:spPr bwMode="auto">
          <a:xfrm>
            <a:off x="3638748" y="6696619"/>
            <a:ext cx="554069" cy="726913"/>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i="1" dirty="0" smtClean="0">
                <a:latin typeface="Times New Roman" pitchFamily="18" charset="0"/>
              </a:rPr>
              <a:t>P</a:t>
            </a:r>
            <a:endParaRPr lang="ja-JP" altLang="en-US" dirty="0"/>
          </a:p>
        </p:txBody>
      </p:sp>
      <p:sp>
        <p:nvSpPr>
          <p:cNvPr id="57" name="Text Box 76"/>
          <p:cNvSpPr txBox="1">
            <a:spLocks noChangeArrowheads="1"/>
          </p:cNvSpPr>
          <p:nvPr/>
        </p:nvSpPr>
        <p:spPr bwMode="auto">
          <a:xfrm>
            <a:off x="2320616" y="6759630"/>
            <a:ext cx="556898" cy="520823"/>
          </a:xfrm>
          <a:prstGeom prst="rect">
            <a:avLst/>
          </a:prstGeom>
          <a:noFill/>
          <a:ln w="12700" algn="ctr">
            <a:noFill/>
            <a:miter lim="800000"/>
            <a:headEnd/>
            <a:tailEnd/>
          </a:ln>
        </p:spPr>
        <p:txBody>
          <a:bodyPr wrap="none" lIns="104306" tIns="52153" rIns="104306" bIns="52153">
            <a:spAutoFit/>
          </a:bodyPr>
          <a:lstStyle/>
          <a:p>
            <a:r>
              <a:rPr lang="en-US" altLang="ja-JP"/>
              <a:t>×</a:t>
            </a:r>
          </a:p>
        </p:txBody>
      </p:sp>
      <p:sp>
        <p:nvSpPr>
          <p:cNvPr id="58" name="Text Box 77"/>
          <p:cNvSpPr txBox="1">
            <a:spLocks noChangeArrowheads="1"/>
          </p:cNvSpPr>
          <p:nvPr/>
        </p:nvSpPr>
        <p:spPr bwMode="auto">
          <a:xfrm>
            <a:off x="4678362" y="6759630"/>
            <a:ext cx="556898" cy="520823"/>
          </a:xfrm>
          <a:prstGeom prst="rect">
            <a:avLst/>
          </a:prstGeom>
          <a:noFill/>
          <a:ln w="12700" algn="ctr">
            <a:noFill/>
            <a:miter lim="800000"/>
            <a:headEnd/>
            <a:tailEnd/>
          </a:ln>
        </p:spPr>
        <p:txBody>
          <a:bodyPr wrap="none" lIns="104306" tIns="52153" rIns="104306" bIns="52153">
            <a:spAutoFit/>
          </a:bodyPr>
          <a:lstStyle/>
          <a:p>
            <a:r>
              <a:rPr lang="en-US" altLang="ja-JP"/>
              <a:t>×</a:t>
            </a:r>
          </a:p>
        </p:txBody>
      </p:sp>
      <p:sp>
        <p:nvSpPr>
          <p:cNvPr id="59" name="Text Box 78"/>
          <p:cNvSpPr txBox="1">
            <a:spLocks noChangeArrowheads="1"/>
          </p:cNvSpPr>
          <p:nvPr/>
        </p:nvSpPr>
        <p:spPr bwMode="auto">
          <a:xfrm>
            <a:off x="6987840" y="6759630"/>
            <a:ext cx="406216" cy="520823"/>
          </a:xfrm>
          <a:prstGeom prst="rect">
            <a:avLst/>
          </a:prstGeom>
          <a:noFill/>
          <a:ln w="12700" algn="ctr">
            <a:noFill/>
            <a:miter lim="800000"/>
            <a:headEnd/>
            <a:tailEnd/>
          </a:ln>
        </p:spPr>
        <p:txBody>
          <a:bodyPr wrap="none" lIns="104306" tIns="52153" rIns="104306" bIns="52153">
            <a:spAutoFit/>
          </a:bodyPr>
          <a:lstStyle/>
          <a:p>
            <a:r>
              <a:rPr lang="en-US" altLang="ja-JP"/>
              <a:t>=</a:t>
            </a:r>
          </a:p>
        </p:txBody>
      </p:sp>
      <p:sp>
        <p:nvSpPr>
          <p:cNvPr id="60" name="AutoShape 80"/>
          <p:cNvSpPr>
            <a:spLocks noChangeArrowheads="1"/>
          </p:cNvSpPr>
          <p:nvPr/>
        </p:nvSpPr>
        <p:spPr bwMode="auto">
          <a:xfrm>
            <a:off x="7613478" y="6680866"/>
            <a:ext cx="1228613" cy="746489"/>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b="1" i="1" dirty="0" smtClean="0">
                <a:solidFill>
                  <a:srgbClr val="00B050"/>
                </a:solidFill>
                <a:latin typeface="Times New Roman" pitchFamily="18" charset="0"/>
              </a:rPr>
              <a:t>O</a:t>
            </a:r>
            <a:r>
              <a:rPr lang="en-US" altLang="ja-JP" sz="3700" b="1" dirty="0" smtClean="0">
                <a:solidFill>
                  <a:srgbClr val="00B050"/>
                </a:solidFill>
                <a:latin typeface="Times New Roman" pitchFamily="18" charset="0"/>
              </a:rPr>
              <a:t>(</a:t>
            </a:r>
            <a:r>
              <a:rPr lang="en-US" altLang="ja-JP" sz="3700" b="1" i="1" dirty="0" smtClean="0">
                <a:solidFill>
                  <a:srgbClr val="00B050"/>
                </a:solidFill>
                <a:latin typeface="Times New Roman" pitchFamily="18" charset="0"/>
              </a:rPr>
              <a:t>P</a:t>
            </a:r>
            <a:r>
              <a:rPr lang="en-US" altLang="ja-JP" sz="3700" b="1" dirty="0" smtClean="0">
                <a:solidFill>
                  <a:srgbClr val="00B050"/>
                </a:solidFill>
                <a:latin typeface="Times New Roman" pitchFamily="18" charset="0"/>
              </a:rPr>
              <a:t>)</a:t>
            </a:r>
            <a:endParaRPr lang="ja-JP" altLang="en-US" b="1" dirty="0">
              <a:solidFill>
                <a:srgbClr val="00B050"/>
              </a:solidFill>
            </a:endParaRPr>
          </a:p>
        </p:txBody>
      </p:sp>
      <p:sp>
        <p:nvSpPr>
          <p:cNvPr id="67" name="Text Box 67"/>
          <p:cNvSpPr txBox="1">
            <a:spLocks noChangeArrowheads="1"/>
          </p:cNvSpPr>
          <p:nvPr/>
        </p:nvSpPr>
        <p:spPr bwMode="auto">
          <a:xfrm>
            <a:off x="1394227" y="2599185"/>
            <a:ext cx="755670"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chemeClr val="accent1"/>
                </a:solidFill>
                <a:latin typeface="Tahoma" pitchFamily="34" charset="0"/>
                <a:cs typeface="Tahoma" pitchFamily="34" charset="0"/>
              </a:rPr>
              <a:t>1st</a:t>
            </a:r>
          </a:p>
        </p:txBody>
      </p:sp>
      <p:sp>
        <p:nvSpPr>
          <p:cNvPr id="68" name="Text Box 68"/>
          <p:cNvSpPr txBox="1">
            <a:spLocks noChangeArrowheads="1"/>
          </p:cNvSpPr>
          <p:nvPr/>
        </p:nvSpPr>
        <p:spPr bwMode="auto">
          <a:xfrm>
            <a:off x="3438226" y="2614937"/>
            <a:ext cx="891926"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chemeClr val="accent2"/>
                </a:solidFill>
                <a:latin typeface="Tahoma" pitchFamily="34" charset="0"/>
                <a:cs typeface="Tahoma" pitchFamily="34" charset="0"/>
              </a:rPr>
              <a:t>2nd</a:t>
            </a:r>
          </a:p>
        </p:txBody>
      </p:sp>
      <p:sp>
        <p:nvSpPr>
          <p:cNvPr id="69" name="Text Box 69"/>
          <p:cNvSpPr txBox="1">
            <a:spLocks noChangeArrowheads="1"/>
          </p:cNvSpPr>
          <p:nvPr/>
        </p:nvSpPr>
        <p:spPr bwMode="auto">
          <a:xfrm>
            <a:off x="5714286" y="2614937"/>
            <a:ext cx="808185"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chemeClr val="tx2"/>
                </a:solidFill>
                <a:latin typeface="Tahoma" pitchFamily="34" charset="0"/>
                <a:cs typeface="Tahoma" pitchFamily="34" charset="0"/>
              </a:rPr>
              <a:t>3rd</a:t>
            </a:r>
          </a:p>
        </p:txBody>
      </p:sp>
      <p:grpSp>
        <p:nvGrpSpPr>
          <p:cNvPr id="2" name="Group 106"/>
          <p:cNvGrpSpPr>
            <a:grpSpLocks/>
          </p:cNvGrpSpPr>
          <p:nvPr/>
        </p:nvGrpSpPr>
        <p:grpSpPr bwMode="auto">
          <a:xfrm>
            <a:off x="889261" y="3187284"/>
            <a:ext cx="1767381" cy="3413070"/>
            <a:chOff x="990" y="1407"/>
            <a:chExt cx="952" cy="1950"/>
          </a:xfrm>
        </p:grpSpPr>
        <p:sp>
          <p:nvSpPr>
            <p:cNvPr id="71" name="Rectangle 70"/>
            <p:cNvSpPr>
              <a:spLocks noChangeArrowheads="1"/>
            </p:cNvSpPr>
            <p:nvPr/>
          </p:nvSpPr>
          <p:spPr bwMode="auto">
            <a:xfrm>
              <a:off x="990" y="1407"/>
              <a:ext cx="952" cy="1950"/>
            </a:xfrm>
            <a:prstGeom prst="rect">
              <a:avLst/>
            </a:prstGeom>
            <a:solidFill>
              <a:schemeClr val="bg1"/>
            </a:solidFill>
            <a:ln w="38100" algn="ctr">
              <a:solidFill>
                <a:schemeClr val="accent1"/>
              </a:solidFill>
              <a:miter lim="800000"/>
              <a:headEnd/>
              <a:tailEnd/>
            </a:ln>
          </p:spPr>
          <p:txBody>
            <a:bodyPr wrap="none" anchor="ctr"/>
            <a:lstStyle/>
            <a:p>
              <a:endParaRPr lang="ja-JP" altLang="en-US"/>
            </a:p>
          </p:txBody>
        </p:sp>
        <p:pic>
          <p:nvPicPr>
            <p:cNvPr id="72" name="Picture 50" descr="AffineA"/>
            <p:cNvPicPr>
              <a:picLocks noChangeAspect="1" noChangeArrowheads="1"/>
            </p:cNvPicPr>
            <p:nvPr/>
          </p:nvPicPr>
          <p:blipFill>
            <a:blip r:embed="rId3" cstate="print"/>
            <a:srcRect/>
            <a:stretch>
              <a:fillRect/>
            </a:stretch>
          </p:blipFill>
          <p:spPr bwMode="auto">
            <a:xfrm>
              <a:off x="1172" y="1483"/>
              <a:ext cx="589" cy="494"/>
            </a:xfrm>
            <a:prstGeom prst="rect">
              <a:avLst/>
            </a:prstGeom>
            <a:noFill/>
            <a:ln w="9525">
              <a:noFill/>
              <a:miter lim="800000"/>
              <a:headEnd/>
              <a:tailEnd/>
            </a:ln>
          </p:spPr>
        </p:pic>
        <p:pic>
          <p:nvPicPr>
            <p:cNvPr id="73" name="Picture 51" descr="AffineA"/>
            <p:cNvPicPr>
              <a:picLocks noChangeAspect="1" noChangeArrowheads="1"/>
            </p:cNvPicPr>
            <p:nvPr/>
          </p:nvPicPr>
          <p:blipFill>
            <a:blip r:embed="rId3" cstate="print"/>
            <a:srcRect/>
            <a:stretch>
              <a:fillRect/>
            </a:stretch>
          </p:blipFill>
          <p:spPr bwMode="auto">
            <a:xfrm>
              <a:off x="1172" y="2138"/>
              <a:ext cx="589" cy="494"/>
            </a:xfrm>
            <a:prstGeom prst="rect">
              <a:avLst/>
            </a:prstGeom>
            <a:noFill/>
            <a:ln w="9525">
              <a:noFill/>
              <a:miter lim="800000"/>
              <a:headEnd/>
              <a:tailEnd/>
            </a:ln>
          </p:spPr>
        </p:pic>
        <p:pic>
          <p:nvPicPr>
            <p:cNvPr id="74" name="Picture 52" descr="AffineA"/>
            <p:cNvPicPr>
              <a:picLocks noChangeAspect="1" noChangeArrowheads="1"/>
            </p:cNvPicPr>
            <p:nvPr/>
          </p:nvPicPr>
          <p:blipFill>
            <a:blip r:embed="rId3" cstate="print"/>
            <a:srcRect/>
            <a:stretch>
              <a:fillRect/>
            </a:stretch>
          </p:blipFill>
          <p:spPr bwMode="auto">
            <a:xfrm>
              <a:off x="1172" y="2773"/>
              <a:ext cx="589" cy="494"/>
            </a:xfrm>
            <a:prstGeom prst="rect">
              <a:avLst/>
            </a:prstGeom>
            <a:noFill/>
            <a:ln w="9525">
              <a:noFill/>
              <a:miter lim="800000"/>
              <a:headEnd/>
              <a:tailEnd/>
            </a:ln>
          </p:spPr>
        </p:pic>
        <p:sp>
          <p:nvSpPr>
            <p:cNvPr id="75" name="Oval 86"/>
            <p:cNvSpPr>
              <a:spLocks noChangeAspect="1" noChangeArrowheads="1"/>
            </p:cNvSpPr>
            <p:nvPr/>
          </p:nvSpPr>
          <p:spPr bwMode="auto">
            <a:xfrm>
              <a:off x="1655" y="2886"/>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76" name="Oval 87"/>
            <p:cNvSpPr>
              <a:spLocks noChangeAspect="1" noChangeArrowheads="1"/>
            </p:cNvSpPr>
            <p:nvPr/>
          </p:nvSpPr>
          <p:spPr bwMode="auto">
            <a:xfrm>
              <a:off x="1292" y="2387"/>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77" name="Oval 88"/>
            <p:cNvSpPr>
              <a:spLocks noChangeAspect="1" noChangeArrowheads="1"/>
            </p:cNvSpPr>
            <p:nvPr/>
          </p:nvSpPr>
          <p:spPr bwMode="auto">
            <a:xfrm>
              <a:off x="1429" y="1752"/>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grpSp>
      <p:grpSp>
        <p:nvGrpSpPr>
          <p:cNvPr id="3" name="Group 107"/>
          <p:cNvGrpSpPr>
            <a:grpSpLocks/>
          </p:cNvGrpSpPr>
          <p:nvPr/>
        </p:nvGrpSpPr>
        <p:grpSpPr bwMode="auto">
          <a:xfrm>
            <a:off x="3079923" y="3187284"/>
            <a:ext cx="1767381" cy="3413070"/>
            <a:chOff x="2170" y="1407"/>
            <a:chExt cx="952" cy="1950"/>
          </a:xfrm>
        </p:grpSpPr>
        <p:sp>
          <p:nvSpPr>
            <p:cNvPr id="79" name="AutoShape 71"/>
            <p:cNvSpPr>
              <a:spLocks noChangeArrowheads="1"/>
            </p:cNvSpPr>
            <p:nvPr/>
          </p:nvSpPr>
          <p:spPr bwMode="auto">
            <a:xfrm>
              <a:off x="2170" y="1407"/>
              <a:ext cx="952" cy="1950"/>
            </a:xfrm>
            <a:prstGeom prst="wedgeRectCallout">
              <a:avLst>
                <a:gd name="adj1" fmla="val -95167"/>
                <a:gd name="adj2" fmla="val -34463"/>
              </a:avLst>
            </a:prstGeom>
            <a:solidFill>
              <a:schemeClr val="bg1"/>
            </a:solidFill>
            <a:ln w="38100" algn="ctr">
              <a:solidFill>
                <a:schemeClr val="accent2"/>
              </a:solidFill>
              <a:miter lim="800000"/>
              <a:headEnd/>
              <a:tailEnd/>
            </a:ln>
          </p:spPr>
          <p:txBody>
            <a:bodyPr wrap="none" anchor="ctr"/>
            <a:lstStyle/>
            <a:p>
              <a:endParaRPr lang="ja-JP" altLang="en-US"/>
            </a:p>
          </p:txBody>
        </p:sp>
        <p:pic>
          <p:nvPicPr>
            <p:cNvPr id="80" name="Picture 53" descr="AffineA"/>
            <p:cNvPicPr>
              <a:picLocks noChangeAspect="1" noChangeArrowheads="1"/>
            </p:cNvPicPr>
            <p:nvPr/>
          </p:nvPicPr>
          <p:blipFill>
            <a:blip r:embed="rId3" cstate="print"/>
            <a:srcRect/>
            <a:stretch>
              <a:fillRect/>
            </a:stretch>
          </p:blipFill>
          <p:spPr bwMode="auto">
            <a:xfrm>
              <a:off x="2306" y="1483"/>
              <a:ext cx="589" cy="494"/>
            </a:xfrm>
            <a:prstGeom prst="rect">
              <a:avLst/>
            </a:prstGeom>
            <a:noFill/>
            <a:ln w="9525">
              <a:noFill/>
              <a:miter lim="800000"/>
              <a:headEnd/>
              <a:tailEnd/>
            </a:ln>
          </p:spPr>
        </p:pic>
        <p:pic>
          <p:nvPicPr>
            <p:cNvPr id="81" name="Picture 54" descr="AffineA"/>
            <p:cNvPicPr>
              <a:picLocks noChangeAspect="1" noChangeArrowheads="1"/>
            </p:cNvPicPr>
            <p:nvPr/>
          </p:nvPicPr>
          <p:blipFill>
            <a:blip r:embed="rId3" cstate="print"/>
            <a:srcRect/>
            <a:stretch>
              <a:fillRect/>
            </a:stretch>
          </p:blipFill>
          <p:spPr bwMode="auto">
            <a:xfrm>
              <a:off x="2306" y="2138"/>
              <a:ext cx="589" cy="494"/>
            </a:xfrm>
            <a:prstGeom prst="rect">
              <a:avLst/>
            </a:prstGeom>
            <a:noFill/>
            <a:ln w="9525">
              <a:noFill/>
              <a:miter lim="800000"/>
              <a:headEnd/>
              <a:tailEnd/>
            </a:ln>
          </p:spPr>
        </p:pic>
        <p:pic>
          <p:nvPicPr>
            <p:cNvPr id="82" name="Picture 55" descr="AffineA"/>
            <p:cNvPicPr>
              <a:picLocks noChangeAspect="1" noChangeArrowheads="1"/>
            </p:cNvPicPr>
            <p:nvPr/>
          </p:nvPicPr>
          <p:blipFill>
            <a:blip r:embed="rId3" cstate="print"/>
            <a:srcRect/>
            <a:stretch>
              <a:fillRect/>
            </a:stretch>
          </p:blipFill>
          <p:spPr bwMode="auto">
            <a:xfrm>
              <a:off x="2306" y="2773"/>
              <a:ext cx="589" cy="494"/>
            </a:xfrm>
            <a:prstGeom prst="rect">
              <a:avLst/>
            </a:prstGeom>
            <a:noFill/>
            <a:ln w="9525">
              <a:noFill/>
              <a:miter lim="800000"/>
              <a:headEnd/>
              <a:tailEnd/>
            </a:ln>
          </p:spPr>
        </p:pic>
        <p:sp>
          <p:nvSpPr>
            <p:cNvPr id="83" name="AutoShape 83"/>
            <p:cNvSpPr>
              <a:spLocks noChangeAspect="1" noChangeArrowheads="1"/>
            </p:cNvSpPr>
            <p:nvPr/>
          </p:nvSpPr>
          <p:spPr bwMode="auto">
            <a:xfrm>
              <a:off x="2426" y="2341"/>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84" name="Oval 89"/>
            <p:cNvSpPr>
              <a:spLocks noChangeAspect="1" noChangeArrowheads="1"/>
            </p:cNvSpPr>
            <p:nvPr/>
          </p:nvSpPr>
          <p:spPr bwMode="auto">
            <a:xfrm>
              <a:off x="2562" y="3043"/>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85" name="Oval 90"/>
            <p:cNvSpPr>
              <a:spLocks noChangeAspect="1" noChangeArrowheads="1"/>
            </p:cNvSpPr>
            <p:nvPr/>
          </p:nvSpPr>
          <p:spPr bwMode="auto">
            <a:xfrm>
              <a:off x="2570" y="2407"/>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86" name="Oval 91"/>
            <p:cNvSpPr>
              <a:spLocks noChangeAspect="1" noChangeArrowheads="1"/>
            </p:cNvSpPr>
            <p:nvPr/>
          </p:nvSpPr>
          <p:spPr bwMode="auto">
            <a:xfrm>
              <a:off x="2562" y="1752"/>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87" name="AutoShape 96"/>
            <p:cNvSpPr>
              <a:spLocks noChangeAspect="1" noChangeArrowheads="1"/>
            </p:cNvSpPr>
            <p:nvPr/>
          </p:nvSpPr>
          <p:spPr bwMode="auto">
            <a:xfrm>
              <a:off x="2653" y="3158"/>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88" name="AutoShape 97"/>
            <p:cNvSpPr>
              <a:spLocks noChangeAspect="1" noChangeArrowheads="1"/>
            </p:cNvSpPr>
            <p:nvPr/>
          </p:nvSpPr>
          <p:spPr bwMode="auto">
            <a:xfrm>
              <a:off x="2653" y="1525"/>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grpSp>
      <p:grpSp>
        <p:nvGrpSpPr>
          <p:cNvPr id="4" name="Group 108"/>
          <p:cNvGrpSpPr>
            <a:grpSpLocks/>
          </p:cNvGrpSpPr>
          <p:nvPr/>
        </p:nvGrpSpPr>
        <p:grpSpPr bwMode="auto">
          <a:xfrm>
            <a:off x="5268727" y="3187284"/>
            <a:ext cx="1767381" cy="3413070"/>
            <a:chOff x="3349" y="1407"/>
            <a:chExt cx="952" cy="1950"/>
          </a:xfrm>
        </p:grpSpPr>
        <p:sp>
          <p:nvSpPr>
            <p:cNvPr id="90" name="AutoShape 72"/>
            <p:cNvSpPr>
              <a:spLocks noChangeArrowheads="1"/>
            </p:cNvSpPr>
            <p:nvPr/>
          </p:nvSpPr>
          <p:spPr bwMode="auto">
            <a:xfrm>
              <a:off x="3349" y="1407"/>
              <a:ext cx="952" cy="1950"/>
            </a:xfrm>
            <a:prstGeom prst="wedgeRectCallout">
              <a:avLst>
                <a:gd name="adj1" fmla="val -99685"/>
                <a:gd name="adj2" fmla="val -33384"/>
              </a:avLst>
            </a:prstGeom>
            <a:solidFill>
              <a:schemeClr val="bg1"/>
            </a:solidFill>
            <a:ln w="38100" algn="ctr">
              <a:solidFill>
                <a:schemeClr val="tx2"/>
              </a:solidFill>
              <a:miter lim="800000"/>
              <a:headEnd/>
              <a:tailEnd/>
            </a:ln>
          </p:spPr>
          <p:txBody>
            <a:bodyPr wrap="none" anchor="ctr"/>
            <a:lstStyle/>
            <a:p>
              <a:endParaRPr lang="ja-JP" altLang="en-US"/>
            </a:p>
          </p:txBody>
        </p:sp>
        <p:pic>
          <p:nvPicPr>
            <p:cNvPr id="91" name="Picture 56" descr="AffineA"/>
            <p:cNvPicPr>
              <a:picLocks noChangeAspect="1" noChangeArrowheads="1"/>
            </p:cNvPicPr>
            <p:nvPr/>
          </p:nvPicPr>
          <p:blipFill>
            <a:blip r:embed="rId3" cstate="print"/>
            <a:srcRect/>
            <a:stretch>
              <a:fillRect/>
            </a:stretch>
          </p:blipFill>
          <p:spPr bwMode="auto">
            <a:xfrm>
              <a:off x="3533" y="1483"/>
              <a:ext cx="589" cy="494"/>
            </a:xfrm>
            <a:prstGeom prst="rect">
              <a:avLst/>
            </a:prstGeom>
            <a:noFill/>
            <a:ln w="9525">
              <a:noFill/>
              <a:miter lim="800000"/>
              <a:headEnd/>
              <a:tailEnd/>
            </a:ln>
          </p:spPr>
        </p:pic>
        <p:pic>
          <p:nvPicPr>
            <p:cNvPr id="92" name="Picture 57" descr="AffineA"/>
            <p:cNvPicPr>
              <a:picLocks noChangeAspect="1" noChangeArrowheads="1"/>
            </p:cNvPicPr>
            <p:nvPr/>
          </p:nvPicPr>
          <p:blipFill>
            <a:blip r:embed="rId3" cstate="print"/>
            <a:srcRect/>
            <a:stretch>
              <a:fillRect/>
            </a:stretch>
          </p:blipFill>
          <p:spPr bwMode="auto">
            <a:xfrm>
              <a:off x="3533" y="2138"/>
              <a:ext cx="589" cy="494"/>
            </a:xfrm>
            <a:prstGeom prst="rect">
              <a:avLst/>
            </a:prstGeom>
            <a:noFill/>
            <a:ln w="9525">
              <a:noFill/>
              <a:miter lim="800000"/>
              <a:headEnd/>
              <a:tailEnd/>
            </a:ln>
          </p:spPr>
        </p:pic>
        <p:pic>
          <p:nvPicPr>
            <p:cNvPr id="93" name="Picture 58" descr="AffineA"/>
            <p:cNvPicPr>
              <a:picLocks noChangeAspect="1" noChangeArrowheads="1"/>
            </p:cNvPicPr>
            <p:nvPr/>
          </p:nvPicPr>
          <p:blipFill>
            <a:blip r:embed="rId3" cstate="print"/>
            <a:srcRect/>
            <a:stretch>
              <a:fillRect/>
            </a:stretch>
          </p:blipFill>
          <p:spPr bwMode="auto">
            <a:xfrm>
              <a:off x="3533" y="2773"/>
              <a:ext cx="589" cy="494"/>
            </a:xfrm>
            <a:prstGeom prst="rect">
              <a:avLst/>
            </a:prstGeom>
            <a:noFill/>
            <a:ln w="9525">
              <a:noFill/>
              <a:miter lim="800000"/>
              <a:headEnd/>
              <a:tailEnd/>
            </a:ln>
          </p:spPr>
        </p:pic>
        <p:sp>
          <p:nvSpPr>
            <p:cNvPr id="94" name="AutoShape 84"/>
            <p:cNvSpPr>
              <a:spLocks noChangeAspect="1" noChangeArrowheads="1"/>
            </p:cNvSpPr>
            <p:nvPr/>
          </p:nvSpPr>
          <p:spPr bwMode="auto">
            <a:xfrm>
              <a:off x="3969" y="2296"/>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sp>
          <p:nvSpPr>
            <p:cNvPr id="95" name="Oval 92"/>
            <p:cNvSpPr>
              <a:spLocks noChangeAspect="1" noChangeArrowheads="1"/>
            </p:cNvSpPr>
            <p:nvPr/>
          </p:nvSpPr>
          <p:spPr bwMode="auto">
            <a:xfrm>
              <a:off x="3801" y="3043"/>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96" name="Oval 93"/>
            <p:cNvSpPr>
              <a:spLocks noChangeAspect="1" noChangeArrowheads="1"/>
            </p:cNvSpPr>
            <p:nvPr/>
          </p:nvSpPr>
          <p:spPr bwMode="auto">
            <a:xfrm>
              <a:off x="3809" y="2407"/>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97" name="Oval 94"/>
            <p:cNvSpPr>
              <a:spLocks noChangeAspect="1" noChangeArrowheads="1"/>
            </p:cNvSpPr>
            <p:nvPr/>
          </p:nvSpPr>
          <p:spPr bwMode="auto">
            <a:xfrm>
              <a:off x="3801" y="1752"/>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98" name="AutoShape 95"/>
            <p:cNvSpPr>
              <a:spLocks noChangeAspect="1" noChangeArrowheads="1"/>
            </p:cNvSpPr>
            <p:nvPr/>
          </p:nvSpPr>
          <p:spPr bwMode="auto">
            <a:xfrm>
              <a:off x="3878" y="1525"/>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99" name="AutoShape 99"/>
            <p:cNvSpPr>
              <a:spLocks noChangeAspect="1" noChangeArrowheads="1"/>
            </p:cNvSpPr>
            <p:nvPr/>
          </p:nvSpPr>
          <p:spPr bwMode="auto">
            <a:xfrm>
              <a:off x="3878" y="2160"/>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100" name="AutoShape 100"/>
            <p:cNvSpPr>
              <a:spLocks noChangeAspect="1" noChangeArrowheads="1"/>
            </p:cNvSpPr>
            <p:nvPr/>
          </p:nvSpPr>
          <p:spPr bwMode="auto">
            <a:xfrm>
              <a:off x="3878" y="2804"/>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101" name="AutoShape 101"/>
            <p:cNvSpPr>
              <a:spLocks noChangeAspect="1" noChangeArrowheads="1"/>
            </p:cNvSpPr>
            <p:nvPr/>
          </p:nvSpPr>
          <p:spPr bwMode="auto">
            <a:xfrm>
              <a:off x="3560" y="1797"/>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sp>
          <p:nvSpPr>
            <p:cNvPr id="102" name="AutoShape 102"/>
            <p:cNvSpPr>
              <a:spLocks noChangeAspect="1" noChangeArrowheads="1"/>
            </p:cNvSpPr>
            <p:nvPr/>
          </p:nvSpPr>
          <p:spPr bwMode="auto">
            <a:xfrm>
              <a:off x="3878" y="3158"/>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grpSp>
      <p:sp>
        <p:nvSpPr>
          <p:cNvPr id="103" name="Text Box 67"/>
          <p:cNvSpPr txBox="1">
            <a:spLocks noChangeArrowheads="1"/>
          </p:cNvSpPr>
          <p:nvPr/>
        </p:nvSpPr>
        <p:spPr bwMode="auto">
          <a:xfrm>
            <a:off x="8270677" y="2599185"/>
            <a:ext cx="1898612" cy="597767"/>
          </a:xfrm>
          <a:prstGeom prst="rect">
            <a:avLst/>
          </a:prstGeom>
          <a:noFill/>
          <a:ln w="12700" algn="ctr">
            <a:noFill/>
            <a:miter lim="800000"/>
            <a:headEnd/>
            <a:tailEnd/>
          </a:ln>
        </p:spPr>
        <p:txBody>
          <a:bodyPr wrap="none" lIns="104306" tIns="52153" rIns="104306" bIns="52153">
            <a:spAutoFit/>
          </a:bodyPr>
          <a:lstStyle/>
          <a:p>
            <a:r>
              <a:rPr lang="en-US" altLang="ja-JP" sz="3200" dirty="0">
                <a:solidFill>
                  <a:srgbClr val="00A000"/>
                </a:solidFill>
                <a:latin typeface="Tahoma" pitchFamily="34" charset="0"/>
                <a:cs typeface="Tahoma" pitchFamily="34" charset="0"/>
              </a:rPr>
              <a:t>Database</a:t>
            </a:r>
          </a:p>
        </p:txBody>
      </p:sp>
      <p:sp>
        <p:nvSpPr>
          <p:cNvPr id="104" name="Rectangle 70"/>
          <p:cNvSpPr>
            <a:spLocks noChangeArrowheads="1"/>
          </p:cNvSpPr>
          <p:nvPr/>
        </p:nvSpPr>
        <p:spPr bwMode="auto">
          <a:xfrm>
            <a:off x="8341224" y="3187283"/>
            <a:ext cx="1767381" cy="1223454"/>
          </a:xfrm>
          <a:prstGeom prst="rect">
            <a:avLst/>
          </a:prstGeom>
          <a:solidFill>
            <a:schemeClr val="bg1"/>
          </a:solidFill>
          <a:ln w="38100" algn="ctr">
            <a:solidFill>
              <a:srgbClr val="00A000"/>
            </a:solidFill>
            <a:miter lim="800000"/>
            <a:headEnd/>
            <a:tailEnd/>
          </a:ln>
        </p:spPr>
        <p:txBody>
          <a:bodyPr wrap="none" lIns="104306" tIns="52153" rIns="104306" bIns="52153" anchor="ctr"/>
          <a:lstStyle/>
          <a:p>
            <a:endParaRPr lang="ja-JP" altLang="en-US"/>
          </a:p>
        </p:txBody>
      </p:sp>
      <p:pic>
        <p:nvPicPr>
          <p:cNvPr id="105" name="図 72" descr="図6.png"/>
          <p:cNvPicPr>
            <a:picLocks noChangeAspect="1"/>
          </p:cNvPicPr>
          <p:nvPr/>
        </p:nvPicPr>
        <p:blipFill>
          <a:blip r:embed="rId4" cstate="print"/>
          <a:srcRect l="26964" t="13376" r="26962" b="59190"/>
          <a:stretch>
            <a:fillRect/>
          </a:stretch>
        </p:blipFill>
        <p:spPr bwMode="auto">
          <a:xfrm>
            <a:off x="8688388" y="3229291"/>
            <a:ext cx="1086049" cy="1102684"/>
          </a:xfrm>
          <a:prstGeom prst="rect">
            <a:avLst/>
          </a:prstGeom>
          <a:solidFill>
            <a:schemeClr val="bg1"/>
          </a:solidFill>
          <a:ln w="9525">
            <a:noFill/>
            <a:miter lim="800000"/>
            <a:headEnd/>
            <a:tailEnd/>
          </a:ln>
        </p:spPr>
      </p:pic>
      <p:sp>
        <p:nvSpPr>
          <p:cNvPr id="106" name="AutoShape 32"/>
          <p:cNvSpPr>
            <a:spLocks noChangeArrowheads="1"/>
          </p:cNvSpPr>
          <p:nvPr/>
        </p:nvSpPr>
        <p:spPr bwMode="auto">
          <a:xfrm>
            <a:off x="7101087" y="3308053"/>
            <a:ext cx="1169591" cy="1109685"/>
          </a:xfrm>
          <a:prstGeom prst="leftRightArrow">
            <a:avLst>
              <a:gd name="adj1" fmla="val 44741"/>
              <a:gd name="adj2" fmla="val 30009"/>
            </a:avLst>
          </a:prstGeom>
          <a:ln>
            <a:headEnd/>
            <a:tailEnd/>
          </a:ln>
        </p:spPr>
        <p:style>
          <a:lnRef idx="0">
            <a:schemeClr val="accent1"/>
          </a:lnRef>
          <a:fillRef idx="3">
            <a:schemeClr val="accent1"/>
          </a:fillRef>
          <a:effectRef idx="3">
            <a:schemeClr val="accent1"/>
          </a:effectRef>
          <a:fontRef idx="minor">
            <a:schemeClr val="lt1"/>
          </a:fontRef>
        </p:style>
        <p:txBody>
          <a:bodyPr wrap="none" lIns="104306" tIns="52153" rIns="104306" bIns="52153" anchor="ctr"/>
          <a:lstStyle/>
          <a:p>
            <a:endParaRPr lang="ja-JP" altLang="en-US"/>
          </a:p>
        </p:txBody>
      </p:sp>
      <p:sp>
        <p:nvSpPr>
          <p:cNvPr id="108" name="AutoShape 52"/>
          <p:cNvSpPr>
            <a:spLocks noChangeArrowheads="1"/>
          </p:cNvSpPr>
          <p:nvPr/>
        </p:nvSpPr>
        <p:spPr bwMode="auto">
          <a:xfrm rot="2700000">
            <a:off x="1292834" y="4450893"/>
            <a:ext cx="1008168" cy="1069340"/>
          </a:xfrm>
          <a:prstGeom prst="plus">
            <a:avLst>
              <a:gd name="adj" fmla="val 38023"/>
            </a:avLst>
          </a:prstGeom>
          <a:solidFill>
            <a:srgbClr val="FF0000"/>
          </a:solidFill>
          <a:ln w="38100" algn="ctr">
            <a:solidFill>
              <a:srgbClr val="A00000"/>
            </a:solidFill>
            <a:miter lim="800000"/>
            <a:headEnd/>
            <a:tailEnd/>
          </a:ln>
        </p:spPr>
        <p:txBody>
          <a:bodyPr wrap="none" lIns="104306" tIns="52153" rIns="104306" bIns="52153" anchor="ctr"/>
          <a:lstStyle/>
          <a:p>
            <a:endParaRPr lang="ja-JP" altLang="en-US"/>
          </a:p>
        </p:txBody>
      </p:sp>
      <p:sp>
        <p:nvSpPr>
          <p:cNvPr id="109" name="AutoShape 53"/>
          <p:cNvSpPr>
            <a:spLocks noChangeArrowheads="1"/>
          </p:cNvSpPr>
          <p:nvPr/>
        </p:nvSpPr>
        <p:spPr bwMode="auto">
          <a:xfrm rot="2700000">
            <a:off x="1292834" y="5562329"/>
            <a:ext cx="1008168" cy="1069340"/>
          </a:xfrm>
          <a:prstGeom prst="plus">
            <a:avLst>
              <a:gd name="adj" fmla="val 38023"/>
            </a:avLst>
          </a:prstGeom>
          <a:solidFill>
            <a:srgbClr val="FF0000"/>
          </a:solidFill>
          <a:ln w="38100" algn="ctr">
            <a:solidFill>
              <a:srgbClr val="A00000"/>
            </a:solidFill>
            <a:miter lim="800000"/>
            <a:headEnd/>
            <a:tailEnd/>
          </a:ln>
        </p:spPr>
        <p:txBody>
          <a:bodyPr wrap="none" lIns="104306" tIns="52153" rIns="104306" bIns="52153" anchor="ctr"/>
          <a:lstStyle/>
          <a:p>
            <a:endParaRPr lang="ja-JP" altLang="en-US"/>
          </a:p>
        </p:txBody>
      </p:sp>
      <p:sp>
        <p:nvSpPr>
          <p:cNvPr id="110" name="AutoShape 54"/>
          <p:cNvSpPr>
            <a:spLocks noChangeArrowheads="1"/>
          </p:cNvSpPr>
          <p:nvPr/>
        </p:nvSpPr>
        <p:spPr bwMode="auto">
          <a:xfrm rot="2700000">
            <a:off x="5670445" y="5562329"/>
            <a:ext cx="1008168" cy="1069340"/>
          </a:xfrm>
          <a:prstGeom prst="plus">
            <a:avLst>
              <a:gd name="adj" fmla="val 38023"/>
            </a:avLst>
          </a:prstGeom>
          <a:solidFill>
            <a:srgbClr val="FF0000"/>
          </a:solidFill>
          <a:ln w="38100" algn="ctr">
            <a:solidFill>
              <a:srgbClr val="A00000"/>
            </a:solidFill>
            <a:miter lim="800000"/>
            <a:headEnd/>
            <a:tailEnd/>
          </a:ln>
        </p:spPr>
        <p:txBody>
          <a:bodyPr wrap="none" lIns="104306" tIns="52153" rIns="104306" bIns="52153" anchor="ctr"/>
          <a:lstStyle/>
          <a:p>
            <a:endParaRPr lang="ja-JP" altLang="en-US"/>
          </a:p>
        </p:txBody>
      </p:sp>
      <p:sp>
        <p:nvSpPr>
          <p:cNvPr id="111" name="AutoShape 55"/>
          <p:cNvSpPr>
            <a:spLocks noChangeArrowheads="1"/>
          </p:cNvSpPr>
          <p:nvPr/>
        </p:nvSpPr>
        <p:spPr bwMode="auto">
          <a:xfrm rot="2700000">
            <a:off x="5670445" y="4473647"/>
            <a:ext cx="1008168" cy="1069340"/>
          </a:xfrm>
          <a:prstGeom prst="plus">
            <a:avLst>
              <a:gd name="adj" fmla="val 38023"/>
            </a:avLst>
          </a:prstGeom>
          <a:solidFill>
            <a:srgbClr val="FF0000"/>
          </a:solidFill>
          <a:ln w="38100" algn="ctr">
            <a:solidFill>
              <a:srgbClr val="A00000"/>
            </a:solidFill>
            <a:miter lim="800000"/>
            <a:headEnd/>
            <a:tailEnd/>
          </a:ln>
        </p:spPr>
        <p:txBody>
          <a:bodyPr wrap="none" lIns="104306" tIns="52153" rIns="104306" bIns="52153" anchor="ctr"/>
          <a:lstStyle/>
          <a:p>
            <a:endParaRPr lang="ja-JP" altLang="en-US"/>
          </a:p>
        </p:txBody>
      </p:sp>
      <p:sp>
        <p:nvSpPr>
          <p:cNvPr id="66" name="テキスト ボックス 65"/>
          <p:cNvSpPr txBox="1"/>
          <p:nvPr/>
        </p:nvSpPr>
        <p:spPr>
          <a:xfrm>
            <a:off x="7307741" y="6072363"/>
            <a:ext cx="2213106" cy="461665"/>
          </a:xfrm>
          <a:prstGeom prst="rect">
            <a:avLst/>
          </a:prstGeom>
          <a:noFill/>
        </p:spPr>
        <p:txBody>
          <a:bodyPr wrap="none" rtlCol="0">
            <a:spAutoFit/>
          </a:bodyPr>
          <a:lstStyle/>
          <a:p>
            <a:r>
              <a:rPr lang="en-US" altLang="ja-JP" sz="2400" dirty="0" smtClean="0">
                <a:latin typeface="Tahoma" pitchFamily="34" charset="0"/>
                <a:cs typeface="Tahoma" pitchFamily="34" charset="0"/>
              </a:rPr>
              <a:t>No. of Patterns</a:t>
            </a:r>
            <a:endParaRPr lang="ja-JP" altLang="en-US" sz="2400" dirty="0">
              <a:latin typeface="Tahoma" pitchFamily="34" charset="0"/>
              <a:cs typeface="Tahoma" pitchFamily="34" charset="0"/>
            </a:endParaRPr>
          </a:p>
        </p:txBody>
      </p:sp>
      <p:sp>
        <p:nvSpPr>
          <p:cNvPr id="70" name="AutoShape 80"/>
          <p:cNvSpPr>
            <a:spLocks noChangeArrowheads="1"/>
          </p:cNvSpPr>
          <p:nvPr/>
        </p:nvSpPr>
        <p:spPr bwMode="auto">
          <a:xfrm>
            <a:off x="9076518" y="5118073"/>
            <a:ext cx="1383754" cy="746489"/>
          </a:xfrm>
          <a:prstGeom prst="roundRect">
            <a:avLst>
              <a:gd name="adj" fmla="val 16667"/>
            </a:avLst>
          </a:prstGeom>
          <a:solidFill>
            <a:srgbClr val="FFFFFF"/>
          </a:solidFill>
          <a:ln w="25400" algn="ctr">
            <a:solidFill>
              <a:schemeClr val="accent2"/>
            </a:solidFill>
            <a:round/>
            <a:headEnd/>
            <a:tailEnd/>
          </a:ln>
        </p:spPr>
        <p:txBody>
          <a:bodyPr wrap="none" lIns="104306" tIns="52153" rIns="104306" bIns="52153">
            <a:spAutoFit/>
          </a:bodyPr>
          <a:lstStyle/>
          <a:p>
            <a:r>
              <a:rPr lang="en-US" altLang="ja-JP" sz="3700" b="1" i="1" dirty="0">
                <a:solidFill>
                  <a:srgbClr val="00B050"/>
                </a:solidFill>
                <a:latin typeface="Times New Roman" pitchFamily="18" charset="0"/>
              </a:rPr>
              <a:t>O</a:t>
            </a:r>
            <a:r>
              <a:rPr lang="en-US" altLang="ja-JP" sz="3700" b="1" dirty="0">
                <a:solidFill>
                  <a:srgbClr val="00B050"/>
                </a:solidFill>
                <a:latin typeface="Times New Roman" pitchFamily="18" charset="0"/>
              </a:rPr>
              <a:t>(</a:t>
            </a:r>
            <a:r>
              <a:rPr lang="en-US" altLang="ja-JP" sz="3700" b="1" i="1" dirty="0">
                <a:solidFill>
                  <a:srgbClr val="00B050"/>
                </a:solidFill>
                <a:latin typeface="Times New Roman" pitchFamily="18" charset="0"/>
              </a:rPr>
              <a:t>P</a:t>
            </a:r>
            <a:r>
              <a:rPr lang="en-US" altLang="ja-JP" sz="3700" b="1" baseline="30000" dirty="0">
                <a:solidFill>
                  <a:srgbClr val="00B050"/>
                </a:solidFill>
                <a:latin typeface="Times New Roman" pitchFamily="18" charset="0"/>
              </a:rPr>
              <a:t>3</a:t>
            </a:r>
            <a:r>
              <a:rPr lang="en-US" altLang="ja-JP" sz="3700" b="1" dirty="0">
                <a:solidFill>
                  <a:srgbClr val="00B050"/>
                </a:solidFill>
                <a:latin typeface="Times New Roman" pitchFamily="18" charset="0"/>
              </a:rPr>
              <a:t>)</a:t>
            </a:r>
            <a:endParaRPr lang="ja-JP" altLang="en-US" b="1" dirty="0">
              <a:solidFill>
                <a:srgbClr val="00B050"/>
              </a:solidFill>
            </a:endParaRPr>
          </a:p>
        </p:txBody>
      </p:sp>
      <p:sp>
        <p:nvSpPr>
          <p:cNvPr id="78" name="屈折矢印 77"/>
          <p:cNvSpPr/>
          <p:nvPr/>
        </p:nvSpPr>
        <p:spPr>
          <a:xfrm rot="5400000" flipV="1">
            <a:off x="9029354" y="6156384"/>
            <a:ext cx="1240214" cy="931024"/>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nvGrpSpPr>
          <p:cNvPr id="5" name="グループ化 112"/>
          <p:cNvGrpSpPr/>
          <p:nvPr/>
        </p:nvGrpSpPr>
        <p:grpSpPr>
          <a:xfrm>
            <a:off x="335901" y="2096750"/>
            <a:ext cx="6683375" cy="2885797"/>
            <a:chOff x="1996750" y="7788423"/>
            <a:chExt cx="6683375" cy="2885797"/>
          </a:xfrm>
        </p:grpSpPr>
        <p:sp>
          <p:nvSpPr>
            <p:cNvPr id="122" name="四角形吹き出し 121"/>
            <p:cNvSpPr/>
            <p:nvPr/>
          </p:nvSpPr>
          <p:spPr bwMode="auto">
            <a:xfrm>
              <a:off x="1996750" y="7788423"/>
              <a:ext cx="6683375" cy="2885797"/>
            </a:xfrm>
            <a:prstGeom prst="wedgeRectCallout">
              <a:avLst>
                <a:gd name="adj1" fmla="val 52933"/>
                <a:gd name="adj2" fmla="val 93917"/>
              </a:avLst>
            </a:prstGeom>
            <a:solidFill>
              <a:schemeClr val="accent5">
                <a:lumMod val="40000"/>
                <a:lumOff val="60000"/>
                <a:alpha val="96000"/>
              </a:schemeClr>
            </a:solidFill>
            <a:ln w="25400" cap="flat" cmpd="sng" algn="ctr">
              <a:noFill/>
              <a:prstDash val="solid"/>
              <a:round/>
              <a:headEnd type="none" w="med" len="med"/>
              <a:tailEnd type="none" w="med" len="med"/>
            </a:ln>
            <a:effectLst/>
          </p:spPr>
          <p:txBody>
            <a:bodyPr wrap="none" anchor="ctr"/>
            <a:lstStyle/>
            <a:p>
              <a:pPr>
                <a:defRPr/>
              </a:pPr>
              <a:endParaRPr lang="ja-JP" altLang="en-US" dirty="0"/>
            </a:p>
          </p:txBody>
        </p:sp>
        <p:sp>
          <p:nvSpPr>
            <p:cNvPr id="123" name="テキスト ボックス 122"/>
            <p:cNvSpPr txBox="1"/>
            <p:nvPr/>
          </p:nvSpPr>
          <p:spPr bwMode="auto">
            <a:xfrm>
              <a:off x="2080291" y="7867187"/>
              <a:ext cx="3345403" cy="584775"/>
            </a:xfrm>
            <a:prstGeom prst="rect">
              <a:avLst/>
            </a:prstGeom>
            <a:noFill/>
          </p:spPr>
          <p:txBody>
            <a:bodyPr wrap="none">
              <a:spAutoFit/>
            </a:bodyPr>
            <a:lstStyle/>
            <a:p>
              <a:pPr>
                <a:defRPr/>
              </a:pPr>
              <a:r>
                <a:rPr lang="en-US" altLang="ja-JP" sz="3200" dirty="0" smtClean="0">
                  <a:solidFill>
                    <a:schemeClr val="tx1"/>
                  </a:solidFill>
                  <a:latin typeface="Tahoma" pitchFamily="34" charset="0"/>
                  <a:cs typeface="Tahoma" pitchFamily="34" charset="0"/>
                </a:rPr>
                <a:t>In case of  </a:t>
              </a:r>
              <a:r>
                <a:rPr lang="en-US" altLang="ja-JP" sz="3200" i="1" dirty="0" smtClean="0">
                  <a:solidFill>
                    <a:schemeClr val="tx1"/>
                  </a:solidFill>
                  <a:latin typeface="Times New Roman" pitchFamily="18" charset="0"/>
                  <a:cs typeface="Times New Roman" pitchFamily="18" charset="0"/>
                </a:rPr>
                <a:t>P</a:t>
              </a:r>
              <a:r>
                <a:rPr lang="en-US" altLang="ja-JP" sz="3200" dirty="0" smtClean="0">
                  <a:solidFill>
                    <a:schemeClr val="tx1"/>
                  </a:solidFill>
                  <a:latin typeface="+mj-lt"/>
                  <a:cs typeface="Times New Roman" pitchFamily="18" charset="0"/>
                </a:rPr>
                <a:t>=100</a:t>
              </a:r>
              <a:endParaRPr lang="ja-JP" altLang="en-US" sz="3200" dirty="0">
                <a:solidFill>
                  <a:schemeClr val="tx1"/>
                </a:solidFill>
              </a:endParaRPr>
            </a:p>
          </p:txBody>
        </p:sp>
        <p:sp>
          <p:nvSpPr>
            <p:cNvPr id="124" name="テキスト ボックス 57"/>
            <p:cNvSpPr txBox="1">
              <a:spLocks noChangeArrowheads="1"/>
            </p:cNvSpPr>
            <p:nvPr/>
          </p:nvSpPr>
          <p:spPr bwMode="auto">
            <a:xfrm>
              <a:off x="4227304" y="8418528"/>
              <a:ext cx="1228220" cy="584775"/>
            </a:xfrm>
            <a:prstGeom prst="rect">
              <a:avLst/>
            </a:prstGeom>
            <a:noFill/>
            <a:ln w="9525">
              <a:noFill/>
              <a:miter lim="800000"/>
              <a:headEnd/>
              <a:tailEnd/>
            </a:ln>
          </p:spPr>
          <p:txBody>
            <a:bodyPr wrap="none">
              <a:spAutoFit/>
            </a:bodyPr>
            <a:lstStyle/>
            <a:p>
              <a:pPr algn="r"/>
              <a:r>
                <a:rPr lang="en-US" altLang="ja-JP" sz="3200" dirty="0" smtClean="0">
                  <a:solidFill>
                    <a:srgbClr val="FF0000"/>
                  </a:solidFill>
                  <a:latin typeface="Tahoma" pitchFamily="34" charset="0"/>
                  <a:cs typeface="Tahoma" pitchFamily="34" charset="0"/>
                </a:rPr>
                <a:t>CVGH</a:t>
              </a:r>
              <a:endParaRPr lang="ja-JP" altLang="en-US" sz="3200" dirty="0">
                <a:solidFill>
                  <a:srgbClr val="FF0000"/>
                </a:solidFill>
                <a:latin typeface="Tahoma" pitchFamily="34" charset="0"/>
                <a:cs typeface="Tahoma" pitchFamily="34" charset="0"/>
              </a:endParaRPr>
            </a:p>
          </p:txBody>
        </p:sp>
        <p:sp>
          <p:nvSpPr>
            <p:cNvPr id="125" name="テキスト ボックス 58"/>
            <p:cNvSpPr txBox="1">
              <a:spLocks noChangeArrowheads="1"/>
            </p:cNvSpPr>
            <p:nvPr/>
          </p:nvSpPr>
          <p:spPr bwMode="auto">
            <a:xfrm>
              <a:off x="2106141" y="9100498"/>
              <a:ext cx="3334182" cy="584775"/>
            </a:xfrm>
            <a:prstGeom prst="rect">
              <a:avLst/>
            </a:prstGeom>
            <a:noFill/>
            <a:ln w="9525">
              <a:noFill/>
              <a:miter lim="800000"/>
              <a:headEnd/>
              <a:tailEnd/>
            </a:ln>
          </p:spPr>
          <p:txBody>
            <a:bodyPr wrap="none">
              <a:spAutoFit/>
            </a:bodyPr>
            <a:lstStyle/>
            <a:p>
              <a:pPr algn="r"/>
              <a:r>
                <a:rPr lang="en-US" altLang="ja-JP" sz="3200" dirty="0" smtClean="0">
                  <a:solidFill>
                    <a:srgbClr val="FF0000"/>
                  </a:solidFill>
                  <a:latin typeface="Tahoma" pitchFamily="34" charset="0"/>
                  <a:cs typeface="Tahoma" pitchFamily="34" charset="0"/>
                </a:rPr>
                <a:t>Proposed Method</a:t>
              </a:r>
              <a:endParaRPr lang="ja-JP" altLang="en-US" sz="3200" dirty="0">
                <a:solidFill>
                  <a:srgbClr val="FF0000"/>
                </a:solidFill>
                <a:latin typeface="Tahoma" pitchFamily="34" charset="0"/>
                <a:cs typeface="Tahoma" pitchFamily="34" charset="0"/>
              </a:endParaRPr>
            </a:p>
          </p:txBody>
        </p:sp>
        <p:sp>
          <p:nvSpPr>
            <p:cNvPr id="126" name="テキスト ボックス 125"/>
            <p:cNvSpPr txBox="1"/>
            <p:nvPr/>
          </p:nvSpPr>
          <p:spPr bwMode="auto">
            <a:xfrm>
              <a:off x="5616911" y="8422029"/>
              <a:ext cx="2840434" cy="58477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r">
                <a:defRPr/>
              </a:pPr>
              <a:r>
                <a:rPr lang="en-US" altLang="ja-JP" sz="3200" dirty="0" smtClean="0">
                  <a:solidFill>
                    <a:schemeClr val="bg1"/>
                  </a:solidFill>
                </a:rPr>
                <a:t>970,200</a:t>
              </a:r>
              <a:endParaRPr lang="ja-JP" altLang="en-US" sz="3200" dirty="0">
                <a:solidFill>
                  <a:schemeClr val="bg1"/>
                </a:solidFill>
              </a:endParaRPr>
            </a:p>
          </p:txBody>
        </p:sp>
        <p:sp>
          <p:nvSpPr>
            <p:cNvPr id="127" name="テキスト ボックス 126"/>
            <p:cNvSpPr txBox="1"/>
            <p:nvPr/>
          </p:nvSpPr>
          <p:spPr bwMode="auto">
            <a:xfrm>
              <a:off x="5616911" y="9103999"/>
              <a:ext cx="2840434" cy="58477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r">
                <a:defRPr/>
              </a:pPr>
              <a:r>
                <a:rPr lang="en-US" altLang="ja-JP" sz="3200" dirty="0" smtClean="0">
                  <a:solidFill>
                    <a:schemeClr val="bg1"/>
                  </a:solidFill>
                </a:rPr>
                <a:t>100</a:t>
              </a:r>
              <a:endParaRPr lang="ja-JP" altLang="en-US" sz="3200" dirty="0">
                <a:solidFill>
                  <a:schemeClr val="bg1"/>
                </a:solidFill>
              </a:endParaRPr>
            </a:p>
          </p:txBody>
        </p:sp>
        <p:sp>
          <p:nvSpPr>
            <p:cNvPr id="128" name="AutoShape 51"/>
            <p:cNvSpPr>
              <a:spLocks noChangeArrowheads="1"/>
            </p:cNvSpPr>
            <p:nvPr/>
          </p:nvSpPr>
          <p:spPr bwMode="auto">
            <a:xfrm>
              <a:off x="2080292" y="9823916"/>
              <a:ext cx="6432741" cy="635675"/>
            </a:xfrm>
            <a:prstGeom prst="roundRect">
              <a:avLst>
                <a:gd name="adj" fmla="val 14366"/>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altLang="ja-JP" sz="3200" dirty="0" smtClean="0">
                  <a:solidFill>
                    <a:schemeClr val="bg1"/>
                  </a:solidFill>
                </a:rPr>
                <a:t>       Realizes</a:t>
              </a:r>
              <a:endParaRPr lang="ja-JP" altLang="en-US" sz="3200" dirty="0">
                <a:solidFill>
                  <a:schemeClr val="bg1"/>
                </a:solidFill>
              </a:endParaRPr>
            </a:p>
          </p:txBody>
        </p:sp>
        <p:sp>
          <p:nvSpPr>
            <p:cNvPr id="112" name="Text Box 3"/>
            <p:cNvSpPr txBox="1">
              <a:spLocks noChangeArrowheads="1"/>
            </p:cNvSpPr>
            <p:nvPr/>
          </p:nvSpPr>
          <p:spPr bwMode="auto">
            <a:xfrm>
              <a:off x="5091127" y="9840910"/>
              <a:ext cx="2743199" cy="5362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4306" tIns="52153" rIns="104306" bIns="52153">
              <a:spAutoFit/>
            </a:bodyPr>
            <a:lstStyle/>
            <a:p>
              <a:pPr algn="ctr"/>
              <a:r>
                <a:rPr lang="en-US" altLang="ja-JP" sz="2800" dirty="0" smtClean="0"/>
                <a:t>1:  </a:t>
              </a:r>
              <a:r>
                <a:rPr lang="en-US" altLang="ja-JP" sz="2800" dirty="0" smtClean="0">
                  <a:solidFill>
                    <a:srgbClr val="FF0000"/>
                  </a:solidFill>
                </a:rPr>
                <a:t>Real-time</a:t>
              </a:r>
              <a:endParaRPr lang="ja-JP" altLang="en-US" sz="28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strips(downRight)">
                                      <p:cBhvr>
                                        <p:cTn id="7" dur="500"/>
                                        <p:tgtEl>
                                          <p:spTgt spid="10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strips(downRight)">
                                      <p:cBhvr>
                                        <p:cTn id="10" dur="500"/>
                                        <p:tgtEl>
                                          <p:spTgt spid="109"/>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strips(downRight)">
                                      <p:cBhvr>
                                        <p:cTn id="13" dur="500"/>
                                        <p:tgtEl>
                                          <p:spTgt spid="111"/>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strips(downRight)">
                                      <p:cBhvr>
                                        <p:cTn id="16" dur="500"/>
                                        <p:tgtEl>
                                          <p:spTgt spid="1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p:bldP spid="58" grpId="0"/>
      <p:bldP spid="59" grpId="0"/>
      <p:bldP spid="60" grpId="0" animBg="1"/>
      <p:bldP spid="108" grpId="0" animBg="1"/>
      <p:bldP spid="109" grpId="0" animBg="1"/>
      <p:bldP spid="110" grpId="0" animBg="1"/>
      <p:bldP spid="111" grpId="0" animBg="1"/>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chemeClr val="bg1">
                    <a:lumMod val="65000"/>
                  </a:schemeClr>
                </a:solidFill>
              </a:rPr>
              <a:t>Overview of the Proposed Method</a:t>
            </a:r>
          </a:p>
          <a:p>
            <a:pPr marL="514350" indent="-514350">
              <a:buFont typeface="+mj-lt"/>
              <a:buAutoNum type="arabicPeriod"/>
            </a:pPr>
            <a:r>
              <a:rPr lang="en-US" altLang="ja-JP" sz="3600" dirty="0" smtClean="0">
                <a:solidFill>
                  <a:srgbClr val="FF0000"/>
                </a:solidFill>
              </a:rPr>
              <a:t>Contour Version of Geometric Hashing</a:t>
            </a:r>
          </a:p>
          <a:p>
            <a:pPr marL="514350" indent="-514350">
              <a:buFont typeface="+mj-lt"/>
              <a:buAutoNum type="arabicPeriod"/>
            </a:pPr>
            <a:r>
              <a:rPr lang="en-US" altLang="ja-JP" sz="3600" dirty="0" smtClean="0"/>
              <a:t>Proposed Method</a:t>
            </a:r>
          </a:p>
          <a:p>
            <a:pPr marL="827087" lvl="1" indent="-514350">
              <a:buFont typeface="+mj-lt"/>
              <a:buAutoNum type="arabicPeriod"/>
            </a:pPr>
            <a:r>
              <a:rPr lang="en-US" altLang="ja-JP" sz="3200" dirty="0" smtClean="0">
                <a:solidFill>
                  <a:schemeClr val="tx1"/>
                </a:solidFill>
              </a:rPr>
              <a:t>Real-Time Processing</a:t>
            </a:r>
          </a:p>
          <a:p>
            <a:pPr marL="827087" lvl="1" indent="-514350">
              <a:buFont typeface="+mj-lt"/>
              <a:buAutoNum type="arabicPeriod"/>
            </a:pPr>
            <a:r>
              <a:rPr lang="en-US" altLang="ja-JP" sz="3200" dirty="0" smtClean="0">
                <a:solidFill>
                  <a:schemeClr val="tx1"/>
                </a:solidFill>
              </a:rPr>
              <a:t>Recognition of Separated Characters</a:t>
            </a:r>
          </a:p>
          <a:p>
            <a:pPr marL="827087" lvl="1" indent="-514350">
              <a:buFont typeface="+mj-lt"/>
              <a:buAutoNum type="arabicPeriod"/>
            </a:pPr>
            <a:r>
              <a:rPr lang="en-US" altLang="ja-JP" sz="3200" dirty="0" smtClean="0">
                <a:solidFill>
                  <a:schemeClr val="tx1"/>
                </a:solidFill>
              </a:rPr>
              <a:t>Pose Estimation</a:t>
            </a:r>
          </a:p>
          <a:p>
            <a:pPr marL="514350" indent="-514350">
              <a:buFont typeface="+mj-lt"/>
              <a:buAutoNum type="arabicPeriod"/>
            </a:pPr>
            <a:r>
              <a:rPr lang="en-US" altLang="ja-JP" sz="3600" dirty="0" smtClean="0"/>
              <a:t>Experiment</a:t>
            </a:r>
          </a:p>
          <a:p>
            <a:pPr marL="514350" indent="-514350">
              <a:buFont typeface="+mj-lt"/>
              <a:buAutoNum type="arabicPeriod"/>
            </a:pPr>
            <a:r>
              <a:rPr lang="en-US" altLang="ja-JP" sz="3600" dirty="0" smtClean="0"/>
              <a:t>Conclusion</a:t>
            </a:r>
            <a:endParaRPr kumimoji="1" lang="ja-JP" alt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1"/>
          <p:cNvGrpSpPr>
            <a:grpSpLocks/>
          </p:cNvGrpSpPr>
          <p:nvPr/>
        </p:nvGrpSpPr>
        <p:grpSpPr bwMode="auto">
          <a:xfrm>
            <a:off x="6962702" y="3892597"/>
            <a:ext cx="2756892" cy="2835474"/>
            <a:chOff x="5783229" y="3500510"/>
            <a:chExt cx="2357455" cy="2572145"/>
          </a:xfrm>
        </p:grpSpPr>
        <p:pic>
          <p:nvPicPr>
            <p:cNvPr id="19490" name="図 32" descr="図7.png"/>
            <p:cNvPicPr>
              <a:picLocks noChangeAspect="1"/>
            </p:cNvPicPr>
            <p:nvPr/>
          </p:nvPicPr>
          <p:blipFill>
            <a:blip r:embed="rId3" cstate="print"/>
            <a:srcRect t="15169" r="21085" b="18153"/>
            <a:stretch>
              <a:fillRect/>
            </a:stretch>
          </p:blipFill>
          <p:spPr bwMode="auto">
            <a:xfrm rot="-154772">
              <a:off x="5783229" y="3500510"/>
              <a:ext cx="2357455" cy="2572145"/>
            </a:xfrm>
            <a:prstGeom prst="rect">
              <a:avLst/>
            </a:prstGeom>
            <a:noFill/>
            <a:ln w="9525">
              <a:noFill/>
              <a:miter lim="800000"/>
              <a:headEnd/>
              <a:tailEnd/>
            </a:ln>
          </p:spPr>
        </p:pic>
        <p:sp>
          <p:nvSpPr>
            <p:cNvPr id="19491" name="AutoShape 19"/>
            <p:cNvSpPr>
              <a:spLocks noChangeAspect="1" noChangeArrowheads="1"/>
            </p:cNvSpPr>
            <p:nvPr/>
          </p:nvSpPr>
          <p:spPr bwMode="auto">
            <a:xfrm>
              <a:off x="7192478" y="3772338"/>
              <a:ext cx="214257" cy="193675"/>
            </a:xfrm>
            <a:prstGeom prst="triangle">
              <a:avLst>
                <a:gd name="adj" fmla="val 50000"/>
              </a:avLst>
            </a:prstGeom>
            <a:solidFill>
              <a:schemeClr val="bg1"/>
            </a:solidFill>
            <a:ln w="63500">
              <a:solidFill>
                <a:srgbClr val="3366FF"/>
              </a:solidFill>
              <a:miter lim="800000"/>
              <a:headEnd/>
              <a:tailEnd/>
            </a:ln>
          </p:spPr>
          <p:txBody>
            <a:bodyPr wrap="none" anchor="ctr"/>
            <a:lstStyle/>
            <a:p>
              <a:endParaRPr lang="ja-JP" altLang="en-US"/>
            </a:p>
          </p:txBody>
        </p:sp>
        <p:sp>
          <p:nvSpPr>
            <p:cNvPr id="19492" name="AutoShape 20"/>
            <p:cNvSpPr>
              <a:spLocks noChangeAspect="1" noChangeArrowheads="1"/>
            </p:cNvSpPr>
            <p:nvPr/>
          </p:nvSpPr>
          <p:spPr bwMode="auto">
            <a:xfrm>
              <a:off x="6086063" y="4701032"/>
              <a:ext cx="200207" cy="180975"/>
            </a:xfrm>
            <a:prstGeom prst="diamond">
              <a:avLst/>
            </a:prstGeom>
            <a:solidFill>
              <a:schemeClr val="bg1"/>
            </a:solidFill>
            <a:ln w="63500">
              <a:solidFill>
                <a:srgbClr val="339966"/>
              </a:solidFill>
              <a:miter lim="800000"/>
              <a:headEnd/>
              <a:tailEnd/>
            </a:ln>
          </p:spPr>
          <p:txBody>
            <a:bodyPr wrap="none" anchor="ctr"/>
            <a:lstStyle/>
            <a:p>
              <a:endParaRPr lang="ja-JP" altLang="en-US"/>
            </a:p>
          </p:txBody>
        </p:sp>
        <p:sp>
          <p:nvSpPr>
            <p:cNvPr id="19493" name="Oval 21"/>
            <p:cNvSpPr>
              <a:spLocks noChangeAspect="1" noChangeArrowheads="1"/>
            </p:cNvSpPr>
            <p:nvPr/>
          </p:nvSpPr>
          <p:spPr bwMode="auto">
            <a:xfrm>
              <a:off x="7181932" y="4712135"/>
              <a:ext cx="180888" cy="163513"/>
            </a:xfrm>
            <a:prstGeom prst="ellipse">
              <a:avLst/>
            </a:prstGeom>
            <a:solidFill>
              <a:schemeClr val="bg1"/>
            </a:solidFill>
            <a:ln w="63500">
              <a:solidFill>
                <a:srgbClr val="FF0000"/>
              </a:solidFill>
              <a:round/>
              <a:headEnd/>
              <a:tailEnd/>
            </a:ln>
          </p:spPr>
          <p:txBody>
            <a:bodyPr wrap="none" anchor="ctr"/>
            <a:lstStyle/>
            <a:p>
              <a:endParaRPr lang="ja-JP" altLang="en-US"/>
            </a:p>
          </p:txBody>
        </p:sp>
        <p:sp>
          <p:nvSpPr>
            <p:cNvPr id="19494" name="Line 22"/>
            <p:cNvSpPr>
              <a:spLocks noChangeShapeType="1"/>
            </p:cNvSpPr>
            <p:nvPr/>
          </p:nvSpPr>
          <p:spPr bwMode="auto">
            <a:xfrm flipH="1">
              <a:off x="7264479" y="3558024"/>
              <a:ext cx="7028" cy="1208086"/>
            </a:xfrm>
            <a:prstGeom prst="line">
              <a:avLst/>
            </a:prstGeom>
            <a:noFill/>
            <a:ln w="38100">
              <a:solidFill>
                <a:schemeClr val="hlink"/>
              </a:solidFill>
              <a:round/>
              <a:headEnd/>
              <a:tailEnd/>
            </a:ln>
          </p:spPr>
          <p:txBody>
            <a:bodyPr/>
            <a:lstStyle/>
            <a:p>
              <a:endParaRPr lang="ja-JP" altLang="en-US"/>
            </a:p>
          </p:txBody>
        </p:sp>
        <p:sp>
          <p:nvSpPr>
            <p:cNvPr id="19495" name="Line 23"/>
            <p:cNvSpPr>
              <a:spLocks noChangeShapeType="1"/>
            </p:cNvSpPr>
            <p:nvPr/>
          </p:nvSpPr>
          <p:spPr bwMode="auto">
            <a:xfrm flipH="1">
              <a:off x="5928002" y="4766111"/>
              <a:ext cx="1343495" cy="6360"/>
            </a:xfrm>
            <a:prstGeom prst="line">
              <a:avLst/>
            </a:prstGeom>
            <a:noFill/>
            <a:ln w="38100">
              <a:solidFill>
                <a:schemeClr val="hlink"/>
              </a:solidFill>
              <a:round/>
              <a:headEnd/>
              <a:tailEnd/>
            </a:ln>
          </p:spPr>
          <p:txBody>
            <a:bodyPr/>
            <a:lstStyle/>
            <a:p>
              <a:endParaRPr lang="ja-JP" altLang="en-US"/>
            </a:p>
          </p:txBody>
        </p:sp>
      </p:grpSp>
      <p:sp>
        <p:nvSpPr>
          <p:cNvPr id="19459" name="Text Box 17"/>
          <p:cNvSpPr txBox="1">
            <a:spLocks noChangeArrowheads="1"/>
          </p:cNvSpPr>
          <p:nvPr/>
        </p:nvSpPr>
        <p:spPr bwMode="auto">
          <a:xfrm>
            <a:off x="1145933" y="3434561"/>
            <a:ext cx="2554240" cy="4321864"/>
          </a:xfrm>
          <a:prstGeom prst="rect">
            <a:avLst/>
          </a:prstGeom>
          <a:noFill/>
          <a:ln w="12700" algn="ctr">
            <a:noFill/>
            <a:miter lim="800000"/>
            <a:headEnd/>
            <a:tailEnd/>
          </a:ln>
        </p:spPr>
        <p:txBody>
          <a:bodyPr wrap="none" lIns="104306" tIns="52153" rIns="104306" bIns="52153">
            <a:spAutoFit/>
          </a:bodyPr>
          <a:lstStyle/>
          <a:p>
            <a:r>
              <a:rPr lang="en-US" altLang="ja-JP" sz="27400" dirty="0">
                <a:latin typeface="Arial" charset="0"/>
              </a:rPr>
              <a:t>A</a:t>
            </a:r>
          </a:p>
        </p:txBody>
      </p:sp>
      <p:sp>
        <p:nvSpPr>
          <p:cNvPr id="19460" name="AutoShape 19"/>
          <p:cNvSpPr>
            <a:spLocks noChangeAspect="1" noChangeArrowheads="1"/>
          </p:cNvSpPr>
          <p:nvPr/>
        </p:nvSpPr>
        <p:spPr bwMode="auto">
          <a:xfrm>
            <a:off x="1957222" y="4616008"/>
            <a:ext cx="226492" cy="213536"/>
          </a:xfrm>
          <a:prstGeom prst="triangle">
            <a:avLst>
              <a:gd name="adj" fmla="val 50000"/>
            </a:avLst>
          </a:prstGeom>
          <a:solidFill>
            <a:schemeClr val="bg1"/>
          </a:solidFill>
          <a:ln w="63500">
            <a:solidFill>
              <a:srgbClr val="3366FF"/>
            </a:solidFill>
            <a:miter lim="800000"/>
            <a:headEnd/>
            <a:tailEnd/>
          </a:ln>
        </p:spPr>
        <p:txBody>
          <a:bodyPr wrap="none" lIns="104306" tIns="52153" rIns="104306" bIns="52153" anchor="ctr"/>
          <a:lstStyle/>
          <a:p>
            <a:endParaRPr lang="ja-JP" altLang="en-US"/>
          </a:p>
        </p:txBody>
      </p:sp>
      <p:sp>
        <p:nvSpPr>
          <p:cNvPr id="19461" name="AutoShape 20"/>
          <p:cNvSpPr>
            <a:spLocks noChangeAspect="1" noChangeArrowheads="1"/>
          </p:cNvSpPr>
          <p:nvPr/>
        </p:nvSpPr>
        <p:spPr bwMode="auto">
          <a:xfrm>
            <a:off x="1138508" y="6572835"/>
            <a:ext cx="211640" cy="199533"/>
          </a:xfrm>
          <a:prstGeom prst="diamond">
            <a:avLst/>
          </a:prstGeom>
          <a:solidFill>
            <a:schemeClr val="bg1"/>
          </a:solidFill>
          <a:ln w="63500">
            <a:solidFill>
              <a:srgbClr val="339966"/>
            </a:solidFill>
            <a:miter lim="800000"/>
            <a:headEnd/>
            <a:tailEnd/>
          </a:ln>
        </p:spPr>
        <p:txBody>
          <a:bodyPr wrap="none" lIns="104306" tIns="52153" rIns="104306" bIns="52153" anchor="ctr"/>
          <a:lstStyle/>
          <a:p>
            <a:endParaRPr lang="ja-JP" altLang="en-US"/>
          </a:p>
        </p:txBody>
      </p:sp>
      <p:sp>
        <p:nvSpPr>
          <p:cNvPr id="19462" name="Oval 21"/>
          <p:cNvSpPr>
            <a:spLocks noChangeAspect="1" noChangeArrowheads="1"/>
          </p:cNvSpPr>
          <p:nvPr/>
        </p:nvSpPr>
        <p:spPr bwMode="auto">
          <a:xfrm>
            <a:off x="2280251" y="5699439"/>
            <a:ext cx="191218" cy="180280"/>
          </a:xfrm>
          <a:prstGeom prst="ellipse">
            <a:avLst/>
          </a:prstGeom>
          <a:solidFill>
            <a:schemeClr val="bg1"/>
          </a:solidFill>
          <a:ln w="63500">
            <a:solidFill>
              <a:srgbClr val="FF0000"/>
            </a:solidFill>
            <a:round/>
            <a:headEnd/>
            <a:tailEnd/>
          </a:ln>
        </p:spPr>
        <p:txBody>
          <a:bodyPr wrap="none" lIns="104306" tIns="52153" rIns="104306" bIns="52153" anchor="ctr"/>
          <a:lstStyle/>
          <a:p>
            <a:endParaRPr lang="ja-JP" altLang="en-US"/>
          </a:p>
        </p:txBody>
      </p:sp>
      <p:sp>
        <p:nvSpPr>
          <p:cNvPr id="37" name="Line 22"/>
          <p:cNvSpPr>
            <a:spLocks noChangeShapeType="1"/>
          </p:cNvSpPr>
          <p:nvPr/>
        </p:nvSpPr>
        <p:spPr bwMode="auto">
          <a:xfrm>
            <a:off x="1881105" y="4190687"/>
            <a:ext cx="493827" cy="1568262"/>
          </a:xfrm>
          <a:prstGeom prst="line">
            <a:avLst/>
          </a:prstGeom>
          <a:noFill/>
          <a:ln w="38100">
            <a:solidFill>
              <a:schemeClr val="hlink"/>
            </a:solidFill>
            <a:round/>
            <a:headEnd/>
            <a:tailEnd/>
          </a:ln>
        </p:spPr>
        <p:txBody>
          <a:bodyPr lIns="104306" tIns="52153" rIns="104306" bIns="52153"/>
          <a:lstStyle/>
          <a:p>
            <a:endParaRPr lang="ja-JP" altLang="en-US"/>
          </a:p>
        </p:txBody>
      </p:sp>
      <p:sp>
        <p:nvSpPr>
          <p:cNvPr id="38" name="Line 23"/>
          <p:cNvSpPr>
            <a:spLocks noChangeShapeType="1"/>
          </p:cNvSpPr>
          <p:nvPr/>
        </p:nvSpPr>
        <p:spPr bwMode="auto">
          <a:xfrm flipH="1">
            <a:off x="871173" y="5758949"/>
            <a:ext cx="1503759" cy="1209451"/>
          </a:xfrm>
          <a:prstGeom prst="line">
            <a:avLst/>
          </a:prstGeom>
          <a:noFill/>
          <a:ln w="38100">
            <a:solidFill>
              <a:schemeClr val="hlink"/>
            </a:solidFill>
            <a:round/>
            <a:headEnd/>
            <a:tailEnd/>
          </a:ln>
        </p:spPr>
        <p:txBody>
          <a:bodyPr lIns="104306" tIns="52153" rIns="104306" bIns="52153"/>
          <a:lstStyle/>
          <a:p>
            <a:endParaRPr lang="ja-JP" altLang="en-US"/>
          </a:p>
        </p:txBody>
      </p:sp>
      <p:sp>
        <p:nvSpPr>
          <p:cNvPr id="19465" name="Rectangle 2"/>
          <p:cNvSpPr>
            <a:spLocks noGrp="1" noChangeArrowheads="1"/>
          </p:cNvSpPr>
          <p:nvPr>
            <p:ph type="title"/>
          </p:nvPr>
        </p:nvSpPr>
        <p:spPr/>
        <p:txBody>
          <a:bodyPr/>
          <a:lstStyle/>
          <a:p>
            <a:pPr eaLnBrk="1" hangingPunct="1"/>
            <a:r>
              <a:rPr lang="en-US" altLang="ja-JP" sz="3600" dirty="0" smtClean="0"/>
              <a:t>Contour Version of GH:</a:t>
            </a:r>
            <a:br>
              <a:rPr lang="en-US" altLang="ja-JP" sz="3600" dirty="0" smtClean="0"/>
            </a:br>
            <a:r>
              <a:rPr lang="en-US" altLang="ja-JP" sz="3600" dirty="0" smtClean="0"/>
              <a:t>Matching by Feature Vectors</a:t>
            </a:r>
          </a:p>
        </p:txBody>
      </p:sp>
      <p:sp>
        <p:nvSpPr>
          <p:cNvPr id="19466" name="Rectangle 3"/>
          <p:cNvSpPr>
            <a:spLocks noGrp="1" noChangeArrowheads="1"/>
          </p:cNvSpPr>
          <p:nvPr>
            <p:ph sz="quarter" idx="1"/>
          </p:nvPr>
        </p:nvSpPr>
        <p:spPr>
          <a:xfrm>
            <a:off x="534670" y="1344225"/>
            <a:ext cx="9624060" cy="3265097"/>
          </a:xfrm>
        </p:spPr>
        <p:txBody>
          <a:bodyPr/>
          <a:lstStyle/>
          <a:p>
            <a:pPr marL="514350" indent="-514350"/>
            <a:r>
              <a:rPr lang="en-US" altLang="ja-JP" sz="3200" dirty="0" smtClean="0"/>
              <a:t>Calculation of feature vector</a:t>
            </a:r>
          </a:p>
          <a:p>
            <a:pPr marL="827087" lvl="1" indent="-514350">
              <a:buFont typeface="+mj-lt"/>
              <a:buAutoNum type="arabicPeriod"/>
            </a:pPr>
            <a:r>
              <a:rPr lang="en-US" altLang="ja-JP" dirty="0" smtClean="0">
                <a:latin typeface="Tahoma" pitchFamily="34" charset="0"/>
              </a:rPr>
              <a:t>Normalize</a:t>
            </a:r>
          </a:p>
          <a:p>
            <a:pPr marL="827087" lvl="1" indent="-514350">
              <a:buFont typeface="+mj-lt"/>
              <a:buAutoNum type="arabicPeriod"/>
            </a:pPr>
            <a:r>
              <a:rPr lang="en-US" altLang="ja-JP" dirty="0" smtClean="0">
                <a:latin typeface="Tahoma" pitchFamily="34" charset="0"/>
              </a:rPr>
              <a:t>Divide into </a:t>
            </a:r>
            <a:r>
              <a:rPr lang="en-US" altLang="ja-JP" dirty="0" err="1" smtClean="0">
                <a:latin typeface="Tahoma" pitchFamily="34" charset="0"/>
              </a:rPr>
              <a:t>subregions</a:t>
            </a:r>
            <a:endParaRPr lang="en-US" altLang="ja-JP" dirty="0" smtClean="0">
              <a:latin typeface="Tahoma" pitchFamily="34" charset="0"/>
            </a:endParaRPr>
          </a:p>
          <a:p>
            <a:pPr marL="827087" lvl="1" indent="-514350">
              <a:buFont typeface="+mj-lt"/>
              <a:buAutoNum type="arabicPeriod"/>
            </a:pPr>
            <a:r>
              <a:rPr lang="en-US" altLang="ja-JP" dirty="0" smtClean="0">
                <a:latin typeface="Tahoma" pitchFamily="34" charset="0"/>
              </a:rPr>
              <a:t>Create a histogram of black pixel</a:t>
            </a:r>
          </a:p>
          <a:p>
            <a:pPr marL="827087" lvl="1" indent="-514350">
              <a:buFont typeface="+mj-lt"/>
              <a:buAutoNum type="arabicPeriod"/>
            </a:pPr>
            <a:r>
              <a:rPr lang="en-US" altLang="ja-JP" dirty="0" smtClean="0">
                <a:latin typeface="Tahoma" pitchFamily="34" charset="0"/>
              </a:rPr>
              <a:t>Quantize</a:t>
            </a:r>
            <a:endParaRPr lang="ja-JP" altLang="en-US" dirty="0" smtClean="0">
              <a:latin typeface="Tahoma" pitchFamily="34" charset="0"/>
            </a:endParaRPr>
          </a:p>
        </p:txBody>
      </p:sp>
      <p:grpSp>
        <p:nvGrpSpPr>
          <p:cNvPr id="3" name="グループ化 63"/>
          <p:cNvGrpSpPr>
            <a:grpSpLocks/>
          </p:cNvGrpSpPr>
          <p:nvPr/>
        </p:nvGrpSpPr>
        <p:grpSpPr bwMode="auto">
          <a:xfrm>
            <a:off x="7300584" y="3813835"/>
            <a:ext cx="2339181" cy="3229289"/>
            <a:chOff x="6072198" y="3000372"/>
            <a:chExt cx="2000263" cy="3071834"/>
          </a:xfrm>
        </p:grpSpPr>
        <p:cxnSp>
          <p:nvCxnSpPr>
            <p:cNvPr id="19485" name="直線コネクタ 58"/>
            <p:cNvCxnSpPr>
              <a:cxnSpLocks noChangeShapeType="1"/>
            </p:cNvCxnSpPr>
            <p:nvPr/>
          </p:nvCxnSpPr>
          <p:spPr bwMode="auto">
            <a:xfrm rot="5400000" flipH="1" flipV="1">
              <a:off x="6536544" y="4536289"/>
              <a:ext cx="3071834" cy="0"/>
            </a:xfrm>
            <a:prstGeom prst="line">
              <a:avLst/>
            </a:prstGeom>
            <a:noFill/>
            <a:ln w="25400" algn="ctr">
              <a:solidFill>
                <a:schemeClr val="tx2"/>
              </a:solidFill>
              <a:prstDash val="sysDash"/>
              <a:round/>
              <a:headEnd/>
              <a:tailEnd/>
            </a:ln>
          </p:spPr>
        </p:cxnSp>
        <p:cxnSp>
          <p:nvCxnSpPr>
            <p:cNvPr id="19486" name="直線コネクタ 59"/>
            <p:cNvCxnSpPr>
              <a:cxnSpLocks noChangeShapeType="1"/>
            </p:cNvCxnSpPr>
            <p:nvPr/>
          </p:nvCxnSpPr>
          <p:spPr bwMode="auto">
            <a:xfrm rot="5400000" flipH="1" flipV="1">
              <a:off x="4536281" y="4536289"/>
              <a:ext cx="3071834" cy="0"/>
            </a:xfrm>
            <a:prstGeom prst="line">
              <a:avLst/>
            </a:prstGeom>
            <a:noFill/>
            <a:ln w="25400" algn="ctr">
              <a:solidFill>
                <a:schemeClr val="tx2"/>
              </a:solidFill>
              <a:prstDash val="sysDash"/>
              <a:round/>
              <a:headEnd/>
              <a:tailEnd/>
            </a:ln>
          </p:spPr>
        </p:cxnSp>
        <p:cxnSp>
          <p:nvCxnSpPr>
            <p:cNvPr id="19487" name="直線コネクタ 60"/>
            <p:cNvCxnSpPr>
              <a:cxnSpLocks noChangeShapeType="1"/>
            </p:cNvCxnSpPr>
            <p:nvPr/>
          </p:nvCxnSpPr>
          <p:spPr bwMode="auto">
            <a:xfrm rot="5400000" flipH="1" flipV="1">
              <a:off x="5536412" y="4536289"/>
              <a:ext cx="3071834" cy="0"/>
            </a:xfrm>
            <a:prstGeom prst="line">
              <a:avLst/>
            </a:prstGeom>
            <a:noFill/>
            <a:ln w="25400" algn="ctr">
              <a:solidFill>
                <a:schemeClr val="tx2"/>
              </a:solidFill>
              <a:prstDash val="sysDash"/>
              <a:round/>
              <a:headEnd/>
              <a:tailEnd/>
            </a:ln>
          </p:spPr>
        </p:cxnSp>
        <p:cxnSp>
          <p:nvCxnSpPr>
            <p:cNvPr id="19488" name="直線コネクタ 61"/>
            <p:cNvCxnSpPr>
              <a:cxnSpLocks noChangeShapeType="1"/>
            </p:cNvCxnSpPr>
            <p:nvPr/>
          </p:nvCxnSpPr>
          <p:spPr bwMode="auto">
            <a:xfrm rot="5400000" flipH="1" flipV="1">
              <a:off x="5036346" y="4536289"/>
              <a:ext cx="3071834" cy="0"/>
            </a:xfrm>
            <a:prstGeom prst="line">
              <a:avLst/>
            </a:prstGeom>
            <a:noFill/>
            <a:ln w="25400" algn="ctr">
              <a:solidFill>
                <a:schemeClr val="tx2"/>
              </a:solidFill>
              <a:prstDash val="sysDash"/>
              <a:round/>
              <a:headEnd/>
              <a:tailEnd/>
            </a:ln>
          </p:spPr>
        </p:cxnSp>
        <p:cxnSp>
          <p:nvCxnSpPr>
            <p:cNvPr id="19489" name="直線コネクタ 62"/>
            <p:cNvCxnSpPr>
              <a:cxnSpLocks noChangeShapeType="1"/>
            </p:cNvCxnSpPr>
            <p:nvPr/>
          </p:nvCxnSpPr>
          <p:spPr bwMode="auto">
            <a:xfrm rot="5400000" flipH="1" flipV="1">
              <a:off x="6036478" y="4536289"/>
              <a:ext cx="3071834" cy="0"/>
            </a:xfrm>
            <a:prstGeom prst="line">
              <a:avLst/>
            </a:prstGeom>
            <a:noFill/>
            <a:ln w="25400" algn="ctr">
              <a:solidFill>
                <a:schemeClr val="tx2"/>
              </a:solidFill>
              <a:prstDash val="sysDash"/>
              <a:round/>
              <a:headEnd/>
              <a:tailEnd/>
            </a:ln>
          </p:spPr>
        </p:cxnSp>
      </p:grpSp>
      <p:grpSp>
        <p:nvGrpSpPr>
          <p:cNvPr id="4" name="グループ化 72"/>
          <p:cNvGrpSpPr>
            <a:grpSpLocks/>
          </p:cNvGrpSpPr>
          <p:nvPr/>
        </p:nvGrpSpPr>
        <p:grpSpPr bwMode="auto">
          <a:xfrm>
            <a:off x="6882872" y="4128888"/>
            <a:ext cx="3091062" cy="2520421"/>
            <a:chOff x="5715008" y="3286124"/>
            <a:chExt cx="2786082" cy="2286016"/>
          </a:xfrm>
        </p:grpSpPr>
        <p:cxnSp>
          <p:nvCxnSpPr>
            <p:cNvPr id="19480" name="直線コネクタ 64"/>
            <p:cNvCxnSpPr>
              <a:cxnSpLocks noChangeShapeType="1"/>
            </p:cNvCxnSpPr>
            <p:nvPr/>
          </p:nvCxnSpPr>
          <p:spPr bwMode="auto">
            <a:xfrm>
              <a:off x="5715008" y="4429132"/>
              <a:ext cx="2786082" cy="0"/>
            </a:xfrm>
            <a:prstGeom prst="line">
              <a:avLst/>
            </a:prstGeom>
            <a:noFill/>
            <a:ln w="25400" algn="ctr">
              <a:solidFill>
                <a:schemeClr val="tx2"/>
              </a:solidFill>
              <a:prstDash val="sysDash"/>
              <a:round/>
              <a:headEnd/>
              <a:tailEnd/>
            </a:ln>
          </p:spPr>
        </p:cxnSp>
        <p:cxnSp>
          <p:nvCxnSpPr>
            <p:cNvPr id="19481" name="直線コネクタ 67"/>
            <p:cNvCxnSpPr>
              <a:cxnSpLocks noChangeShapeType="1"/>
            </p:cNvCxnSpPr>
            <p:nvPr/>
          </p:nvCxnSpPr>
          <p:spPr bwMode="auto">
            <a:xfrm>
              <a:off x="5715008" y="5572140"/>
              <a:ext cx="2786082" cy="0"/>
            </a:xfrm>
            <a:prstGeom prst="line">
              <a:avLst/>
            </a:prstGeom>
            <a:noFill/>
            <a:ln w="25400" algn="ctr">
              <a:solidFill>
                <a:schemeClr val="tx2"/>
              </a:solidFill>
              <a:prstDash val="sysDash"/>
              <a:round/>
              <a:headEnd/>
              <a:tailEnd/>
            </a:ln>
          </p:spPr>
        </p:cxnSp>
        <p:cxnSp>
          <p:nvCxnSpPr>
            <p:cNvPr id="19482" name="直線コネクタ 68"/>
            <p:cNvCxnSpPr>
              <a:cxnSpLocks noChangeShapeType="1"/>
            </p:cNvCxnSpPr>
            <p:nvPr/>
          </p:nvCxnSpPr>
          <p:spPr bwMode="auto">
            <a:xfrm>
              <a:off x="5715008" y="5000636"/>
              <a:ext cx="2786082" cy="0"/>
            </a:xfrm>
            <a:prstGeom prst="line">
              <a:avLst/>
            </a:prstGeom>
            <a:noFill/>
            <a:ln w="25400" algn="ctr">
              <a:solidFill>
                <a:schemeClr val="tx2"/>
              </a:solidFill>
              <a:prstDash val="sysDash"/>
              <a:round/>
              <a:headEnd/>
              <a:tailEnd/>
            </a:ln>
          </p:spPr>
        </p:cxnSp>
        <p:cxnSp>
          <p:nvCxnSpPr>
            <p:cNvPr id="19483" name="直線コネクタ 70"/>
            <p:cNvCxnSpPr>
              <a:cxnSpLocks noChangeShapeType="1"/>
            </p:cNvCxnSpPr>
            <p:nvPr/>
          </p:nvCxnSpPr>
          <p:spPr bwMode="auto">
            <a:xfrm>
              <a:off x="5715008" y="3857628"/>
              <a:ext cx="2786082" cy="0"/>
            </a:xfrm>
            <a:prstGeom prst="line">
              <a:avLst/>
            </a:prstGeom>
            <a:noFill/>
            <a:ln w="25400" algn="ctr">
              <a:solidFill>
                <a:schemeClr val="tx2"/>
              </a:solidFill>
              <a:prstDash val="sysDash"/>
              <a:round/>
              <a:headEnd/>
              <a:tailEnd/>
            </a:ln>
          </p:spPr>
        </p:cxnSp>
        <p:cxnSp>
          <p:nvCxnSpPr>
            <p:cNvPr id="19484" name="直線コネクタ 71"/>
            <p:cNvCxnSpPr>
              <a:cxnSpLocks noChangeShapeType="1"/>
            </p:cNvCxnSpPr>
            <p:nvPr/>
          </p:nvCxnSpPr>
          <p:spPr bwMode="auto">
            <a:xfrm>
              <a:off x="5715008" y="3286124"/>
              <a:ext cx="2786082" cy="0"/>
            </a:xfrm>
            <a:prstGeom prst="line">
              <a:avLst/>
            </a:prstGeom>
            <a:noFill/>
            <a:ln w="25400" algn="ctr">
              <a:solidFill>
                <a:schemeClr val="tx2"/>
              </a:solidFill>
              <a:prstDash val="sysDash"/>
              <a:round/>
              <a:headEnd/>
              <a:tailEnd/>
            </a:ln>
          </p:spPr>
        </p:cxnSp>
      </p:grpSp>
      <p:sp>
        <p:nvSpPr>
          <p:cNvPr id="74" name="AutoShape 46"/>
          <p:cNvSpPr>
            <a:spLocks noChangeArrowheads="1"/>
          </p:cNvSpPr>
          <p:nvPr/>
        </p:nvSpPr>
        <p:spPr bwMode="auto">
          <a:xfrm>
            <a:off x="7300584" y="4128888"/>
            <a:ext cx="595934"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r>
              <a:rPr lang="en-US" altLang="ja-JP" dirty="0"/>
              <a:t>0</a:t>
            </a:r>
          </a:p>
        </p:txBody>
      </p:sp>
      <p:sp>
        <p:nvSpPr>
          <p:cNvPr id="75" name="AutoShape 47"/>
          <p:cNvSpPr>
            <a:spLocks noChangeArrowheads="1"/>
          </p:cNvSpPr>
          <p:nvPr/>
        </p:nvSpPr>
        <p:spPr bwMode="auto">
          <a:xfrm>
            <a:off x="7885378" y="4128888"/>
            <a:ext cx="595935"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pPr algn="ctr"/>
            <a:r>
              <a:rPr lang="en-US" altLang="ja-JP" dirty="0">
                <a:latin typeface="Tahoma" pitchFamily="34" charset="0"/>
                <a:cs typeface="Tahoma" pitchFamily="34" charset="0"/>
              </a:rPr>
              <a:t>1</a:t>
            </a:r>
          </a:p>
        </p:txBody>
      </p:sp>
      <p:sp>
        <p:nvSpPr>
          <p:cNvPr id="76" name="AutoShape 48"/>
          <p:cNvSpPr>
            <a:spLocks noChangeArrowheads="1"/>
          </p:cNvSpPr>
          <p:nvPr/>
        </p:nvSpPr>
        <p:spPr bwMode="auto">
          <a:xfrm>
            <a:off x="8470175" y="4128888"/>
            <a:ext cx="595934"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r>
              <a:rPr lang="en-US" altLang="ja-JP" dirty="0"/>
              <a:t>2</a:t>
            </a:r>
          </a:p>
        </p:txBody>
      </p:sp>
      <p:sp>
        <p:nvSpPr>
          <p:cNvPr id="77" name="AutoShape 49"/>
          <p:cNvSpPr>
            <a:spLocks noChangeArrowheads="1"/>
          </p:cNvSpPr>
          <p:nvPr/>
        </p:nvSpPr>
        <p:spPr bwMode="auto">
          <a:xfrm>
            <a:off x="9054969" y="4128888"/>
            <a:ext cx="595935"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pPr algn="ctr"/>
            <a:r>
              <a:rPr lang="en-US" altLang="ja-JP" dirty="0">
                <a:latin typeface="Tahoma" pitchFamily="34" charset="0"/>
                <a:cs typeface="Tahoma" pitchFamily="34" charset="0"/>
              </a:rPr>
              <a:t>1</a:t>
            </a:r>
          </a:p>
        </p:txBody>
      </p:sp>
      <p:sp>
        <p:nvSpPr>
          <p:cNvPr id="78" name="AutoShape 50"/>
          <p:cNvSpPr>
            <a:spLocks noChangeArrowheads="1"/>
          </p:cNvSpPr>
          <p:nvPr/>
        </p:nvSpPr>
        <p:spPr bwMode="auto">
          <a:xfrm>
            <a:off x="7300584" y="4758993"/>
            <a:ext cx="595934"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r>
              <a:rPr lang="en-US" altLang="ja-JP" dirty="0"/>
              <a:t>1</a:t>
            </a:r>
          </a:p>
        </p:txBody>
      </p:sp>
      <p:sp>
        <p:nvSpPr>
          <p:cNvPr id="79" name="AutoShape 51"/>
          <p:cNvSpPr>
            <a:spLocks noChangeArrowheads="1"/>
          </p:cNvSpPr>
          <p:nvPr/>
        </p:nvSpPr>
        <p:spPr bwMode="auto">
          <a:xfrm>
            <a:off x="7885378" y="4758993"/>
            <a:ext cx="595935"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pPr algn="ctr"/>
            <a:r>
              <a:rPr lang="en-US" altLang="ja-JP" dirty="0">
                <a:latin typeface="Tahoma" pitchFamily="34" charset="0"/>
                <a:cs typeface="Tahoma" pitchFamily="34" charset="0"/>
              </a:rPr>
              <a:t>2</a:t>
            </a:r>
          </a:p>
        </p:txBody>
      </p:sp>
      <p:sp>
        <p:nvSpPr>
          <p:cNvPr id="80" name="AutoShape 52"/>
          <p:cNvSpPr>
            <a:spLocks noChangeArrowheads="1"/>
          </p:cNvSpPr>
          <p:nvPr/>
        </p:nvSpPr>
        <p:spPr bwMode="auto">
          <a:xfrm>
            <a:off x="8470175" y="4758993"/>
            <a:ext cx="595934" cy="588098"/>
          </a:xfrm>
          <a:prstGeom prst="roundRect">
            <a:avLst>
              <a:gd name="adj" fmla="val 16667"/>
            </a:avLst>
          </a:prstGeom>
          <a:solidFill>
            <a:schemeClr val="bg1">
              <a:alpha val="79999"/>
            </a:schemeClr>
          </a:solidFill>
          <a:ln w="38100" algn="ctr">
            <a:solidFill>
              <a:schemeClr val="accent2"/>
            </a:solidFill>
            <a:round/>
            <a:headEnd/>
            <a:tailEnd/>
          </a:ln>
        </p:spPr>
        <p:txBody>
          <a:bodyPr lIns="104306" tIns="52153" rIns="104306" bIns="52153">
            <a:spAutoFit/>
          </a:bodyPr>
          <a:lstStyle/>
          <a:p>
            <a:pPr algn="ctr"/>
            <a:r>
              <a:rPr lang="en-US" altLang="ja-JP" dirty="0">
                <a:latin typeface="Tahoma" pitchFamily="34" charset="0"/>
                <a:cs typeface="Tahoma" pitchFamily="34" charset="0"/>
              </a:rPr>
              <a:t>...</a:t>
            </a:r>
          </a:p>
        </p:txBody>
      </p:sp>
      <p:sp>
        <p:nvSpPr>
          <p:cNvPr id="31" name="AutoShape 86"/>
          <p:cNvSpPr>
            <a:spLocks noChangeArrowheads="1"/>
          </p:cNvSpPr>
          <p:nvPr/>
        </p:nvSpPr>
        <p:spPr bwMode="auto">
          <a:xfrm>
            <a:off x="4327983" y="4779151"/>
            <a:ext cx="1633714" cy="866395"/>
          </a:xfrm>
          <a:prstGeom prst="rightArrow">
            <a:avLst>
              <a:gd name="adj1" fmla="val 39444"/>
              <a:gd name="adj2" fmla="val 81383"/>
            </a:avLst>
          </a:prstGeom>
          <a:ln>
            <a:headEnd/>
            <a:tailEnd/>
          </a:ln>
        </p:spPr>
        <p:style>
          <a:lnRef idx="0">
            <a:schemeClr val="accent4"/>
          </a:lnRef>
          <a:fillRef idx="3">
            <a:schemeClr val="accent4"/>
          </a:fillRef>
          <a:effectRef idx="3">
            <a:schemeClr val="accent4"/>
          </a:effectRef>
          <a:fontRef idx="minor">
            <a:schemeClr val="lt1"/>
          </a:fontRef>
        </p:style>
        <p:txBody>
          <a:bodyPr wrap="none" lIns="104306" tIns="52153" rIns="104306" bIns="52153" anchor="ctr"/>
          <a:lstStyle/>
          <a:p>
            <a:endParaRPr lang="ja-JP" altLang="en-US"/>
          </a:p>
        </p:txBody>
      </p:sp>
      <p:cxnSp>
        <p:nvCxnSpPr>
          <p:cNvPr id="44" name="直線コネクタ 43"/>
          <p:cNvCxnSpPr>
            <a:cxnSpLocks noChangeShapeType="1"/>
          </p:cNvCxnSpPr>
          <p:nvPr/>
        </p:nvCxnSpPr>
        <p:spPr bwMode="auto">
          <a:xfrm rot="5400000">
            <a:off x="6204857" y="5756990"/>
            <a:ext cx="1754156" cy="653144"/>
          </a:xfrm>
          <a:prstGeom prst="line">
            <a:avLst/>
          </a:prstGeom>
          <a:noFill/>
          <a:ln w="28575" algn="ctr">
            <a:solidFill>
              <a:schemeClr val="accent2"/>
            </a:solidFill>
            <a:round/>
            <a:headEnd/>
            <a:tailEnd/>
          </a:ln>
        </p:spPr>
      </p:cxnSp>
      <p:sp>
        <p:nvSpPr>
          <p:cNvPr id="45" name="テキスト ボックス 44"/>
          <p:cNvSpPr txBox="1">
            <a:spLocks noChangeArrowheads="1"/>
          </p:cNvSpPr>
          <p:nvPr/>
        </p:nvSpPr>
        <p:spPr bwMode="auto">
          <a:xfrm>
            <a:off x="4973700" y="6963496"/>
            <a:ext cx="2844575" cy="597767"/>
          </a:xfrm>
          <a:prstGeom prst="rect">
            <a:avLst/>
          </a:prstGeom>
          <a:noFill/>
          <a:ln w="9525">
            <a:noFill/>
            <a:miter lim="800000"/>
            <a:headEnd/>
            <a:tailEnd/>
          </a:ln>
        </p:spPr>
        <p:txBody>
          <a:bodyPr wrap="none" lIns="104306" tIns="52153" rIns="104306" bIns="52153">
            <a:spAutoFit/>
          </a:bodyPr>
          <a:lstStyle/>
          <a:p>
            <a:r>
              <a:rPr lang="en-US" altLang="ja-JP" sz="3200" dirty="0" smtClean="0">
                <a:solidFill>
                  <a:schemeClr val="accent2"/>
                </a:solidFill>
                <a:latin typeface="Tahoma" pitchFamily="34" charset="0"/>
                <a:cs typeface="Tahoma" pitchFamily="34" charset="0"/>
              </a:rPr>
              <a:t>Feature Vector</a:t>
            </a:r>
            <a:endParaRPr lang="ja-JP" altLang="en-US" sz="3200" dirty="0">
              <a:solidFill>
                <a:schemeClr val="accent2"/>
              </a:solidFill>
              <a:latin typeface="Tahoma" pitchFamily="34" charset="0"/>
              <a:cs typeface="Tahoma" pitchFamily="34" charset="0"/>
            </a:endParaRPr>
          </a:p>
        </p:txBody>
      </p:sp>
      <p:sp>
        <p:nvSpPr>
          <p:cNvPr id="39" name="角丸四角形 38"/>
          <p:cNvSpPr/>
          <p:nvPr/>
        </p:nvSpPr>
        <p:spPr>
          <a:xfrm>
            <a:off x="6382140" y="2034072"/>
            <a:ext cx="4161972" cy="709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3200" dirty="0" smtClean="0"/>
              <a:t>4x4 Mesh Feature</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downLeft)">
                                      <p:cBhvr>
                                        <p:cTn id="19" dur="500"/>
                                        <p:tgtEl>
                                          <p:spTgt spid="37"/>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strips(down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30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466">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strips(downRight)">
                                      <p:cBhvr>
                                        <p:cTn id="38" dur="500"/>
                                        <p:tgtEl>
                                          <p:spTgt spid="3"/>
                                        </p:tgtEl>
                                      </p:cBhvr>
                                    </p:animEffect>
                                  </p:childTnLst>
                                </p:cTn>
                              </p:par>
                            </p:childTnLst>
                          </p:cTn>
                        </p:par>
                        <p:par>
                          <p:cTn id="39" fill="hold">
                            <p:stCondLst>
                              <p:cond delay="500"/>
                            </p:stCondLst>
                            <p:childTnLst>
                              <p:par>
                                <p:cTn id="40" presetID="18" presetClass="entr" presetSubtype="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Righ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466">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46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20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40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grpId="0" nodeType="withEffect">
                                  <p:stCondLst>
                                    <p:cond delay="60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80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100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grpId="0" nodeType="withEffect">
                                  <p:stCondLst>
                                    <p:cond delay="1200"/>
                                  </p:stCondLst>
                                  <p:childTnLst>
                                    <p:set>
                                      <p:cBhvr>
                                        <p:cTn id="64" dur="1" fill="hold">
                                          <p:stCondLst>
                                            <p:cond delay="0"/>
                                          </p:stCondLst>
                                        </p:cTn>
                                        <p:tgtEl>
                                          <p:spTgt spid="80"/>
                                        </p:tgtEl>
                                        <p:attrNameLst>
                                          <p:attrName>style.visibility</p:attrName>
                                        </p:attrNameLst>
                                      </p:cBhvr>
                                      <p:to>
                                        <p:strVal val="visible"/>
                                      </p:to>
                                    </p:set>
                                  </p:childTnLst>
                                </p:cTn>
                              </p:par>
                            </p:childTnLst>
                          </p:cTn>
                        </p:par>
                        <p:par>
                          <p:cTn id="65" fill="hold">
                            <p:stCondLst>
                              <p:cond delay="1200"/>
                            </p:stCondLst>
                            <p:childTnLst>
                              <p:par>
                                <p:cTn id="66" presetID="1" presetClass="entr" presetSubtype="0"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childTnLst>
                          </p:cTn>
                        </p:par>
                        <p:par>
                          <p:cTn id="68" fill="hold">
                            <p:stCondLst>
                              <p:cond delay="1200"/>
                            </p:stCondLst>
                            <p:childTnLst>
                              <p:par>
                                <p:cTn id="69" presetID="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74" grpId="0" animBg="1"/>
      <p:bldP spid="75" grpId="0" animBg="1"/>
      <p:bldP spid="76" grpId="0" animBg="1"/>
      <p:bldP spid="77" grpId="0" animBg="1"/>
      <p:bldP spid="78" grpId="0" animBg="1"/>
      <p:bldP spid="79" grpId="0" animBg="1"/>
      <p:bldP spid="80" grpId="0" animBg="1"/>
      <p:bldP spid="31" grpId="0" animBg="1"/>
      <p:bldP spid="45"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7"/>
          <p:cNvSpPr>
            <a:spLocks noChangeArrowheads="1"/>
          </p:cNvSpPr>
          <p:nvPr/>
        </p:nvSpPr>
        <p:spPr bwMode="auto">
          <a:xfrm>
            <a:off x="6442031" y="3066512"/>
            <a:ext cx="3415947" cy="4207703"/>
          </a:xfrm>
          <a:prstGeom prst="rect">
            <a:avLst/>
          </a:prstGeom>
          <a:solidFill>
            <a:srgbClr val="FFFFFF"/>
          </a:solidFill>
          <a:ln w="31750" algn="ctr">
            <a:noFill/>
            <a:miter lim="800000"/>
            <a:headEnd/>
            <a:tailEnd/>
          </a:ln>
        </p:spPr>
        <p:txBody>
          <a:bodyPr wrap="none" lIns="104306" tIns="52153" rIns="104306" bIns="52153" anchor="ctr"/>
          <a:lstStyle/>
          <a:p>
            <a:endParaRPr lang="ja-JP" altLang="en-US"/>
          </a:p>
        </p:txBody>
      </p:sp>
      <p:sp>
        <p:nvSpPr>
          <p:cNvPr id="21507" name="Rectangle 2"/>
          <p:cNvSpPr>
            <a:spLocks noGrp="1" noChangeArrowheads="1"/>
          </p:cNvSpPr>
          <p:nvPr>
            <p:ph type="title"/>
          </p:nvPr>
        </p:nvSpPr>
        <p:spPr/>
        <p:txBody>
          <a:bodyPr/>
          <a:lstStyle/>
          <a:p>
            <a:r>
              <a:rPr lang="en-US" altLang="ja-JP" sz="3600" dirty="0" smtClean="0"/>
              <a:t>Contour Version of GH:</a:t>
            </a:r>
            <a:br>
              <a:rPr lang="en-US" altLang="ja-JP" sz="3600" dirty="0" smtClean="0"/>
            </a:br>
            <a:r>
              <a:rPr lang="en-US" altLang="ja-JP" sz="3600" dirty="0" smtClean="0"/>
              <a:t>Storage</a:t>
            </a:r>
          </a:p>
        </p:txBody>
      </p:sp>
      <p:sp>
        <p:nvSpPr>
          <p:cNvPr id="21508" name="Rectangle 3"/>
          <p:cNvSpPr>
            <a:spLocks noGrp="1" noChangeArrowheads="1"/>
          </p:cNvSpPr>
          <p:nvPr>
            <p:ph sz="quarter" idx="1"/>
          </p:nvPr>
        </p:nvSpPr>
        <p:spPr/>
        <p:txBody>
          <a:bodyPr/>
          <a:lstStyle/>
          <a:p>
            <a:pPr eaLnBrk="1" hangingPunct="1"/>
            <a:r>
              <a:rPr lang="en-US" altLang="ja-JP" dirty="0" smtClean="0">
                <a:latin typeface="Tahoma" pitchFamily="34" charset="0"/>
              </a:rPr>
              <a:t>Feature vectors are stored in the hash table</a:t>
            </a:r>
            <a:endParaRPr lang="ja-JP" altLang="en-US" dirty="0" smtClean="0">
              <a:latin typeface="Tahoma" pitchFamily="34" charset="0"/>
            </a:endParaRPr>
          </a:p>
        </p:txBody>
      </p:sp>
      <p:grpSp>
        <p:nvGrpSpPr>
          <p:cNvPr id="2" name="Group 35"/>
          <p:cNvGrpSpPr>
            <a:grpSpLocks/>
          </p:cNvGrpSpPr>
          <p:nvPr/>
        </p:nvGrpSpPr>
        <p:grpSpPr bwMode="auto">
          <a:xfrm>
            <a:off x="1052632" y="2033001"/>
            <a:ext cx="1203007" cy="1923572"/>
            <a:chOff x="567" y="1285"/>
            <a:chExt cx="648" cy="1099"/>
          </a:xfrm>
        </p:grpSpPr>
        <p:sp>
          <p:nvSpPr>
            <p:cNvPr id="21566" name="Text Box 4"/>
            <p:cNvSpPr txBox="1">
              <a:spLocks noChangeArrowheads="1"/>
            </p:cNvSpPr>
            <p:nvPr/>
          </p:nvSpPr>
          <p:spPr bwMode="auto">
            <a:xfrm>
              <a:off x="567" y="1285"/>
              <a:ext cx="648" cy="1099"/>
            </a:xfrm>
            <a:prstGeom prst="rect">
              <a:avLst/>
            </a:prstGeom>
            <a:noFill/>
            <a:ln w="12700" algn="ctr">
              <a:noFill/>
              <a:miter lim="800000"/>
              <a:headEnd/>
              <a:tailEnd/>
            </a:ln>
          </p:spPr>
          <p:txBody>
            <a:bodyPr wrap="none">
              <a:spAutoFit/>
            </a:bodyPr>
            <a:lstStyle/>
            <a:p>
              <a:r>
                <a:rPr lang="en-US" altLang="ja-JP" sz="11900" dirty="0">
                  <a:latin typeface="Arial" charset="0"/>
                </a:rPr>
                <a:t>A</a:t>
              </a:r>
            </a:p>
          </p:txBody>
        </p:sp>
        <p:sp>
          <p:nvSpPr>
            <p:cNvPr id="21567" name="AutoShape 5"/>
            <p:cNvSpPr>
              <a:spLocks noChangeAspect="1" noChangeArrowheads="1"/>
            </p:cNvSpPr>
            <p:nvPr/>
          </p:nvSpPr>
          <p:spPr bwMode="auto">
            <a:xfrm>
              <a:off x="733" y="1609"/>
              <a:ext cx="102" cy="102"/>
            </a:xfrm>
            <a:prstGeom prst="triangle">
              <a:avLst>
                <a:gd name="adj" fmla="val 50000"/>
              </a:avLst>
            </a:prstGeom>
            <a:solidFill>
              <a:schemeClr val="bg1"/>
            </a:solidFill>
            <a:ln w="38100">
              <a:solidFill>
                <a:srgbClr val="3366FF"/>
              </a:solidFill>
              <a:miter lim="800000"/>
              <a:headEnd/>
              <a:tailEnd/>
            </a:ln>
          </p:spPr>
          <p:txBody>
            <a:bodyPr wrap="none" anchor="ctr"/>
            <a:lstStyle/>
            <a:p>
              <a:endParaRPr lang="ja-JP" altLang="en-US"/>
            </a:p>
          </p:txBody>
        </p:sp>
        <p:sp>
          <p:nvSpPr>
            <p:cNvPr id="21568" name="AutoShape 6"/>
            <p:cNvSpPr>
              <a:spLocks noChangeAspect="1" noChangeArrowheads="1"/>
            </p:cNvSpPr>
            <p:nvPr/>
          </p:nvSpPr>
          <p:spPr bwMode="auto">
            <a:xfrm>
              <a:off x="597" y="2062"/>
              <a:ext cx="95" cy="95"/>
            </a:xfrm>
            <a:prstGeom prst="diamond">
              <a:avLst/>
            </a:prstGeom>
            <a:solidFill>
              <a:schemeClr val="bg1"/>
            </a:solidFill>
            <a:ln w="38100">
              <a:solidFill>
                <a:srgbClr val="339966"/>
              </a:solidFill>
              <a:miter lim="800000"/>
              <a:headEnd/>
              <a:tailEnd/>
            </a:ln>
          </p:spPr>
          <p:txBody>
            <a:bodyPr wrap="none" anchor="ctr"/>
            <a:lstStyle/>
            <a:p>
              <a:endParaRPr lang="ja-JP" altLang="en-US"/>
            </a:p>
          </p:txBody>
        </p:sp>
        <p:sp>
          <p:nvSpPr>
            <p:cNvPr id="21569" name="Oval 7"/>
            <p:cNvSpPr>
              <a:spLocks noChangeAspect="1" noChangeArrowheads="1"/>
            </p:cNvSpPr>
            <p:nvPr/>
          </p:nvSpPr>
          <p:spPr bwMode="auto">
            <a:xfrm>
              <a:off x="869" y="1836"/>
              <a:ext cx="86" cy="86"/>
            </a:xfrm>
            <a:prstGeom prst="ellipse">
              <a:avLst/>
            </a:prstGeom>
            <a:solidFill>
              <a:schemeClr val="bg1"/>
            </a:solidFill>
            <a:ln w="38100">
              <a:solidFill>
                <a:srgbClr val="FF0000"/>
              </a:solidFill>
              <a:round/>
              <a:headEnd/>
              <a:tailEnd/>
            </a:ln>
          </p:spPr>
          <p:txBody>
            <a:bodyPr wrap="none" anchor="ctr"/>
            <a:lstStyle/>
            <a:p>
              <a:endParaRPr lang="ja-JP" altLang="en-US"/>
            </a:p>
          </p:txBody>
        </p:sp>
      </p:grpSp>
      <p:grpSp>
        <p:nvGrpSpPr>
          <p:cNvPr id="3" name="Group 34"/>
          <p:cNvGrpSpPr>
            <a:grpSpLocks/>
          </p:cNvGrpSpPr>
          <p:nvPr/>
        </p:nvGrpSpPr>
        <p:grpSpPr bwMode="auto">
          <a:xfrm>
            <a:off x="1052632" y="3600353"/>
            <a:ext cx="1203007" cy="1923572"/>
            <a:chOff x="567" y="2057"/>
            <a:chExt cx="648" cy="1099"/>
          </a:xfrm>
        </p:grpSpPr>
        <p:sp>
          <p:nvSpPr>
            <p:cNvPr id="21562" name="Text Box 17"/>
            <p:cNvSpPr txBox="1">
              <a:spLocks noChangeArrowheads="1"/>
            </p:cNvSpPr>
            <p:nvPr/>
          </p:nvSpPr>
          <p:spPr bwMode="auto">
            <a:xfrm>
              <a:off x="567" y="2057"/>
              <a:ext cx="648" cy="1099"/>
            </a:xfrm>
            <a:prstGeom prst="rect">
              <a:avLst/>
            </a:prstGeom>
            <a:noFill/>
            <a:ln w="12700" algn="ctr">
              <a:noFill/>
              <a:miter lim="800000"/>
              <a:headEnd/>
              <a:tailEnd/>
            </a:ln>
          </p:spPr>
          <p:txBody>
            <a:bodyPr wrap="none">
              <a:spAutoFit/>
            </a:bodyPr>
            <a:lstStyle/>
            <a:p>
              <a:r>
                <a:rPr lang="en-US" altLang="ja-JP" sz="11900" dirty="0">
                  <a:latin typeface="Arial" charset="0"/>
                </a:rPr>
                <a:t>A</a:t>
              </a:r>
            </a:p>
          </p:txBody>
        </p:sp>
        <p:sp>
          <p:nvSpPr>
            <p:cNvPr id="21563" name="AutoShape 18"/>
            <p:cNvSpPr>
              <a:spLocks noChangeAspect="1" noChangeArrowheads="1"/>
            </p:cNvSpPr>
            <p:nvPr/>
          </p:nvSpPr>
          <p:spPr bwMode="auto">
            <a:xfrm>
              <a:off x="657" y="2568"/>
              <a:ext cx="102" cy="102"/>
            </a:xfrm>
            <a:prstGeom prst="triangle">
              <a:avLst>
                <a:gd name="adj" fmla="val 50000"/>
              </a:avLst>
            </a:prstGeom>
            <a:solidFill>
              <a:schemeClr val="bg1"/>
            </a:solidFill>
            <a:ln w="38100">
              <a:solidFill>
                <a:srgbClr val="3366FF"/>
              </a:solidFill>
              <a:miter lim="800000"/>
              <a:headEnd/>
              <a:tailEnd/>
            </a:ln>
          </p:spPr>
          <p:txBody>
            <a:bodyPr wrap="none" anchor="ctr"/>
            <a:lstStyle/>
            <a:p>
              <a:endParaRPr lang="ja-JP" altLang="en-US"/>
            </a:p>
          </p:txBody>
        </p:sp>
        <p:sp>
          <p:nvSpPr>
            <p:cNvPr id="21564" name="AutoShape 19"/>
            <p:cNvSpPr>
              <a:spLocks noChangeAspect="1" noChangeArrowheads="1"/>
            </p:cNvSpPr>
            <p:nvPr/>
          </p:nvSpPr>
          <p:spPr bwMode="auto">
            <a:xfrm>
              <a:off x="1111" y="2840"/>
              <a:ext cx="95" cy="95"/>
            </a:xfrm>
            <a:prstGeom prst="diamond">
              <a:avLst/>
            </a:prstGeom>
            <a:solidFill>
              <a:schemeClr val="bg1"/>
            </a:solidFill>
            <a:ln w="38100">
              <a:solidFill>
                <a:srgbClr val="339966"/>
              </a:solidFill>
              <a:miter lim="800000"/>
              <a:headEnd/>
              <a:tailEnd/>
            </a:ln>
          </p:spPr>
          <p:txBody>
            <a:bodyPr wrap="none" anchor="ctr"/>
            <a:lstStyle/>
            <a:p>
              <a:endParaRPr lang="ja-JP" altLang="en-US"/>
            </a:p>
          </p:txBody>
        </p:sp>
        <p:sp>
          <p:nvSpPr>
            <p:cNvPr id="21565" name="Oval 20"/>
            <p:cNvSpPr>
              <a:spLocks noChangeAspect="1" noChangeArrowheads="1"/>
            </p:cNvSpPr>
            <p:nvPr/>
          </p:nvSpPr>
          <p:spPr bwMode="auto">
            <a:xfrm>
              <a:off x="869" y="2608"/>
              <a:ext cx="86" cy="86"/>
            </a:xfrm>
            <a:prstGeom prst="ellipse">
              <a:avLst/>
            </a:prstGeom>
            <a:solidFill>
              <a:schemeClr val="bg1"/>
            </a:solidFill>
            <a:ln w="38100">
              <a:solidFill>
                <a:srgbClr val="FF0000"/>
              </a:solidFill>
              <a:round/>
              <a:headEnd/>
              <a:tailEnd/>
            </a:ln>
          </p:spPr>
          <p:txBody>
            <a:bodyPr wrap="none" anchor="ctr"/>
            <a:lstStyle/>
            <a:p>
              <a:endParaRPr lang="ja-JP" altLang="en-US"/>
            </a:p>
          </p:txBody>
        </p:sp>
      </p:grpSp>
      <p:grpSp>
        <p:nvGrpSpPr>
          <p:cNvPr id="4" name="Group 33"/>
          <p:cNvGrpSpPr>
            <a:grpSpLocks/>
          </p:cNvGrpSpPr>
          <p:nvPr/>
        </p:nvGrpSpPr>
        <p:grpSpPr bwMode="auto">
          <a:xfrm>
            <a:off x="1052632" y="5116078"/>
            <a:ext cx="1203007" cy="1923572"/>
            <a:chOff x="567" y="2828"/>
            <a:chExt cx="648" cy="1099"/>
          </a:xfrm>
        </p:grpSpPr>
        <p:sp>
          <p:nvSpPr>
            <p:cNvPr id="21558" name="Text Box 21"/>
            <p:cNvSpPr txBox="1">
              <a:spLocks noChangeArrowheads="1"/>
            </p:cNvSpPr>
            <p:nvPr/>
          </p:nvSpPr>
          <p:spPr bwMode="auto">
            <a:xfrm>
              <a:off x="567" y="2828"/>
              <a:ext cx="648" cy="1099"/>
            </a:xfrm>
            <a:prstGeom prst="rect">
              <a:avLst/>
            </a:prstGeom>
            <a:noFill/>
            <a:ln w="12700" algn="ctr">
              <a:noFill/>
              <a:miter lim="800000"/>
              <a:headEnd/>
              <a:tailEnd/>
            </a:ln>
          </p:spPr>
          <p:txBody>
            <a:bodyPr wrap="none">
              <a:spAutoFit/>
            </a:bodyPr>
            <a:lstStyle/>
            <a:p>
              <a:r>
                <a:rPr lang="en-US" altLang="ja-JP" sz="11900" dirty="0">
                  <a:latin typeface="Arial" charset="0"/>
                </a:rPr>
                <a:t>A</a:t>
              </a:r>
            </a:p>
          </p:txBody>
        </p:sp>
        <p:sp>
          <p:nvSpPr>
            <p:cNvPr id="21559" name="AutoShape 22"/>
            <p:cNvSpPr>
              <a:spLocks noChangeAspect="1" noChangeArrowheads="1"/>
            </p:cNvSpPr>
            <p:nvPr/>
          </p:nvSpPr>
          <p:spPr bwMode="auto">
            <a:xfrm>
              <a:off x="1066" y="3475"/>
              <a:ext cx="102" cy="102"/>
            </a:xfrm>
            <a:prstGeom prst="triangle">
              <a:avLst>
                <a:gd name="adj" fmla="val 50000"/>
              </a:avLst>
            </a:prstGeom>
            <a:solidFill>
              <a:schemeClr val="bg1"/>
            </a:solidFill>
            <a:ln w="38100">
              <a:solidFill>
                <a:srgbClr val="3366FF"/>
              </a:solidFill>
              <a:miter lim="800000"/>
              <a:headEnd/>
              <a:tailEnd/>
            </a:ln>
          </p:spPr>
          <p:txBody>
            <a:bodyPr wrap="none" anchor="ctr"/>
            <a:lstStyle/>
            <a:p>
              <a:endParaRPr lang="ja-JP" altLang="en-US"/>
            </a:p>
          </p:txBody>
        </p:sp>
        <p:sp>
          <p:nvSpPr>
            <p:cNvPr id="21560" name="AutoShape 23"/>
            <p:cNvSpPr>
              <a:spLocks noChangeAspect="1" noChangeArrowheads="1"/>
            </p:cNvSpPr>
            <p:nvPr/>
          </p:nvSpPr>
          <p:spPr bwMode="auto">
            <a:xfrm>
              <a:off x="884" y="3022"/>
              <a:ext cx="95" cy="95"/>
            </a:xfrm>
            <a:prstGeom prst="diamond">
              <a:avLst/>
            </a:prstGeom>
            <a:solidFill>
              <a:schemeClr val="bg1"/>
            </a:solidFill>
            <a:ln w="38100">
              <a:solidFill>
                <a:srgbClr val="339966"/>
              </a:solidFill>
              <a:miter lim="800000"/>
              <a:headEnd/>
              <a:tailEnd/>
            </a:ln>
          </p:spPr>
          <p:txBody>
            <a:bodyPr wrap="none" anchor="ctr"/>
            <a:lstStyle/>
            <a:p>
              <a:endParaRPr lang="ja-JP" altLang="en-US"/>
            </a:p>
          </p:txBody>
        </p:sp>
        <p:sp>
          <p:nvSpPr>
            <p:cNvPr id="21561" name="Oval 24"/>
            <p:cNvSpPr>
              <a:spLocks noChangeAspect="1" noChangeArrowheads="1"/>
            </p:cNvSpPr>
            <p:nvPr/>
          </p:nvSpPr>
          <p:spPr bwMode="auto">
            <a:xfrm>
              <a:off x="869" y="3379"/>
              <a:ext cx="86" cy="86"/>
            </a:xfrm>
            <a:prstGeom prst="ellipse">
              <a:avLst/>
            </a:prstGeom>
            <a:solidFill>
              <a:schemeClr val="bg1"/>
            </a:solidFill>
            <a:ln w="38100">
              <a:solidFill>
                <a:srgbClr val="FF0000"/>
              </a:solidFill>
              <a:round/>
              <a:headEnd/>
              <a:tailEnd/>
            </a:ln>
          </p:spPr>
          <p:txBody>
            <a:bodyPr wrap="none" anchor="ctr"/>
            <a:lstStyle/>
            <a:p>
              <a:endParaRPr lang="ja-JP" altLang="en-US"/>
            </a:p>
          </p:txBody>
        </p:sp>
      </p:grpSp>
      <p:sp>
        <p:nvSpPr>
          <p:cNvPr id="21513" name="AutoShape 27"/>
          <p:cNvSpPr>
            <a:spLocks noChangeArrowheads="1"/>
          </p:cNvSpPr>
          <p:nvPr/>
        </p:nvSpPr>
        <p:spPr bwMode="auto">
          <a:xfrm>
            <a:off x="3157895" y="4060679"/>
            <a:ext cx="926389" cy="831389"/>
          </a:xfrm>
          <a:prstGeom prst="wedgeRoundRectCallout">
            <a:avLst>
              <a:gd name="adj1" fmla="val -115931"/>
              <a:gd name="adj2" fmla="val 26000"/>
              <a:gd name="adj3" fmla="val 16667"/>
            </a:avLst>
          </a:prstGeom>
          <a:solidFill>
            <a:srgbClr val="FFFFFF"/>
          </a:solidFill>
          <a:ln w="25400" algn="ctr">
            <a:solidFill>
              <a:schemeClr val="accent2"/>
            </a:solidFill>
            <a:miter lim="800000"/>
            <a:headEnd/>
            <a:tailEnd/>
          </a:ln>
        </p:spPr>
        <p:txBody>
          <a:bodyPr lIns="104306" tIns="52153" rIns="104306" bIns="52153"/>
          <a:lstStyle/>
          <a:p>
            <a:endParaRPr lang="ja-JP" altLang="en-US"/>
          </a:p>
        </p:txBody>
      </p:sp>
      <p:sp>
        <p:nvSpPr>
          <p:cNvPr id="21514" name="Line 28"/>
          <p:cNvSpPr>
            <a:spLocks noChangeShapeType="1"/>
          </p:cNvSpPr>
          <p:nvPr/>
        </p:nvSpPr>
        <p:spPr bwMode="auto">
          <a:xfrm>
            <a:off x="3551473" y="4177948"/>
            <a:ext cx="167084" cy="635356"/>
          </a:xfrm>
          <a:prstGeom prst="line">
            <a:avLst/>
          </a:prstGeom>
          <a:noFill/>
          <a:ln w="63500">
            <a:solidFill>
              <a:srgbClr val="008000"/>
            </a:solidFill>
            <a:round/>
            <a:headEnd/>
            <a:tailEnd type="arrow" w="med" len="med"/>
          </a:ln>
        </p:spPr>
        <p:txBody>
          <a:bodyPr lIns="104306" tIns="52153" rIns="104306" bIns="52153"/>
          <a:lstStyle/>
          <a:p>
            <a:endParaRPr lang="ja-JP" altLang="en-US"/>
          </a:p>
        </p:txBody>
      </p:sp>
      <p:sp>
        <p:nvSpPr>
          <p:cNvPr id="21515" name="AutoShape 29"/>
          <p:cNvSpPr>
            <a:spLocks noChangeArrowheads="1"/>
          </p:cNvSpPr>
          <p:nvPr/>
        </p:nvSpPr>
        <p:spPr bwMode="auto">
          <a:xfrm>
            <a:off x="3157895" y="5576404"/>
            <a:ext cx="926389" cy="831388"/>
          </a:xfrm>
          <a:prstGeom prst="wedgeRoundRectCallout">
            <a:avLst>
              <a:gd name="adj1" fmla="val -115931"/>
              <a:gd name="adj2" fmla="val 26000"/>
              <a:gd name="adj3" fmla="val 16667"/>
            </a:avLst>
          </a:prstGeom>
          <a:solidFill>
            <a:srgbClr val="FFFFFF"/>
          </a:solidFill>
          <a:ln w="25400" algn="ctr">
            <a:solidFill>
              <a:schemeClr val="accent2"/>
            </a:solidFill>
            <a:miter lim="800000"/>
            <a:headEnd/>
            <a:tailEnd/>
          </a:ln>
        </p:spPr>
        <p:txBody>
          <a:bodyPr lIns="104306" tIns="52153" rIns="104306" bIns="52153"/>
          <a:lstStyle/>
          <a:p>
            <a:endParaRPr lang="ja-JP" altLang="en-US"/>
          </a:p>
        </p:txBody>
      </p:sp>
      <p:sp>
        <p:nvSpPr>
          <p:cNvPr id="21516" name="Line 30"/>
          <p:cNvSpPr>
            <a:spLocks noChangeShapeType="1"/>
          </p:cNvSpPr>
          <p:nvPr/>
        </p:nvSpPr>
        <p:spPr bwMode="auto">
          <a:xfrm flipH="1" flipV="1">
            <a:off x="3326835" y="5772438"/>
            <a:ext cx="588509" cy="477829"/>
          </a:xfrm>
          <a:prstGeom prst="line">
            <a:avLst/>
          </a:prstGeom>
          <a:noFill/>
          <a:ln w="63500">
            <a:solidFill>
              <a:srgbClr val="3366FF"/>
            </a:solidFill>
            <a:round/>
            <a:headEnd/>
            <a:tailEnd type="arrow" w="med" len="med"/>
          </a:ln>
        </p:spPr>
        <p:txBody>
          <a:bodyPr lIns="104306" tIns="52153" rIns="104306" bIns="52153"/>
          <a:lstStyle/>
          <a:p>
            <a:endParaRPr lang="ja-JP" altLang="en-US"/>
          </a:p>
        </p:txBody>
      </p:sp>
      <p:sp>
        <p:nvSpPr>
          <p:cNvPr id="21517" name="AutoShape 31"/>
          <p:cNvSpPr>
            <a:spLocks noChangeArrowheads="1"/>
          </p:cNvSpPr>
          <p:nvPr/>
        </p:nvSpPr>
        <p:spPr bwMode="auto">
          <a:xfrm>
            <a:off x="3157895" y="2531835"/>
            <a:ext cx="926389" cy="831389"/>
          </a:xfrm>
          <a:prstGeom prst="wedgeRoundRectCallout">
            <a:avLst>
              <a:gd name="adj1" fmla="val -125148"/>
              <a:gd name="adj2" fmla="val 20528"/>
              <a:gd name="adj3" fmla="val 16667"/>
            </a:avLst>
          </a:prstGeom>
          <a:solidFill>
            <a:srgbClr val="FFFFFF"/>
          </a:solidFill>
          <a:ln w="25400" algn="ctr">
            <a:solidFill>
              <a:schemeClr val="accent2"/>
            </a:solidFill>
            <a:miter lim="800000"/>
            <a:headEnd/>
            <a:tailEnd/>
          </a:ln>
        </p:spPr>
        <p:txBody>
          <a:bodyPr lIns="104306" tIns="52153" rIns="104306" bIns="52153"/>
          <a:lstStyle/>
          <a:p>
            <a:endParaRPr lang="ja-JP" altLang="en-US"/>
          </a:p>
        </p:txBody>
      </p:sp>
      <p:sp>
        <p:nvSpPr>
          <p:cNvPr id="21518" name="Line 32"/>
          <p:cNvSpPr>
            <a:spLocks noChangeShapeType="1"/>
          </p:cNvSpPr>
          <p:nvPr/>
        </p:nvSpPr>
        <p:spPr bwMode="auto">
          <a:xfrm flipV="1">
            <a:off x="3252576" y="2808380"/>
            <a:ext cx="757449" cy="316803"/>
          </a:xfrm>
          <a:prstGeom prst="line">
            <a:avLst/>
          </a:prstGeom>
          <a:noFill/>
          <a:ln w="63500">
            <a:solidFill>
              <a:srgbClr val="FF9900"/>
            </a:solidFill>
            <a:round/>
            <a:headEnd/>
            <a:tailEnd type="arrow" w="med" len="med"/>
          </a:ln>
        </p:spPr>
        <p:txBody>
          <a:bodyPr lIns="104306" tIns="52153" rIns="104306" bIns="52153"/>
          <a:lstStyle/>
          <a:p>
            <a:endParaRPr lang="ja-JP" altLang="en-US"/>
          </a:p>
        </p:txBody>
      </p:sp>
      <p:sp>
        <p:nvSpPr>
          <p:cNvPr id="21519" name="Line 38"/>
          <p:cNvSpPr>
            <a:spLocks noChangeShapeType="1"/>
          </p:cNvSpPr>
          <p:nvPr/>
        </p:nvSpPr>
        <p:spPr bwMode="auto">
          <a:xfrm>
            <a:off x="9857978" y="3066512"/>
            <a:ext cx="0" cy="4207703"/>
          </a:xfrm>
          <a:prstGeom prst="line">
            <a:avLst/>
          </a:prstGeom>
          <a:noFill/>
          <a:ln w="31750">
            <a:solidFill>
              <a:schemeClr val="tx1"/>
            </a:solidFill>
            <a:round/>
            <a:headEnd/>
            <a:tailEnd/>
          </a:ln>
        </p:spPr>
        <p:txBody>
          <a:bodyPr lIns="104306" tIns="52153" rIns="104306" bIns="52153"/>
          <a:lstStyle/>
          <a:p>
            <a:endParaRPr lang="ja-JP" altLang="en-US"/>
          </a:p>
        </p:txBody>
      </p:sp>
      <p:grpSp>
        <p:nvGrpSpPr>
          <p:cNvPr id="5" name="Group 53"/>
          <p:cNvGrpSpPr>
            <a:grpSpLocks/>
          </p:cNvGrpSpPr>
          <p:nvPr/>
        </p:nvGrpSpPr>
        <p:grpSpPr bwMode="auto">
          <a:xfrm>
            <a:off x="6442031" y="3066513"/>
            <a:ext cx="3415947" cy="3890900"/>
            <a:chOff x="3288" y="1570"/>
            <a:chExt cx="1725" cy="2223"/>
          </a:xfrm>
        </p:grpSpPr>
        <p:sp>
          <p:nvSpPr>
            <p:cNvPr id="21550" name="Line 39"/>
            <p:cNvSpPr>
              <a:spLocks noChangeShapeType="1"/>
            </p:cNvSpPr>
            <p:nvPr/>
          </p:nvSpPr>
          <p:spPr bwMode="auto">
            <a:xfrm>
              <a:off x="3288" y="1570"/>
              <a:ext cx="1724" cy="0"/>
            </a:xfrm>
            <a:prstGeom prst="line">
              <a:avLst/>
            </a:prstGeom>
            <a:noFill/>
            <a:ln w="31750">
              <a:solidFill>
                <a:schemeClr val="tx1"/>
              </a:solidFill>
              <a:round/>
              <a:headEnd/>
              <a:tailEnd/>
            </a:ln>
          </p:spPr>
          <p:txBody>
            <a:bodyPr/>
            <a:lstStyle/>
            <a:p>
              <a:endParaRPr lang="ja-JP" altLang="en-US"/>
            </a:p>
          </p:txBody>
        </p:sp>
        <p:sp>
          <p:nvSpPr>
            <p:cNvPr id="21551" name="Line 40"/>
            <p:cNvSpPr>
              <a:spLocks noChangeShapeType="1"/>
            </p:cNvSpPr>
            <p:nvPr/>
          </p:nvSpPr>
          <p:spPr bwMode="auto">
            <a:xfrm>
              <a:off x="3288" y="1888"/>
              <a:ext cx="1724" cy="0"/>
            </a:xfrm>
            <a:prstGeom prst="line">
              <a:avLst/>
            </a:prstGeom>
            <a:noFill/>
            <a:ln w="31750">
              <a:solidFill>
                <a:schemeClr val="tx1"/>
              </a:solidFill>
              <a:round/>
              <a:headEnd/>
              <a:tailEnd/>
            </a:ln>
          </p:spPr>
          <p:txBody>
            <a:bodyPr/>
            <a:lstStyle/>
            <a:p>
              <a:endParaRPr lang="ja-JP" altLang="en-US"/>
            </a:p>
          </p:txBody>
        </p:sp>
        <p:sp>
          <p:nvSpPr>
            <p:cNvPr id="21552" name="Line 41"/>
            <p:cNvSpPr>
              <a:spLocks noChangeShapeType="1"/>
            </p:cNvSpPr>
            <p:nvPr/>
          </p:nvSpPr>
          <p:spPr bwMode="auto">
            <a:xfrm>
              <a:off x="3288" y="2205"/>
              <a:ext cx="1724" cy="0"/>
            </a:xfrm>
            <a:prstGeom prst="line">
              <a:avLst/>
            </a:prstGeom>
            <a:noFill/>
            <a:ln w="31750">
              <a:solidFill>
                <a:schemeClr val="tx1"/>
              </a:solidFill>
              <a:round/>
              <a:headEnd/>
              <a:tailEnd/>
            </a:ln>
          </p:spPr>
          <p:txBody>
            <a:bodyPr/>
            <a:lstStyle/>
            <a:p>
              <a:endParaRPr lang="ja-JP" altLang="en-US"/>
            </a:p>
          </p:txBody>
        </p:sp>
        <p:sp>
          <p:nvSpPr>
            <p:cNvPr id="21553" name="Line 42"/>
            <p:cNvSpPr>
              <a:spLocks noChangeShapeType="1"/>
            </p:cNvSpPr>
            <p:nvPr/>
          </p:nvSpPr>
          <p:spPr bwMode="auto">
            <a:xfrm>
              <a:off x="3288" y="2523"/>
              <a:ext cx="1724" cy="0"/>
            </a:xfrm>
            <a:prstGeom prst="line">
              <a:avLst/>
            </a:prstGeom>
            <a:noFill/>
            <a:ln w="31750">
              <a:solidFill>
                <a:schemeClr val="tx1"/>
              </a:solidFill>
              <a:round/>
              <a:headEnd/>
              <a:tailEnd/>
            </a:ln>
          </p:spPr>
          <p:txBody>
            <a:bodyPr/>
            <a:lstStyle/>
            <a:p>
              <a:endParaRPr lang="ja-JP" altLang="en-US"/>
            </a:p>
          </p:txBody>
        </p:sp>
        <p:sp>
          <p:nvSpPr>
            <p:cNvPr id="21554" name="Line 43"/>
            <p:cNvSpPr>
              <a:spLocks noChangeShapeType="1"/>
            </p:cNvSpPr>
            <p:nvPr/>
          </p:nvSpPr>
          <p:spPr bwMode="auto">
            <a:xfrm>
              <a:off x="3288" y="2840"/>
              <a:ext cx="1724" cy="0"/>
            </a:xfrm>
            <a:prstGeom prst="line">
              <a:avLst/>
            </a:prstGeom>
            <a:noFill/>
            <a:ln w="31750">
              <a:solidFill>
                <a:schemeClr val="tx1"/>
              </a:solidFill>
              <a:round/>
              <a:headEnd/>
              <a:tailEnd/>
            </a:ln>
          </p:spPr>
          <p:txBody>
            <a:bodyPr/>
            <a:lstStyle/>
            <a:p>
              <a:endParaRPr lang="ja-JP" altLang="en-US"/>
            </a:p>
          </p:txBody>
        </p:sp>
        <p:sp>
          <p:nvSpPr>
            <p:cNvPr id="21555" name="Line 44"/>
            <p:cNvSpPr>
              <a:spLocks noChangeShapeType="1"/>
            </p:cNvSpPr>
            <p:nvPr/>
          </p:nvSpPr>
          <p:spPr bwMode="auto">
            <a:xfrm>
              <a:off x="3288" y="3158"/>
              <a:ext cx="1724" cy="0"/>
            </a:xfrm>
            <a:prstGeom prst="line">
              <a:avLst/>
            </a:prstGeom>
            <a:noFill/>
            <a:ln w="31750">
              <a:solidFill>
                <a:schemeClr val="tx1"/>
              </a:solidFill>
              <a:round/>
              <a:headEnd/>
              <a:tailEnd/>
            </a:ln>
          </p:spPr>
          <p:txBody>
            <a:bodyPr/>
            <a:lstStyle/>
            <a:p>
              <a:endParaRPr lang="ja-JP" altLang="en-US"/>
            </a:p>
          </p:txBody>
        </p:sp>
        <p:sp>
          <p:nvSpPr>
            <p:cNvPr id="21556" name="Line 45"/>
            <p:cNvSpPr>
              <a:spLocks noChangeShapeType="1"/>
            </p:cNvSpPr>
            <p:nvPr/>
          </p:nvSpPr>
          <p:spPr bwMode="auto">
            <a:xfrm>
              <a:off x="3288" y="3475"/>
              <a:ext cx="1724" cy="0"/>
            </a:xfrm>
            <a:prstGeom prst="line">
              <a:avLst/>
            </a:prstGeom>
            <a:noFill/>
            <a:ln w="31750">
              <a:solidFill>
                <a:schemeClr val="tx1"/>
              </a:solidFill>
              <a:round/>
              <a:headEnd/>
              <a:tailEnd/>
            </a:ln>
          </p:spPr>
          <p:txBody>
            <a:bodyPr/>
            <a:lstStyle/>
            <a:p>
              <a:endParaRPr lang="ja-JP" altLang="en-US"/>
            </a:p>
          </p:txBody>
        </p:sp>
        <p:sp>
          <p:nvSpPr>
            <p:cNvPr id="21557" name="Line 46"/>
            <p:cNvSpPr>
              <a:spLocks noChangeShapeType="1"/>
            </p:cNvSpPr>
            <p:nvPr/>
          </p:nvSpPr>
          <p:spPr bwMode="auto">
            <a:xfrm>
              <a:off x="3289" y="3793"/>
              <a:ext cx="1724" cy="0"/>
            </a:xfrm>
            <a:prstGeom prst="line">
              <a:avLst/>
            </a:prstGeom>
            <a:noFill/>
            <a:ln w="31750">
              <a:solidFill>
                <a:schemeClr val="tx1"/>
              </a:solidFill>
              <a:round/>
              <a:headEnd/>
              <a:tailEnd/>
            </a:ln>
          </p:spPr>
          <p:txBody>
            <a:bodyPr/>
            <a:lstStyle/>
            <a:p>
              <a:endParaRPr lang="ja-JP" altLang="en-US"/>
            </a:p>
          </p:txBody>
        </p:sp>
      </p:grpSp>
      <p:sp>
        <p:nvSpPr>
          <p:cNvPr id="21521" name="Text Box 47"/>
          <p:cNvSpPr txBox="1">
            <a:spLocks noChangeArrowheads="1"/>
          </p:cNvSpPr>
          <p:nvPr/>
        </p:nvSpPr>
        <p:spPr bwMode="auto">
          <a:xfrm rot="5400000">
            <a:off x="9112026" y="4090851"/>
            <a:ext cx="2134253" cy="597767"/>
          </a:xfrm>
          <a:prstGeom prst="rect">
            <a:avLst/>
          </a:prstGeom>
          <a:noFill/>
          <a:ln w="31750" algn="ctr">
            <a:noFill/>
            <a:miter lim="800000"/>
            <a:headEnd/>
            <a:tailEnd/>
          </a:ln>
        </p:spPr>
        <p:txBody>
          <a:bodyPr wrap="none" lIns="104306" tIns="52153" rIns="104306" bIns="52153">
            <a:spAutoFit/>
          </a:bodyPr>
          <a:lstStyle/>
          <a:p>
            <a:r>
              <a:rPr lang="en-US" altLang="ja-JP" sz="3200" dirty="0" smtClean="0">
                <a:solidFill>
                  <a:schemeClr val="accent2"/>
                </a:solidFill>
                <a:latin typeface="Tahoma" pitchFamily="34" charset="0"/>
                <a:cs typeface="Tahoma" pitchFamily="34" charset="0"/>
              </a:rPr>
              <a:t>Hash table</a:t>
            </a:r>
            <a:endParaRPr lang="en-US" altLang="ja-JP" sz="3200" dirty="0">
              <a:solidFill>
                <a:schemeClr val="accent2"/>
              </a:solidFill>
              <a:latin typeface="Tahoma" pitchFamily="34" charset="0"/>
              <a:cs typeface="Tahoma" pitchFamily="34" charset="0"/>
            </a:endParaRPr>
          </a:p>
        </p:txBody>
      </p:sp>
      <p:sp>
        <p:nvSpPr>
          <p:cNvPr id="149552" name="AutoShape 48"/>
          <p:cNvSpPr>
            <a:spLocks noChangeArrowheads="1"/>
          </p:cNvSpPr>
          <p:nvPr/>
        </p:nvSpPr>
        <p:spPr bwMode="auto">
          <a:xfrm>
            <a:off x="4503852" y="4018671"/>
            <a:ext cx="1262415" cy="953910"/>
          </a:xfrm>
          <a:prstGeom prst="rightArrow">
            <a:avLst>
              <a:gd name="adj1" fmla="val 44583"/>
              <a:gd name="adj2" fmla="val 58896"/>
            </a:avLst>
          </a:prstGeom>
          <a:ln>
            <a:headEnd/>
            <a:tailEnd/>
          </a:ln>
        </p:spPr>
        <p:style>
          <a:lnRef idx="0">
            <a:schemeClr val="accent4"/>
          </a:lnRef>
          <a:fillRef idx="3">
            <a:schemeClr val="accent4"/>
          </a:fillRef>
          <a:effectRef idx="3">
            <a:schemeClr val="accent4"/>
          </a:effectRef>
          <a:fontRef idx="minor">
            <a:schemeClr val="lt1"/>
          </a:fontRef>
        </p:style>
        <p:txBody>
          <a:bodyPr wrap="none" lIns="104306" tIns="52153" rIns="104306" bIns="52153" anchor="ctr"/>
          <a:lstStyle/>
          <a:p>
            <a:endParaRPr lang="ja-JP" altLang="en-US"/>
          </a:p>
        </p:txBody>
      </p:sp>
      <p:pic>
        <p:nvPicPr>
          <p:cNvPr id="149554" name="Picture 50" descr="A01"/>
          <p:cNvPicPr>
            <a:picLocks noChangeAspect="1" noChangeArrowheads="1"/>
          </p:cNvPicPr>
          <p:nvPr/>
        </p:nvPicPr>
        <p:blipFill>
          <a:blip r:embed="rId3" cstate="print"/>
          <a:srcRect/>
          <a:stretch>
            <a:fillRect/>
          </a:stretch>
        </p:blipFill>
        <p:spPr bwMode="auto">
          <a:xfrm>
            <a:off x="6609116" y="3463829"/>
            <a:ext cx="568087" cy="840140"/>
          </a:xfrm>
          <a:prstGeom prst="rect">
            <a:avLst/>
          </a:prstGeom>
          <a:noFill/>
          <a:ln w="9525">
            <a:noFill/>
            <a:miter lim="800000"/>
            <a:headEnd/>
            <a:tailEnd/>
          </a:ln>
        </p:spPr>
      </p:pic>
      <p:pic>
        <p:nvPicPr>
          <p:cNvPr id="149564" name="Picture 60" descr="A02"/>
          <p:cNvPicPr>
            <a:picLocks noChangeAspect="1" noChangeArrowheads="1"/>
          </p:cNvPicPr>
          <p:nvPr/>
        </p:nvPicPr>
        <p:blipFill>
          <a:blip r:embed="rId4" cstate="print"/>
          <a:srcRect/>
          <a:stretch>
            <a:fillRect/>
          </a:stretch>
        </p:blipFill>
        <p:spPr bwMode="auto">
          <a:xfrm>
            <a:off x="6609116" y="5686701"/>
            <a:ext cx="568087" cy="840140"/>
          </a:xfrm>
          <a:prstGeom prst="rect">
            <a:avLst/>
          </a:prstGeom>
          <a:noFill/>
          <a:ln w="9525">
            <a:noFill/>
            <a:miter lim="800000"/>
            <a:headEnd/>
            <a:tailEnd/>
          </a:ln>
        </p:spPr>
      </p:pic>
      <p:pic>
        <p:nvPicPr>
          <p:cNvPr id="149565" name="Picture 61" descr="A03"/>
          <p:cNvPicPr>
            <a:picLocks noChangeAspect="1" noChangeArrowheads="1"/>
          </p:cNvPicPr>
          <p:nvPr/>
        </p:nvPicPr>
        <p:blipFill>
          <a:blip r:embed="rId5" cstate="print"/>
          <a:srcRect/>
          <a:stretch>
            <a:fillRect/>
          </a:stretch>
        </p:blipFill>
        <p:spPr bwMode="auto">
          <a:xfrm>
            <a:off x="6609116" y="4053677"/>
            <a:ext cx="568087" cy="840140"/>
          </a:xfrm>
          <a:prstGeom prst="rect">
            <a:avLst/>
          </a:prstGeom>
          <a:noFill/>
          <a:ln w="9525">
            <a:noFill/>
            <a:miter lim="800000"/>
            <a:headEnd/>
            <a:tailEnd/>
          </a:ln>
        </p:spPr>
      </p:pic>
      <p:pic>
        <p:nvPicPr>
          <p:cNvPr id="149571" name="Picture 67" descr="B01"/>
          <p:cNvPicPr>
            <a:picLocks noChangeAspect="1" noChangeArrowheads="1"/>
          </p:cNvPicPr>
          <p:nvPr/>
        </p:nvPicPr>
        <p:blipFill>
          <a:blip r:embed="rId6" cstate="print"/>
          <a:srcRect/>
          <a:stretch>
            <a:fillRect/>
          </a:stretch>
        </p:blipFill>
        <p:spPr bwMode="auto">
          <a:xfrm>
            <a:off x="6631394" y="4608521"/>
            <a:ext cx="568087" cy="840140"/>
          </a:xfrm>
          <a:prstGeom prst="rect">
            <a:avLst/>
          </a:prstGeom>
          <a:noFill/>
          <a:ln w="9525">
            <a:noFill/>
            <a:miter lim="800000"/>
            <a:headEnd/>
            <a:tailEnd/>
          </a:ln>
        </p:spPr>
      </p:pic>
      <p:pic>
        <p:nvPicPr>
          <p:cNvPr id="149572" name="Picture 68" descr="E01"/>
          <p:cNvPicPr>
            <a:picLocks noChangeAspect="1" noChangeArrowheads="1"/>
          </p:cNvPicPr>
          <p:nvPr/>
        </p:nvPicPr>
        <p:blipFill>
          <a:blip r:embed="rId7" cstate="print"/>
          <a:srcRect/>
          <a:stretch>
            <a:fillRect/>
          </a:stretch>
        </p:blipFill>
        <p:spPr bwMode="auto">
          <a:xfrm>
            <a:off x="6581269" y="2908986"/>
            <a:ext cx="568087" cy="840140"/>
          </a:xfrm>
          <a:prstGeom prst="rect">
            <a:avLst/>
          </a:prstGeom>
          <a:noFill/>
          <a:ln w="9525">
            <a:noFill/>
            <a:miter lim="800000"/>
            <a:headEnd/>
            <a:tailEnd/>
          </a:ln>
        </p:spPr>
      </p:pic>
      <p:pic>
        <p:nvPicPr>
          <p:cNvPr id="149573" name="Picture 69" descr="M01"/>
          <p:cNvPicPr>
            <a:picLocks noChangeAspect="1" noChangeArrowheads="1"/>
          </p:cNvPicPr>
          <p:nvPr/>
        </p:nvPicPr>
        <p:blipFill>
          <a:blip r:embed="rId8" cstate="print"/>
          <a:srcRect/>
          <a:stretch>
            <a:fillRect/>
          </a:stretch>
        </p:blipFill>
        <p:spPr bwMode="auto">
          <a:xfrm>
            <a:off x="8090597" y="2908986"/>
            <a:ext cx="681334" cy="836640"/>
          </a:xfrm>
          <a:prstGeom prst="rect">
            <a:avLst/>
          </a:prstGeom>
          <a:noFill/>
          <a:ln w="9525">
            <a:noFill/>
            <a:miter lim="800000"/>
            <a:headEnd/>
            <a:tailEnd/>
          </a:ln>
        </p:spPr>
      </p:pic>
      <p:pic>
        <p:nvPicPr>
          <p:cNvPr id="149574" name="Picture 70" descr="R01"/>
          <p:cNvPicPr>
            <a:picLocks noChangeAspect="1" noChangeArrowheads="1"/>
          </p:cNvPicPr>
          <p:nvPr/>
        </p:nvPicPr>
        <p:blipFill>
          <a:blip r:embed="rId9" cstate="print"/>
          <a:srcRect/>
          <a:stretch>
            <a:fillRect/>
          </a:stretch>
        </p:blipFill>
        <p:spPr bwMode="auto">
          <a:xfrm>
            <a:off x="8150005" y="5686701"/>
            <a:ext cx="605217" cy="836640"/>
          </a:xfrm>
          <a:prstGeom prst="rect">
            <a:avLst/>
          </a:prstGeom>
          <a:noFill/>
          <a:ln w="9525">
            <a:noFill/>
            <a:miter lim="800000"/>
            <a:headEnd/>
            <a:tailEnd/>
          </a:ln>
        </p:spPr>
      </p:pic>
      <p:grpSp>
        <p:nvGrpSpPr>
          <p:cNvPr id="6" name="グループ化 62"/>
          <p:cNvGrpSpPr>
            <a:grpSpLocks/>
          </p:cNvGrpSpPr>
          <p:nvPr/>
        </p:nvGrpSpPr>
        <p:grpSpPr bwMode="auto">
          <a:xfrm>
            <a:off x="5613615" y="3012254"/>
            <a:ext cx="828416" cy="4467911"/>
            <a:chOff x="4800242" y="2732126"/>
            <a:chExt cx="708383" cy="4052341"/>
          </a:xfrm>
        </p:grpSpPr>
        <p:sp>
          <p:nvSpPr>
            <p:cNvPr id="21541" name="Line 37"/>
            <p:cNvSpPr>
              <a:spLocks noChangeShapeType="1"/>
            </p:cNvSpPr>
            <p:nvPr/>
          </p:nvSpPr>
          <p:spPr bwMode="auto">
            <a:xfrm>
              <a:off x="5508625" y="2781300"/>
              <a:ext cx="0" cy="3816350"/>
            </a:xfrm>
            <a:prstGeom prst="line">
              <a:avLst/>
            </a:prstGeom>
            <a:noFill/>
            <a:ln w="31750">
              <a:solidFill>
                <a:schemeClr val="tx1"/>
              </a:solidFill>
              <a:round/>
              <a:headEnd/>
              <a:tailEnd/>
            </a:ln>
          </p:spPr>
          <p:txBody>
            <a:bodyPr/>
            <a:lstStyle/>
            <a:p>
              <a:endParaRPr lang="ja-JP" altLang="en-US">
                <a:latin typeface="Tahoma" pitchFamily="34" charset="0"/>
                <a:cs typeface="Tahoma" pitchFamily="34" charset="0"/>
              </a:endParaRPr>
            </a:p>
          </p:txBody>
        </p:sp>
        <p:sp>
          <p:nvSpPr>
            <p:cNvPr id="21542" name="テキスト ボックス 54"/>
            <p:cNvSpPr txBox="1">
              <a:spLocks noChangeArrowheads="1"/>
            </p:cNvSpPr>
            <p:nvPr/>
          </p:nvSpPr>
          <p:spPr bwMode="auto">
            <a:xfrm>
              <a:off x="5072066" y="2732126"/>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0</a:t>
              </a:r>
              <a:endParaRPr lang="ja-JP" altLang="en-US">
                <a:latin typeface="Tahoma" pitchFamily="34" charset="0"/>
                <a:cs typeface="Tahoma" pitchFamily="34" charset="0"/>
              </a:endParaRPr>
            </a:p>
          </p:txBody>
        </p:sp>
        <p:sp>
          <p:nvSpPr>
            <p:cNvPr id="21543" name="テキスト ボックス 55"/>
            <p:cNvSpPr txBox="1">
              <a:spLocks noChangeArrowheads="1"/>
            </p:cNvSpPr>
            <p:nvPr/>
          </p:nvSpPr>
          <p:spPr bwMode="auto">
            <a:xfrm>
              <a:off x="5072066" y="3286124"/>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1</a:t>
              </a:r>
              <a:endParaRPr lang="ja-JP" altLang="en-US">
                <a:latin typeface="Tahoma" pitchFamily="34" charset="0"/>
                <a:cs typeface="Tahoma" pitchFamily="34" charset="0"/>
              </a:endParaRPr>
            </a:p>
          </p:txBody>
        </p:sp>
        <p:sp>
          <p:nvSpPr>
            <p:cNvPr id="21544" name="テキスト ボックス 56"/>
            <p:cNvSpPr txBox="1">
              <a:spLocks noChangeArrowheads="1"/>
            </p:cNvSpPr>
            <p:nvPr/>
          </p:nvSpPr>
          <p:spPr bwMode="auto">
            <a:xfrm>
              <a:off x="5072066" y="3786190"/>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2</a:t>
              </a:r>
              <a:endParaRPr lang="ja-JP" altLang="en-US">
                <a:latin typeface="Tahoma" pitchFamily="34" charset="0"/>
                <a:cs typeface="Tahoma" pitchFamily="34" charset="0"/>
              </a:endParaRPr>
            </a:p>
          </p:txBody>
        </p:sp>
        <p:sp>
          <p:nvSpPr>
            <p:cNvPr id="21545" name="テキスト ボックス 57"/>
            <p:cNvSpPr txBox="1">
              <a:spLocks noChangeArrowheads="1"/>
            </p:cNvSpPr>
            <p:nvPr/>
          </p:nvSpPr>
          <p:spPr bwMode="auto">
            <a:xfrm>
              <a:off x="5072066" y="4286256"/>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3</a:t>
              </a:r>
              <a:endParaRPr lang="ja-JP" altLang="en-US">
                <a:latin typeface="Tahoma" pitchFamily="34" charset="0"/>
                <a:cs typeface="Tahoma" pitchFamily="34" charset="0"/>
              </a:endParaRPr>
            </a:p>
          </p:txBody>
        </p:sp>
        <p:sp>
          <p:nvSpPr>
            <p:cNvPr id="21546" name="テキスト ボックス 58"/>
            <p:cNvSpPr txBox="1">
              <a:spLocks noChangeArrowheads="1"/>
            </p:cNvSpPr>
            <p:nvPr/>
          </p:nvSpPr>
          <p:spPr bwMode="auto">
            <a:xfrm>
              <a:off x="5072066" y="4786322"/>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4</a:t>
              </a:r>
              <a:endParaRPr lang="ja-JP" altLang="en-US">
                <a:latin typeface="Tahoma" pitchFamily="34" charset="0"/>
                <a:cs typeface="Tahoma" pitchFamily="34" charset="0"/>
              </a:endParaRPr>
            </a:p>
          </p:txBody>
        </p:sp>
        <p:sp>
          <p:nvSpPr>
            <p:cNvPr id="21547" name="テキスト ボックス 59"/>
            <p:cNvSpPr txBox="1">
              <a:spLocks noChangeArrowheads="1"/>
            </p:cNvSpPr>
            <p:nvPr/>
          </p:nvSpPr>
          <p:spPr bwMode="auto">
            <a:xfrm>
              <a:off x="5072066" y="5286388"/>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5</a:t>
              </a:r>
              <a:endParaRPr lang="ja-JP" altLang="en-US">
                <a:latin typeface="Tahoma" pitchFamily="34" charset="0"/>
                <a:cs typeface="Tahoma" pitchFamily="34" charset="0"/>
              </a:endParaRPr>
            </a:p>
          </p:txBody>
        </p:sp>
        <p:sp>
          <p:nvSpPr>
            <p:cNvPr id="21548" name="テキスト ボックス 60"/>
            <p:cNvSpPr txBox="1">
              <a:spLocks noChangeArrowheads="1"/>
            </p:cNvSpPr>
            <p:nvPr/>
          </p:nvSpPr>
          <p:spPr bwMode="auto">
            <a:xfrm>
              <a:off x="5072066" y="5786454"/>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6</a:t>
              </a:r>
              <a:endParaRPr lang="ja-JP" altLang="en-US">
                <a:latin typeface="Tahoma" pitchFamily="34" charset="0"/>
                <a:cs typeface="Tahoma" pitchFamily="34" charset="0"/>
              </a:endParaRPr>
            </a:p>
          </p:txBody>
        </p:sp>
        <p:sp>
          <p:nvSpPr>
            <p:cNvPr id="21549" name="テキスト ボックス 61"/>
            <p:cNvSpPr txBox="1">
              <a:spLocks noChangeArrowheads="1"/>
            </p:cNvSpPr>
            <p:nvPr/>
          </p:nvSpPr>
          <p:spPr bwMode="auto">
            <a:xfrm rot="16200000">
              <a:off x="4830912" y="6196661"/>
              <a:ext cx="557136" cy="618476"/>
            </a:xfrm>
            <a:prstGeom prst="rect">
              <a:avLst/>
            </a:prstGeom>
            <a:noFill/>
            <a:ln w="9525">
              <a:noFill/>
              <a:miter lim="800000"/>
              <a:headEnd/>
              <a:tailEnd/>
            </a:ln>
          </p:spPr>
          <p:txBody>
            <a:bodyPr wrap="none">
              <a:spAutoFit/>
            </a:bodyPr>
            <a:lstStyle/>
            <a:p>
              <a:r>
                <a:rPr lang="en-US" altLang="ja-JP" sz="4100" dirty="0">
                  <a:latin typeface="Tahoma" pitchFamily="34" charset="0"/>
                  <a:cs typeface="Tahoma" pitchFamily="34" charset="0"/>
                </a:rPr>
                <a:t>…</a:t>
              </a:r>
              <a:endParaRPr lang="ja-JP" altLang="en-US" sz="4100" dirty="0">
                <a:latin typeface="Tahoma" pitchFamily="34" charset="0"/>
                <a:cs typeface="Tahoma" pitchFamily="34" charset="0"/>
              </a:endParaRPr>
            </a:p>
          </p:txBody>
        </p:sp>
      </p:grpSp>
      <p:sp>
        <p:nvSpPr>
          <p:cNvPr id="67" name="Line 51"/>
          <p:cNvSpPr>
            <a:spLocks noChangeShapeType="1"/>
          </p:cNvSpPr>
          <p:nvPr/>
        </p:nvSpPr>
        <p:spPr bwMode="auto">
          <a:xfrm flipV="1">
            <a:off x="7184628" y="3782382"/>
            <a:ext cx="504966" cy="238040"/>
          </a:xfrm>
          <a:prstGeom prst="line">
            <a:avLst/>
          </a:prstGeom>
          <a:noFill/>
          <a:ln w="63500">
            <a:solidFill>
              <a:srgbClr val="FF9900"/>
            </a:solidFill>
            <a:round/>
            <a:headEnd/>
            <a:tailEnd type="arrow" w="med" len="med"/>
          </a:ln>
        </p:spPr>
        <p:txBody>
          <a:bodyPr lIns="104306" tIns="52153" rIns="104306" bIns="52153"/>
          <a:lstStyle/>
          <a:p>
            <a:endParaRPr lang="ja-JP" altLang="en-US"/>
          </a:p>
        </p:txBody>
      </p:sp>
      <p:sp>
        <p:nvSpPr>
          <p:cNvPr id="68" name="Line 54"/>
          <p:cNvSpPr>
            <a:spLocks noChangeShapeType="1"/>
          </p:cNvSpPr>
          <p:nvPr/>
        </p:nvSpPr>
        <p:spPr bwMode="auto">
          <a:xfrm>
            <a:off x="7353570" y="5924740"/>
            <a:ext cx="167084" cy="476080"/>
          </a:xfrm>
          <a:prstGeom prst="line">
            <a:avLst/>
          </a:prstGeom>
          <a:noFill/>
          <a:ln w="63500">
            <a:solidFill>
              <a:srgbClr val="008000"/>
            </a:solidFill>
            <a:round/>
            <a:headEnd/>
            <a:tailEnd type="arrow" w="med" len="med"/>
          </a:ln>
        </p:spPr>
        <p:txBody>
          <a:bodyPr lIns="104306" tIns="52153" rIns="104306" bIns="52153"/>
          <a:lstStyle/>
          <a:p>
            <a:endParaRPr lang="ja-JP" altLang="en-US"/>
          </a:p>
        </p:txBody>
      </p:sp>
      <p:sp>
        <p:nvSpPr>
          <p:cNvPr id="69" name="Line 55"/>
          <p:cNvSpPr>
            <a:spLocks noChangeShapeType="1"/>
          </p:cNvSpPr>
          <p:nvPr/>
        </p:nvSpPr>
        <p:spPr bwMode="auto">
          <a:xfrm flipH="1" flipV="1">
            <a:off x="7184628" y="4338976"/>
            <a:ext cx="421425" cy="316802"/>
          </a:xfrm>
          <a:prstGeom prst="line">
            <a:avLst/>
          </a:prstGeom>
          <a:noFill/>
          <a:ln w="63500">
            <a:solidFill>
              <a:srgbClr val="3366FF"/>
            </a:solidFill>
            <a:round/>
            <a:headEnd/>
            <a:tailEnd type="arrow" w="med" len="med"/>
          </a:ln>
        </p:spPr>
        <p:txBody>
          <a:bodyPr lIns="104306" tIns="52153" rIns="104306" bIns="52153"/>
          <a:lstStyle/>
          <a:p>
            <a:endParaRPr lang="ja-JP" altLang="en-US"/>
          </a:p>
        </p:txBody>
      </p:sp>
      <p:sp>
        <p:nvSpPr>
          <p:cNvPr id="23582" name="Line 56"/>
          <p:cNvSpPr>
            <a:spLocks noChangeShapeType="1"/>
          </p:cNvSpPr>
          <p:nvPr/>
        </p:nvSpPr>
        <p:spPr bwMode="auto">
          <a:xfrm>
            <a:off x="7437111" y="3147025"/>
            <a:ext cx="0" cy="476080"/>
          </a:xfrm>
          <a:prstGeom prst="line">
            <a:avLst/>
          </a:prstGeom>
          <a:noFill/>
          <a:ln w="63500">
            <a:solidFill>
              <a:srgbClr val="993366"/>
            </a:solidFill>
            <a:round/>
            <a:headEnd/>
            <a:tailEnd type="arrow" w="med" len="med"/>
          </a:ln>
        </p:spPr>
        <p:txBody>
          <a:bodyPr lIns="104306" tIns="52153" rIns="104306" bIns="52153"/>
          <a:lstStyle/>
          <a:p>
            <a:endParaRPr lang="ja-JP" altLang="en-US"/>
          </a:p>
        </p:txBody>
      </p:sp>
      <p:sp>
        <p:nvSpPr>
          <p:cNvPr id="72" name="Line 58"/>
          <p:cNvSpPr>
            <a:spLocks noChangeShapeType="1"/>
          </p:cNvSpPr>
          <p:nvPr/>
        </p:nvSpPr>
        <p:spPr bwMode="auto">
          <a:xfrm flipV="1">
            <a:off x="7437111" y="4801052"/>
            <a:ext cx="83543" cy="476080"/>
          </a:xfrm>
          <a:prstGeom prst="line">
            <a:avLst/>
          </a:prstGeom>
          <a:noFill/>
          <a:ln w="63500">
            <a:solidFill>
              <a:srgbClr val="00FF00"/>
            </a:solidFill>
            <a:round/>
            <a:headEnd/>
            <a:tailEnd type="arrow" w="med" len="med"/>
          </a:ln>
        </p:spPr>
        <p:txBody>
          <a:bodyPr lIns="104306" tIns="52153" rIns="104306" bIns="52153"/>
          <a:lstStyle/>
          <a:p>
            <a:endParaRPr lang="ja-JP" altLang="en-US"/>
          </a:p>
        </p:txBody>
      </p:sp>
      <p:sp>
        <p:nvSpPr>
          <p:cNvPr id="74" name="Line 54"/>
          <p:cNvSpPr>
            <a:spLocks noChangeShapeType="1"/>
          </p:cNvSpPr>
          <p:nvPr/>
        </p:nvSpPr>
        <p:spPr bwMode="auto">
          <a:xfrm>
            <a:off x="8939015" y="5907237"/>
            <a:ext cx="167084" cy="476080"/>
          </a:xfrm>
          <a:prstGeom prst="line">
            <a:avLst/>
          </a:prstGeom>
          <a:noFill/>
          <a:ln w="63500">
            <a:solidFill>
              <a:srgbClr val="008000"/>
            </a:solidFill>
            <a:round/>
            <a:headEnd/>
            <a:tailEnd type="arrow" w="med" len="med"/>
          </a:ln>
        </p:spPr>
        <p:txBody>
          <a:bodyPr lIns="104306" tIns="52153" rIns="104306" bIns="52153"/>
          <a:lstStyle/>
          <a:p>
            <a:endParaRPr lang="ja-JP" altLang="en-US"/>
          </a:p>
        </p:txBody>
      </p:sp>
      <p:sp>
        <p:nvSpPr>
          <p:cNvPr id="75" name="Line 56"/>
          <p:cNvSpPr>
            <a:spLocks noChangeShapeType="1"/>
          </p:cNvSpPr>
          <p:nvPr/>
        </p:nvSpPr>
        <p:spPr bwMode="auto">
          <a:xfrm>
            <a:off x="9022556" y="3150526"/>
            <a:ext cx="0" cy="476080"/>
          </a:xfrm>
          <a:prstGeom prst="line">
            <a:avLst/>
          </a:prstGeom>
          <a:noFill/>
          <a:ln w="63500">
            <a:solidFill>
              <a:srgbClr val="993366"/>
            </a:solidFill>
            <a:round/>
            <a:headEnd/>
            <a:tailEnd type="arrow" w="med" len="med"/>
          </a:ln>
        </p:spPr>
        <p:txBody>
          <a:bodyPr lIns="104306" tIns="52153" rIns="104306" bIns="52153"/>
          <a:lstStyle/>
          <a:p>
            <a:endParaRPr lang="ja-JP" altLang="en-US"/>
          </a:p>
        </p:txBody>
      </p:sp>
      <p:sp>
        <p:nvSpPr>
          <p:cNvPr id="21538" name="テキスト ボックス 62"/>
          <p:cNvSpPr txBox="1">
            <a:spLocks noChangeArrowheads="1"/>
          </p:cNvSpPr>
          <p:nvPr/>
        </p:nvSpPr>
        <p:spPr bwMode="auto">
          <a:xfrm>
            <a:off x="2836721" y="3314216"/>
            <a:ext cx="2039676" cy="536212"/>
          </a:xfrm>
          <a:prstGeom prst="rect">
            <a:avLst/>
          </a:prstGeom>
          <a:noFill/>
          <a:ln w="9525">
            <a:noFill/>
            <a:miter lim="800000"/>
            <a:headEnd/>
            <a:tailEnd/>
          </a:ln>
        </p:spPr>
        <p:txBody>
          <a:bodyPr wrap="none" lIns="104306" tIns="52153" rIns="104306" bIns="52153">
            <a:spAutoFit/>
          </a:bodyPr>
          <a:lstStyle/>
          <a:p>
            <a:r>
              <a:rPr lang="en-US" altLang="ja-JP" sz="2800" dirty="0">
                <a:solidFill>
                  <a:schemeClr val="accent2"/>
                </a:solidFill>
                <a:latin typeface="Tahoma" pitchFamily="34" charset="0"/>
                <a:cs typeface="Tahoma" pitchFamily="34" charset="0"/>
              </a:rPr>
              <a:t>Hash ID : 1</a:t>
            </a:r>
            <a:endParaRPr lang="ja-JP" altLang="en-US" sz="2800" dirty="0">
              <a:solidFill>
                <a:schemeClr val="accent2"/>
              </a:solidFill>
              <a:latin typeface="Tahoma" pitchFamily="34" charset="0"/>
              <a:cs typeface="Tahoma" pitchFamily="34" charset="0"/>
            </a:endParaRPr>
          </a:p>
        </p:txBody>
      </p:sp>
      <p:sp>
        <p:nvSpPr>
          <p:cNvPr id="21539" name="テキスト ボックス 63"/>
          <p:cNvSpPr txBox="1">
            <a:spLocks noChangeArrowheads="1"/>
          </p:cNvSpPr>
          <p:nvPr/>
        </p:nvSpPr>
        <p:spPr bwMode="auto">
          <a:xfrm>
            <a:off x="2840434" y="4869313"/>
            <a:ext cx="2039676" cy="536212"/>
          </a:xfrm>
          <a:prstGeom prst="rect">
            <a:avLst/>
          </a:prstGeom>
          <a:noFill/>
          <a:ln w="9525">
            <a:noFill/>
            <a:miter lim="800000"/>
            <a:headEnd/>
            <a:tailEnd/>
          </a:ln>
        </p:spPr>
        <p:txBody>
          <a:bodyPr wrap="none" lIns="104306" tIns="52153" rIns="104306" bIns="52153">
            <a:spAutoFit/>
          </a:bodyPr>
          <a:lstStyle/>
          <a:p>
            <a:r>
              <a:rPr lang="en-US" altLang="ja-JP" sz="2800" dirty="0">
                <a:solidFill>
                  <a:schemeClr val="accent2"/>
                </a:solidFill>
                <a:latin typeface="Tahoma" pitchFamily="34" charset="0"/>
                <a:cs typeface="Tahoma" pitchFamily="34" charset="0"/>
              </a:rPr>
              <a:t>Hash ID : 5</a:t>
            </a:r>
            <a:endParaRPr lang="ja-JP" altLang="en-US" sz="2800" dirty="0">
              <a:solidFill>
                <a:schemeClr val="accent2"/>
              </a:solidFill>
              <a:latin typeface="Tahoma" pitchFamily="34" charset="0"/>
              <a:cs typeface="Tahoma" pitchFamily="34" charset="0"/>
            </a:endParaRPr>
          </a:p>
        </p:txBody>
      </p:sp>
      <p:sp>
        <p:nvSpPr>
          <p:cNvPr id="21540" name="テキスト ボックス 64"/>
          <p:cNvSpPr txBox="1">
            <a:spLocks noChangeArrowheads="1"/>
          </p:cNvSpPr>
          <p:nvPr/>
        </p:nvSpPr>
        <p:spPr bwMode="auto">
          <a:xfrm>
            <a:off x="2840434" y="6374538"/>
            <a:ext cx="2039676" cy="536212"/>
          </a:xfrm>
          <a:prstGeom prst="rect">
            <a:avLst/>
          </a:prstGeom>
          <a:noFill/>
          <a:ln w="9525">
            <a:noFill/>
            <a:miter lim="800000"/>
            <a:headEnd/>
            <a:tailEnd/>
          </a:ln>
        </p:spPr>
        <p:txBody>
          <a:bodyPr wrap="none" lIns="104306" tIns="52153" rIns="104306" bIns="52153">
            <a:spAutoFit/>
          </a:bodyPr>
          <a:lstStyle/>
          <a:p>
            <a:r>
              <a:rPr lang="en-US" altLang="ja-JP" sz="2800" dirty="0">
                <a:solidFill>
                  <a:schemeClr val="accent2"/>
                </a:solidFill>
                <a:latin typeface="Tahoma" pitchFamily="34" charset="0"/>
                <a:cs typeface="Tahoma" pitchFamily="34" charset="0"/>
              </a:rPr>
              <a:t>Hash ID : 2</a:t>
            </a:r>
            <a:endParaRPr lang="ja-JP" altLang="en-US" sz="2800" dirty="0">
              <a:solidFill>
                <a:schemeClr val="accent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4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4956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956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957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957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957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4957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3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animBg="1"/>
      <p:bldP spid="21515" grpId="0" animBg="1"/>
      <p:bldP spid="21516" grpId="0" animBg="1"/>
      <p:bldP spid="149552" grpId="0" animBg="1"/>
      <p:bldP spid="67" grpId="0" animBg="1"/>
      <p:bldP spid="68" grpId="0" animBg="1"/>
      <p:bldP spid="69" grpId="0" animBg="1"/>
      <p:bldP spid="23582" grpId="0" animBg="1"/>
      <p:bldP spid="72" grpId="0" animBg="1"/>
      <p:bldP spid="74" grpId="0" animBg="1"/>
      <p:bldP spid="75" grpId="0" animBg="1"/>
      <p:bldP spid="21539" grpId="0"/>
      <p:bldP spid="215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7"/>
          <p:cNvSpPr>
            <a:spLocks noChangeArrowheads="1"/>
          </p:cNvSpPr>
          <p:nvPr/>
        </p:nvSpPr>
        <p:spPr bwMode="auto">
          <a:xfrm>
            <a:off x="6468022" y="3066512"/>
            <a:ext cx="3415947" cy="4207703"/>
          </a:xfrm>
          <a:prstGeom prst="rect">
            <a:avLst/>
          </a:prstGeom>
          <a:solidFill>
            <a:srgbClr val="FFFFFF"/>
          </a:solidFill>
          <a:ln w="31750" algn="ctr">
            <a:noFill/>
            <a:miter lim="800000"/>
            <a:headEnd/>
            <a:tailEnd/>
          </a:ln>
        </p:spPr>
        <p:txBody>
          <a:bodyPr wrap="none" lIns="104306" tIns="52153" rIns="104306" bIns="52153" anchor="ctr"/>
          <a:lstStyle/>
          <a:p>
            <a:endParaRPr lang="ja-JP" altLang="en-US"/>
          </a:p>
        </p:txBody>
      </p:sp>
      <p:sp>
        <p:nvSpPr>
          <p:cNvPr id="22531" name="Line 38"/>
          <p:cNvSpPr>
            <a:spLocks noChangeShapeType="1"/>
          </p:cNvSpPr>
          <p:nvPr/>
        </p:nvSpPr>
        <p:spPr bwMode="auto">
          <a:xfrm>
            <a:off x="9883969" y="3066512"/>
            <a:ext cx="0" cy="4207703"/>
          </a:xfrm>
          <a:prstGeom prst="line">
            <a:avLst/>
          </a:prstGeom>
          <a:noFill/>
          <a:ln w="31750">
            <a:solidFill>
              <a:schemeClr val="tx1"/>
            </a:solidFill>
            <a:round/>
            <a:headEnd/>
            <a:tailEnd/>
          </a:ln>
        </p:spPr>
        <p:txBody>
          <a:bodyPr lIns="104306" tIns="52153" rIns="104306" bIns="52153"/>
          <a:lstStyle/>
          <a:p>
            <a:endParaRPr lang="ja-JP" altLang="en-US"/>
          </a:p>
        </p:txBody>
      </p:sp>
      <p:grpSp>
        <p:nvGrpSpPr>
          <p:cNvPr id="2" name="Group 53"/>
          <p:cNvGrpSpPr>
            <a:grpSpLocks/>
          </p:cNvGrpSpPr>
          <p:nvPr/>
        </p:nvGrpSpPr>
        <p:grpSpPr bwMode="auto">
          <a:xfrm>
            <a:off x="6468022" y="3066513"/>
            <a:ext cx="3415947" cy="3890900"/>
            <a:chOff x="3288" y="1570"/>
            <a:chExt cx="1725" cy="2223"/>
          </a:xfrm>
        </p:grpSpPr>
        <p:sp>
          <p:nvSpPr>
            <p:cNvPr id="22597" name="Line 39"/>
            <p:cNvSpPr>
              <a:spLocks noChangeShapeType="1"/>
            </p:cNvSpPr>
            <p:nvPr/>
          </p:nvSpPr>
          <p:spPr bwMode="auto">
            <a:xfrm>
              <a:off x="3288" y="1570"/>
              <a:ext cx="1724" cy="0"/>
            </a:xfrm>
            <a:prstGeom prst="line">
              <a:avLst/>
            </a:prstGeom>
            <a:noFill/>
            <a:ln w="31750">
              <a:solidFill>
                <a:schemeClr val="tx1"/>
              </a:solidFill>
              <a:round/>
              <a:headEnd/>
              <a:tailEnd/>
            </a:ln>
          </p:spPr>
          <p:txBody>
            <a:bodyPr/>
            <a:lstStyle/>
            <a:p>
              <a:endParaRPr lang="ja-JP" altLang="en-US"/>
            </a:p>
          </p:txBody>
        </p:sp>
        <p:sp>
          <p:nvSpPr>
            <p:cNvPr id="22598" name="Line 40"/>
            <p:cNvSpPr>
              <a:spLocks noChangeShapeType="1"/>
            </p:cNvSpPr>
            <p:nvPr/>
          </p:nvSpPr>
          <p:spPr bwMode="auto">
            <a:xfrm>
              <a:off x="3288" y="1888"/>
              <a:ext cx="1724" cy="0"/>
            </a:xfrm>
            <a:prstGeom prst="line">
              <a:avLst/>
            </a:prstGeom>
            <a:noFill/>
            <a:ln w="31750">
              <a:solidFill>
                <a:schemeClr val="tx1"/>
              </a:solidFill>
              <a:round/>
              <a:headEnd/>
              <a:tailEnd/>
            </a:ln>
          </p:spPr>
          <p:txBody>
            <a:bodyPr/>
            <a:lstStyle/>
            <a:p>
              <a:endParaRPr lang="ja-JP" altLang="en-US"/>
            </a:p>
          </p:txBody>
        </p:sp>
        <p:sp>
          <p:nvSpPr>
            <p:cNvPr id="22599" name="Line 41"/>
            <p:cNvSpPr>
              <a:spLocks noChangeShapeType="1"/>
            </p:cNvSpPr>
            <p:nvPr/>
          </p:nvSpPr>
          <p:spPr bwMode="auto">
            <a:xfrm>
              <a:off x="3288" y="2205"/>
              <a:ext cx="1724" cy="0"/>
            </a:xfrm>
            <a:prstGeom prst="line">
              <a:avLst/>
            </a:prstGeom>
            <a:noFill/>
            <a:ln w="31750">
              <a:solidFill>
                <a:schemeClr val="tx1"/>
              </a:solidFill>
              <a:round/>
              <a:headEnd/>
              <a:tailEnd/>
            </a:ln>
          </p:spPr>
          <p:txBody>
            <a:bodyPr/>
            <a:lstStyle/>
            <a:p>
              <a:endParaRPr lang="ja-JP" altLang="en-US"/>
            </a:p>
          </p:txBody>
        </p:sp>
        <p:sp>
          <p:nvSpPr>
            <p:cNvPr id="22600" name="Line 42"/>
            <p:cNvSpPr>
              <a:spLocks noChangeShapeType="1"/>
            </p:cNvSpPr>
            <p:nvPr/>
          </p:nvSpPr>
          <p:spPr bwMode="auto">
            <a:xfrm>
              <a:off x="3288" y="2523"/>
              <a:ext cx="1724" cy="0"/>
            </a:xfrm>
            <a:prstGeom prst="line">
              <a:avLst/>
            </a:prstGeom>
            <a:noFill/>
            <a:ln w="31750">
              <a:solidFill>
                <a:schemeClr val="tx1"/>
              </a:solidFill>
              <a:round/>
              <a:headEnd/>
              <a:tailEnd/>
            </a:ln>
          </p:spPr>
          <p:txBody>
            <a:bodyPr/>
            <a:lstStyle/>
            <a:p>
              <a:endParaRPr lang="ja-JP" altLang="en-US"/>
            </a:p>
          </p:txBody>
        </p:sp>
        <p:sp>
          <p:nvSpPr>
            <p:cNvPr id="22601" name="Line 43"/>
            <p:cNvSpPr>
              <a:spLocks noChangeShapeType="1"/>
            </p:cNvSpPr>
            <p:nvPr/>
          </p:nvSpPr>
          <p:spPr bwMode="auto">
            <a:xfrm>
              <a:off x="3288" y="2840"/>
              <a:ext cx="1724" cy="0"/>
            </a:xfrm>
            <a:prstGeom prst="line">
              <a:avLst/>
            </a:prstGeom>
            <a:noFill/>
            <a:ln w="31750">
              <a:solidFill>
                <a:schemeClr val="tx1"/>
              </a:solidFill>
              <a:round/>
              <a:headEnd/>
              <a:tailEnd/>
            </a:ln>
          </p:spPr>
          <p:txBody>
            <a:bodyPr/>
            <a:lstStyle/>
            <a:p>
              <a:endParaRPr lang="ja-JP" altLang="en-US"/>
            </a:p>
          </p:txBody>
        </p:sp>
        <p:sp>
          <p:nvSpPr>
            <p:cNvPr id="22602" name="Line 44"/>
            <p:cNvSpPr>
              <a:spLocks noChangeShapeType="1"/>
            </p:cNvSpPr>
            <p:nvPr/>
          </p:nvSpPr>
          <p:spPr bwMode="auto">
            <a:xfrm>
              <a:off x="3288" y="3158"/>
              <a:ext cx="1724" cy="0"/>
            </a:xfrm>
            <a:prstGeom prst="line">
              <a:avLst/>
            </a:prstGeom>
            <a:noFill/>
            <a:ln w="31750">
              <a:solidFill>
                <a:schemeClr val="tx1"/>
              </a:solidFill>
              <a:round/>
              <a:headEnd/>
              <a:tailEnd/>
            </a:ln>
          </p:spPr>
          <p:txBody>
            <a:bodyPr/>
            <a:lstStyle/>
            <a:p>
              <a:endParaRPr lang="ja-JP" altLang="en-US"/>
            </a:p>
          </p:txBody>
        </p:sp>
        <p:sp>
          <p:nvSpPr>
            <p:cNvPr id="22603" name="Line 45"/>
            <p:cNvSpPr>
              <a:spLocks noChangeShapeType="1"/>
            </p:cNvSpPr>
            <p:nvPr/>
          </p:nvSpPr>
          <p:spPr bwMode="auto">
            <a:xfrm>
              <a:off x="3288" y="3475"/>
              <a:ext cx="1724" cy="0"/>
            </a:xfrm>
            <a:prstGeom prst="line">
              <a:avLst/>
            </a:prstGeom>
            <a:noFill/>
            <a:ln w="31750">
              <a:solidFill>
                <a:schemeClr val="tx1"/>
              </a:solidFill>
              <a:round/>
              <a:headEnd/>
              <a:tailEnd/>
            </a:ln>
          </p:spPr>
          <p:txBody>
            <a:bodyPr/>
            <a:lstStyle/>
            <a:p>
              <a:endParaRPr lang="ja-JP" altLang="en-US"/>
            </a:p>
          </p:txBody>
        </p:sp>
        <p:sp>
          <p:nvSpPr>
            <p:cNvPr id="22604" name="Line 46"/>
            <p:cNvSpPr>
              <a:spLocks noChangeShapeType="1"/>
            </p:cNvSpPr>
            <p:nvPr/>
          </p:nvSpPr>
          <p:spPr bwMode="auto">
            <a:xfrm>
              <a:off x="3289" y="3793"/>
              <a:ext cx="1724" cy="0"/>
            </a:xfrm>
            <a:prstGeom prst="line">
              <a:avLst/>
            </a:prstGeom>
            <a:noFill/>
            <a:ln w="31750">
              <a:solidFill>
                <a:schemeClr val="tx1"/>
              </a:solidFill>
              <a:round/>
              <a:headEnd/>
              <a:tailEnd/>
            </a:ln>
          </p:spPr>
          <p:txBody>
            <a:bodyPr/>
            <a:lstStyle/>
            <a:p>
              <a:endParaRPr lang="ja-JP" altLang="en-US"/>
            </a:p>
          </p:txBody>
        </p:sp>
      </p:grpSp>
      <p:pic>
        <p:nvPicPr>
          <p:cNvPr id="22534" name="Picture 50" descr="A01"/>
          <p:cNvPicPr>
            <a:picLocks noChangeAspect="1" noChangeArrowheads="1"/>
          </p:cNvPicPr>
          <p:nvPr/>
        </p:nvPicPr>
        <p:blipFill>
          <a:blip r:embed="rId3" cstate="print"/>
          <a:srcRect/>
          <a:stretch>
            <a:fillRect/>
          </a:stretch>
        </p:blipFill>
        <p:spPr bwMode="auto">
          <a:xfrm>
            <a:off x="6635107" y="3463829"/>
            <a:ext cx="568087" cy="840140"/>
          </a:xfrm>
          <a:prstGeom prst="rect">
            <a:avLst/>
          </a:prstGeom>
          <a:noFill/>
          <a:ln w="9525">
            <a:noFill/>
            <a:miter lim="800000"/>
            <a:headEnd/>
            <a:tailEnd/>
          </a:ln>
        </p:spPr>
      </p:pic>
      <p:pic>
        <p:nvPicPr>
          <p:cNvPr id="22535" name="Picture 60" descr="A02"/>
          <p:cNvPicPr>
            <a:picLocks noChangeAspect="1" noChangeArrowheads="1"/>
          </p:cNvPicPr>
          <p:nvPr/>
        </p:nvPicPr>
        <p:blipFill>
          <a:blip r:embed="rId4" cstate="print"/>
          <a:srcRect/>
          <a:stretch>
            <a:fillRect/>
          </a:stretch>
        </p:blipFill>
        <p:spPr bwMode="auto">
          <a:xfrm>
            <a:off x="6635107" y="5686701"/>
            <a:ext cx="568087" cy="840140"/>
          </a:xfrm>
          <a:prstGeom prst="rect">
            <a:avLst/>
          </a:prstGeom>
          <a:noFill/>
          <a:ln w="9525">
            <a:noFill/>
            <a:miter lim="800000"/>
            <a:headEnd/>
            <a:tailEnd/>
          </a:ln>
        </p:spPr>
      </p:pic>
      <p:pic>
        <p:nvPicPr>
          <p:cNvPr id="22536" name="Picture 61" descr="A03"/>
          <p:cNvPicPr>
            <a:picLocks noChangeAspect="1" noChangeArrowheads="1"/>
          </p:cNvPicPr>
          <p:nvPr/>
        </p:nvPicPr>
        <p:blipFill>
          <a:blip r:embed="rId5" cstate="print"/>
          <a:srcRect/>
          <a:stretch>
            <a:fillRect/>
          </a:stretch>
        </p:blipFill>
        <p:spPr bwMode="auto">
          <a:xfrm>
            <a:off x="6635107" y="4053677"/>
            <a:ext cx="568087" cy="840140"/>
          </a:xfrm>
          <a:prstGeom prst="rect">
            <a:avLst/>
          </a:prstGeom>
          <a:noFill/>
          <a:ln w="9525">
            <a:noFill/>
            <a:miter lim="800000"/>
            <a:headEnd/>
            <a:tailEnd/>
          </a:ln>
        </p:spPr>
      </p:pic>
      <p:pic>
        <p:nvPicPr>
          <p:cNvPr id="22537" name="Picture 67" descr="B01"/>
          <p:cNvPicPr>
            <a:picLocks noChangeAspect="1" noChangeArrowheads="1"/>
          </p:cNvPicPr>
          <p:nvPr/>
        </p:nvPicPr>
        <p:blipFill>
          <a:blip r:embed="rId6" cstate="print"/>
          <a:srcRect/>
          <a:stretch>
            <a:fillRect/>
          </a:stretch>
        </p:blipFill>
        <p:spPr bwMode="auto">
          <a:xfrm>
            <a:off x="6657385" y="4608521"/>
            <a:ext cx="568087" cy="840140"/>
          </a:xfrm>
          <a:prstGeom prst="rect">
            <a:avLst/>
          </a:prstGeom>
          <a:noFill/>
          <a:ln w="9525">
            <a:noFill/>
            <a:miter lim="800000"/>
            <a:headEnd/>
            <a:tailEnd/>
          </a:ln>
        </p:spPr>
      </p:pic>
      <p:pic>
        <p:nvPicPr>
          <p:cNvPr id="22538" name="Picture 68" descr="E01"/>
          <p:cNvPicPr>
            <a:picLocks noChangeAspect="1" noChangeArrowheads="1"/>
          </p:cNvPicPr>
          <p:nvPr/>
        </p:nvPicPr>
        <p:blipFill>
          <a:blip r:embed="rId7" cstate="print"/>
          <a:srcRect/>
          <a:stretch>
            <a:fillRect/>
          </a:stretch>
        </p:blipFill>
        <p:spPr bwMode="auto">
          <a:xfrm>
            <a:off x="6607260" y="2908986"/>
            <a:ext cx="568087" cy="840140"/>
          </a:xfrm>
          <a:prstGeom prst="rect">
            <a:avLst/>
          </a:prstGeom>
          <a:noFill/>
          <a:ln w="9525">
            <a:noFill/>
            <a:miter lim="800000"/>
            <a:headEnd/>
            <a:tailEnd/>
          </a:ln>
        </p:spPr>
      </p:pic>
      <p:pic>
        <p:nvPicPr>
          <p:cNvPr id="22539" name="Picture 69" descr="M01"/>
          <p:cNvPicPr>
            <a:picLocks noChangeAspect="1" noChangeArrowheads="1"/>
          </p:cNvPicPr>
          <p:nvPr/>
        </p:nvPicPr>
        <p:blipFill>
          <a:blip r:embed="rId8" cstate="print"/>
          <a:srcRect/>
          <a:stretch>
            <a:fillRect/>
          </a:stretch>
        </p:blipFill>
        <p:spPr bwMode="auto">
          <a:xfrm>
            <a:off x="8116588" y="2908986"/>
            <a:ext cx="681334" cy="836640"/>
          </a:xfrm>
          <a:prstGeom prst="rect">
            <a:avLst/>
          </a:prstGeom>
          <a:noFill/>
          <a:ln w="9525">
            <a:noFill/>
            <a:miter lim="800000"/>
            <a:headEnd/>
            <a:tailEnd/>
          </a:ln>
        </p:spPr>
      </p:pic>
      <p:pic>
        <p:nvPicPr>
          <p:cNvPr id="22540" name="Picture 70" descr="R01"/>
          <p:cNvPicPr>
            <a:picLocks noChangeAspect="1" noChangeArrowheads="1"/>
          </p:cNvPicPr>
          <p:nvPr/>
        </p:nvPicPr>
        <p:blipFill>
          <a:blip r:embed="rId9" cstate="print"/>
          <a:srcRect/>
          <a:stretch>
            <a:fillRect/>
          </a:stretch>
        </p:blipFill>
        <p:spPr bwMode="auto">
          <a:xfrm>
            <a:off x="8175996" y="5686701"/>
            <a:ext cx="605217" cy="836640"/>
          </a:xfrm>
          <a:prstGeom prst="rect">
            <a:avLst/>
          </a:prstGeom>
          <a:noFill/>
          <a:ln w="9525">
            <a:noFill/>
            <a:miter lim="800000"/>
            <a:headEnd/>
            <a:tailEnd/>
          </a:ln>
        </p:spPr>
      </p:pic>
      <p:sp>
        <p:nvSpPr>
          <p:cNvPr id="22541" name="Line 51"/>
          <p:cNvSpPr>
            <a:spLocks noChangeShapeType="1"/>
          </p:cNvSpPr>
          <p:nvPr/>
        </p:nvSpPr>
        <p:spPr bwMode="auto">
          <a:xfrm flipV="1">
            <a:off x="7210619" y="3782382"/>
            <a:ext cx="504966" cy="238040"/>
          </a:xfrm>
          <a:prstGeom prst="line">
            <a:avLst/>
          </a:prstGeom>
          <a:noFill/>
          <a:ln w="63500">
            <a:solidFill>
              <a:srgbClr val="FF9900"/>
            </a:solidFill>
            <a:round/>
            <a:headEnd/>
            <a:tailEnd type="arrow" w="med" len="med"/>
          </a:ln>
        </p:spPr>
        <p:txBody>
          <a:bodyPr lIns="104306" tIns="52153" rIns="104306" bIns="52153"/>
          <a:lstStyle/>
          <a:p>
            <a:endParaRPr lang="ja-JP" altLang="en-US"/>
          </a:p>
        </p:txBody>
      </p:sp>
      <p:sp>
        <p:nvSpPr>
          <p:cNvPr id="22542" name="Line 54"/>
          <p:cNvSpPr>
            <a:spLocks noChangeShapeType="1"/>
          </p:cNvSpPr>
          <p:nvPr/>
        </p:nvSpPr>
        <p:spPr bwMode="auto">
          <a:xfrm>
            <a:off x="7379561" y="5924740"/>
            <a:ext cx="167084" cy="476080"/>
          </a:xfrm>
          <a:prstGeom prst="line">
            <a:avLst/>
          </a:prstGeom>
          <a:noFill/>
          <a:ln w="63500">
            <a:solidFill>
              <a:srgbClr val="008000"/>
            </a:solidFill>
            <a:round/>
            <a:headEnd/>
            <a:tailEnd type="arrow" w="med" len="med"/>
          </a:ln>
        </p:spPr>
        <p:txBody>
          <a:bodyPr lIns="104306" tIns="52153" rIns="104306" bIns="52153"/>
          <a:lstStyle/>
          <a:p>
            <a:endParaRPr lang="ja-JP" altLang="en-US"/>
          </a:p>
        </p:txBody>
      </p:sp>
      <p:sp>
        <p:nvSpPr>
          <p:cNvPr id="22543" name="Line 55"/>
          <p:cNvSpPr>
            <a:spLocks noChangeShapeType="1"/>
          </p:cNvSpPr>
          <p:nvPr/>
        </p:nvSpPr>
        <p:spPr bwMode="auto">
          <a:xfrm flipH="1" flipV="1">
            <a:off x="7210619" y="4338976"/>
            <a:ext cx="421425" cy="316802"/>
          </a:xfrm>
          <a:prstGeom prst="line">
            <a:avLst/>
          </a:prstGeom>
          <a:noFill/>
          <a:ln w="63500">
            <a:solidFill>
              <a:srgbClr val="3366FF"/>
            </a:solidFill>
            <a:round/>
            <a:headEnd/>
            <a:tailEnd type="arrow" w="med" len="med"/>
          </a:ln>
        </p:spPr>
        <p:txBody>
          <a:bodyPr lIns="104306" tIns="52153" rIns="104306" bIns="52153"/>
          <a:lstStyle/>
          <a:p>
            <a:endParaRPr lang="ja-JP" altLang="en-US"/>
          </a:p>
        </p:txBody>
      </p:sp>
      <p:sp>
        <p:nvSpPr>
          <p:cNvPr id="22544" name="Line 56"/>
          <p:cNvSpPr>
            <a:spLocks noChangeShapeType="1"/>
          </p:cNvSpPr>
          <p:nvPr/>
        </p:nvSpPr>
        <p:spPr bwMode="auto">
          <a:xfrm>
            <a:off x="7463102" y="3147025"/>
            <a:ext cx="0" cy="476080"/>
          </a:xfrm>
          <a:prstGeom prst="line">
            <a:avLst/>
          </a:prstGeom>
          <a:noFill/>
          <a:ln w="63500">
            <a:solidFill>
              <a:srgbClr val="993366"/>
            </a:solidFill>
            <a:round/>
            <a:headEnd/>
            <a:tailEnd type="arrow" w="med" len="med"/>
          </a:ln>
        </p:spPr>
        <p:txBody>
          <a:bodyPr lIns="104306" tIns="52153" rIns="104306" bIns="52153"/>
          <a:lstStyle/>
          <a:p>
            <a:endParaRPr lang="ja-JP" altLang="en-US"/>
          </a:p>
        </p:txBody>
      </p:sp>
      <p:sp>
        <p:nvSpPr>
          <p:cNvPr id="22545" name="Line 58"/>
          <p:cNvSpPr>
            <a:spLocks noChangeShapeType="1"/>
          </p:cNvSpPr>
          <p:nvPr/>
        </p:nvSpPr>
        <p:spPr bwMode="auto">
          <a:xfrm flipV="1">
            <a:off x="7463102" y="4801052"/>
            <a:ext cx="83543" cy="476080"/>
          </a:xfrm>
          <a:prstGeom prst="line">
            <a:avLst/>
          </a:prstGeom>
          <a:noFill/>
          <a:ln w="63500">
            <a:solidFill>
              <a:srgbClr val="00FF00"/>
            </a:solidFill>
            <a:round/>
            <a:headEnd/>
            <a:tailEnd type="arrow" w="med" len="med"/>
          </a:ln>
        </p:spPr>
        <p:txBody>
          <a:bodyPr lIns="104306" tIns="52153" rIns="104306" bIns="52153"/>
          <a:lstStyle/>
          <a:p>
            <a:endParaRPr lang="ja-JP" altLang="en-US"/>
          </a:p>
        </p:txBody>
      </p:sp>
      <p:sp>
        <p:nvSpPr>
          <p:cNvPr id="22546" name="Line 54"/>
          <p:cNvSpPr>
            <a:spLocks noChangeShapeType="1"/>
          </p:cNvSpPr>
          <p:nvPr/>
        </p:nvSpPr>
        <p:spPr bwMode="auto">
          <a:xfrm>
            <a:off x="8965006" y="5907237"/>
            <a:ext cx="167084" cy="476080"/>
          </a:xfrm>
          <a:prstGeom prst="line">
            <a:avLst/>
          </a:prstGeom>
          <a:noFill/>
          <a:ln w="63500">
            <a:solidFill>
              <a:srgbClr val="008000"/>
            </a:solidFill>
            <a:round/>
            <a:headEnd/>
            <a:tailEnd type="arrow" w="med" len="med"/>
          </a:ln>
        </p:spPr>
        <p:txBody>
          <a:bodyPr lIns="104306" tIns="52153" rIns="104306" bIns="52153"/>
          <a:lstStyle/>
          <a:p>
            <a:endParaRPr lang="ja-JP" altLang="en-US"/>
          </a:p>
        </p:txBody>
      </p:sp>
      <p:sp>
        <p:nvSpPr>
          <p:cNvPr id="22547" name="Line 56"/>
          <p:cNvSpPr>
            <a:spLocks noChangeShapeType="1"/>
          </p:cNvSpPr>
          <p:nvPr/>
        </p:nvSpPr>
        <p:spPr bwMode="auto">
          <a:xfrm>
            <a:off x="9048547" y="3150526"/>
            <a:ext cx="0" cy="476080"/>
          </a:xfrm>
          <a:prstGeom prst="line">
            <a:avLst/>
          </a:prstGeom>
          <a:noFill/>
          <a:ln w="63500">
            <a:solidFill>
              <a:srgbClr val="993366"/>
            </a:solidFill>
            <a:round/>
            <a:headEnd/>
            <a:tailEnd type="arrow" w="med" len="med"/>
          </a:ln>
        </p:spPr>
        <p:txBody>
          <a:bodyPr lIns="104306" tIns="52153" rIns="104306" bIns="52153"/>
          <a:lstStyle/>
          <a:p>
            <a:endParaRPr lang="ja-JP" altLang="en-US"/>
          </a:p>
        </p:txBody>
      </p:sp>
      <p:grpSp>
        <p:nvGrpSpPr>
          <p:cNvPr id="3" name="Group 95"/>
          <p:cNvGrpSpPr>
            <a:grpSpLocks/>
          </p:cNvGrpSpPr>
          <p:nvPr/>
        </p:nvGrpSpPr>
        <p:grpSpPr bwMode="auto">
          <a:xfrm>
            <a:off x="2064420" y="2706036"/>
            <a:ext cx="1093475" cy="864644"/>
            <a:chOff x="660" y="2619"/>
            <a:chExt cx="589" cy="494"/>
          </a:xfrm>
        </p:grpSpPr>
        <p:pic>
          <p:nvPicPr>
            <p:cNvPr id="22593" name="Picture 83" descr="AffineA"/>
            <p:cNvPicPr>
              <a:picLocks noChangeAspect="1" noChangeArrowheads="1"/>
            </p:cNvPicPr>
            <p:nvPr/>
          </p:nvPicPr>
          <p:blipFill>
            <a:blip r:embed="rId10" cstate="print"/>
            <a:srcRect/>
            <a:stretch>
              <a:fillRect/>
            </a:stretch>
          </p:blipFill>
          <p:spPr bwMode="auto">
            <a:xfrm>
              <a:off x="660" y="2619"/>
              <a:ext cx="589" cy="494"/>
            </a:xfrm>
            <a:prstGeom prst="rect">
              <a:avLst/>
            </a:prstGeom>
            <a:noFill/>
            <a:ln w="9525">
              <a:noFill/>
              <a:miter lim="800000"/>
              <a:headEnd/>
              <a:tailEnd/>
            </a:ln>
          </p:spPr>
        </p:pic>
        <p:sp>
          <p:nvSpPr>
            <p:cNvPr id="22594" name="AutoShape 85"/>
            <p:cNvSpPr>
              <a:spLocks noChangeAspect="1" noChangeArrowheads="1"/>
            </p:cNvSpPr>
            <p:nvPr/>
          </p:nvSpPr>
          <p:spPr bwMode="auto">
            <a:xfrm>
              <a:off x="975" y="3022"/>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sp>
          <p:nvSpPr>
            <p:cNvPr id="22595" name="Oval 87"/>
            <p:cNvSpPr>
              <a:spLocks noChangeAspect="1" noChangeArrowheads="1"/>
            </p:cNvSpPr>
            <p:nvPr/>
          </p:nvSpPr>
          <p:spPr bwMode="auto">
            <a:xfrm>
              <a:off x="936" y="2888"/>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2596" name="AutoShape 90"/>
            <p:cNvSpPr>
              <a:spLocks noChangeAspect="1" noChangeArrowheads="1"/>
            </p:cNvSpPr>
            <p:nvPr/>
          </p:nvSpPr>
          <p:spPr bwMode="auto">
            <a:xfrm>
              <a:off x="802" y="2795"/>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grpSp>
      <p:grpSp>
        <p:nvGrpSpPr>
          <p:cNvPr id="4" name="Group 94"/>
          <p:cNvGrpSpPr>
            <a:grpSpLocks/>
          </p:cNvGrpSpPr>
          <p:nvPr/>
        </p:nvGrpSpPr>
        <p:grpSpPr bwMode="auto">
          <a:xfrm>
            <a:off x="885548" y="2714788"/>
            <a:ext cx="1093474" cy="864644"/>
            <a:chOff x="660" y="1964"/>
            <a:chExt cx="589" cy="494"/>
          </a:xfrm>
        </p:grpSpPr>
        <p:pic>
          <p:nvPicPr>
            <p:cNvPr id="22589" name="Picture 82" descr="AffineA"/>
            <p:cNvPicPr>
              <a:picLocks noChangeAspect="1" noChangeArrowheads="1"/>
            </p:cNvPicPr>
            <p:nvPr/>
          </p:nvPicPr>
          <p:blipFill>
            <a:blip r:embed="rId10" cstate="print"/>
            <a:srcRect/>
            <a:stretch>
              <a:fillRect/>
            </a:stretch>
          </p:blipFill>
          <p:spPr bwMode="auto">
            <a:xfrm>
              <a:off x="660" y="1964"/>
              <a:ext cx="589" cy="494"/>
            </a:xfrm>
            <a:prstGeom prst="rect">
              <a:avLst/>
            </a:prstGeom>
            <a:noFill/>
            <a:ln w="9525">
              <a:noFill/>
              <a:miter lim="800000"/>
              <a:headEnd/>
              <a:tailEnd/>
            </a:ln>
          </p:spPr>
        </p:pic>
        <p:sp>
          <p:nvSpPr>
            <p:cNvPr id="22590" name="Oval 88"/>
            <p:cNvSpPr>
              <a:spLocks noChangeAspect="1" noChangeArrowheads="1"/>
            </p:cNvSpPr>
            <p:nvPr/>
          </p:nvSpPr>
          <p:spPr bwMode="auto">
            <a:xfrm>
              <a:off x="928" y="2233"/>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2591" name="AutoShape 89"/>
            <p:cNvSpPr>
              <a:spLocks noChangeAspect="1" noChangeArrowheads="1"/>
            </p:cNvSpPr>
            <p:nvPr/>
          </p:nvSpPr>
          <p:spPr bwMode="auto">
            <a:xfrm>
              <a:off x="1005" y="2006"/>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2592" name="AutoShape 92"/>
            <p:cNvSpPr>
              <a:spLocks noChangeAspect="1" noChangeArrowheads="1"/>
            </p:cNvSpPr>
            <p:nvPr/>
          </p:nvSpPr>
          <p:spPr bwMode="auto">
            <a:xfrm>
              <a:off x="687" y="2278"/>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grpSp>
      <p:grpSp>
        <p:nvGrpSpPr>
          <p:cNvPr id="5" name="Group 96"/>
          <p:cNvGrpSpPr>
            <a:grpSpLocks/>
          </p:cNvGrpSpPr>
          <p:nvPr/>
        </p:nvGrpSpPr>
        <p:grpSpPr bwMode="auto">
          <a:xfrm>
            <a:off x="3324980" y="2706036"/>
            <a:ext cx="1093474" cy="873396"/>
            <a:chOff x="660" y="3249"/>
            <a:chExt cx="589" cy="499"/>
          </a:xfrm>
        </p:grpSpPr>
        <p:pic>
          <p:nvPicPr>
            <p:cNvPr id="22585" name="Picture 84" descr="AffineA"/>
            <p:cNvPicPr>
              <a:picLocks noChangeAspect="1" noChangeArrowheads="1"/>
            </p:cNvPicPr>
            <p:nvPr/>
          </p:nvPicPr>
          <p:blipFill>
            <a:blip r:embed="rId10" cstate="print"/>
            <a:srcRect/>
            <a:stretch>
              <a:fillRect/>
            </a:stretch>
          </p:blipFill>
          <p:spPr bwMode="auto">
            <a:xfrm>
              <a:off x="660" y="3254"/>
              <a:ext cx="589" cy="494"/>
            </a:xfrm>
            <a:prstGeom prst="rect">
              <a:avLst/>
            </a:prstGeom>
            <a:noFill/>
            <a:ln w="9525">
              <a:noFill/>
              <a:miter lim="800000"/>
              <a:headEnd/>
              <a:tailEnd/>
            </a:ln>
          </p:spPr>
        </p:pic>
        <p:sp>
          <p:nvSpPr>
            <p:cNvPr id="22586" name="Oval 86"/>
            <p:cNvSpPr>
              <a:spLocks noChangeAspect="1" noChangeArrowheads="1"/>
            </p:cNvSpPr>
            <p:nvPr/>
          </p:nvSpPr>
          <p:spPr bwMode="auto">
            <a:xfrm>
              <a:off x="928" y="3524"/>
              <a:ext cx="69" cy="69"/>
            </a:xfrm>
            <a:prstGeom prst="ellipse">
              <a:avLst/>
            </a:prstGeom>
            <a:solidFill>
              <a:schemeClr val="bg1"/>
            </a:solidFill>
            <a:ln w="31750">
              <a:solidFill>
                <a:srgbClr val="FF0000"/>
              </a:solidFill>
              <a:round/>
              <a:headEnd/>
              <a:tailEnd/>
            </a:ln>
          </p:spPr>
          <p:txBody>
            <a:bodyPr wrap="none" anchor="ctr"/>
            <a:lstStyle/>
            <a:p>
              <a:endParaRPr lang="ja-JP" altLang="en-US"/>
            </a:p>
          </p:txBody>
        </p:sp>
        <p:sp>
          <p:nvSpPr>
            <p:cNvPr id="22587" name="AutoShape 91"/>
            <p:cNvSpPr>
              <a:spLocks noChangeAspect="1" noChangeArrowheads="1"/>
            </p:cNvSpPr>
            <p:nvPr/>
          </p:nvSpPr>
          <p:spPr bwMode="auto">
            <a:xfrm>
              <a:off x="1020" y="3566"/>
              <a:ext cx="82" cy="82"/>
            </a:xfrm>
            <a:prstGeom prst="triangle">
              <a:avLst>
                <a:gd name="adj" fmla="val 50000"/>
              </a:avLst>
            </a:prstGeom>
            <a:solidFill>
              <a:schemeClr val="bg1"/>
            </a:solidFill>
            <a:ln w="31750">
              <a:solidFill>
                <a:srgbClr val="3366FF"/>
              </a:solidFill>
              <a:miter lim="800000"/>
              <a:headEnd/>
              <a:tailEnd/>
            </a:ln>
          </p:spPr>
          <p:txBody>
            <a:bodyPr wrap="none" anchor="ctr"/>
            <a:lstStyle/>
            <a:p>
              <a:endParaRPr lang="ja-JP" altLang="en-US"/>
            </a:p>
          </p:txBody>
        </p:sp>
        <p:sp>
          <p:nvSpPr>
            <p:cNvPr id="22588" name="AutoShape 93"/>
            <p:cNvSpPr>
              <a:spLocks noChangeAspect="1" noChangeArrowheads="1"/>
            </p:cNvSpPr>
            <p:nvPr/>
          </p:nvSpPr>
          <p:spPr bwMode="auto">
            <a:xfrm>
              <a:off x="1156" y="3249"/>
              <a:ext cx="76" cy="76"/>
            </a:xfrm>
            <a:prstGeom prst="diamond">
              <a:avLst/>
            </a:prstGeom>
            <a:solidFill>
              <a:schemeClr val="bg1"/>
            </a:solidFill>
            <a:ln w="31750">
              <a:solidFill>
                <a:srgbClr val="339966"/>
              </a:solidFill>
              <a:miter lim="800000"/>
              <a:headEnd/>
              <a:tailEnd/>
            </a:ln>
          </p:spPr>
          <p:txBody>
            <a:bodyPr wrap="none" anchor="ctr"/>
            <a:lstStyle/>
            <a:p>
              <a:endParaRPr lang="ja-JP" altLang="en-US"/>
            </a:p>
          </p:txBody>
        </p:sp>
      </p:grpSp>
      <p:sp>
        <p:nvSpPr>
          <p:cNvPr id="159841" name="AutoShape 97"/>
          <p:cNvSpPr>
            <a:spLocks noChangeAspect="1" noChangeArrowheads="1"/>
          </p:cNvSpPr>
          <p:nvPr/>
        </p:nvSpPr>
        <p:spPr bwMode="auto">
          <a:xfrm>
            <a:off x="2062564" y="3738708"/>
            <a:ext cx="740740" cy="665111"/>
          </a:xfrm>
          <a:prstGeom prst="wedgeRoundRectCallout">
            <a:avLst>
              <a:gd name="adj1" fmla="val -1102"/>
              <a:gd name="adj2" fmla="val -77370"/>
              <a:gd name="adj3" fmla="val 16667"/>
            </a:avLst>
          </a:prstGeom>
          <a:solidFill>
            <a:srgbClr val="FFFFFF"/>
          </a:solidFill>
          <a:ln w="25400" algn="ctr">
            <a:solidFill>
              <a:schemeClr val="accent2"/>
            </a:solidFill>
            <a:miter lim="800000"/>
            <a:headEnd/>
            <a:tailEnd/>
          </a:ln>
        </p:spPr>
        <p:txBody>
          <a:bodyPr lIns="104306" tIns="52153" rIns="104306" bIns="52153"/>
          <a:lstStyle/>
          <a:p>
            <a:endParaRPr lang="ja-JP" altLang="en-US"/>
          </a:p>
        </p:txBody>
      </p:sp>
      <p:sp>
        <p:nvSpPr>
          <p:cNvPr id="159842" name="AutoShape 98"/>
          <p:cNvSpPr>
            <a:spLocks noChangeAspect="1" noChangeArrowheads="1"/>
          </p:cNvSpPr>
          <p:nvPr/>
        </p:nvSpPr>
        <p:spPr bwMode="auto">
          <a:xfrm>
            <a:off x="3324980" y="3738708"/>
            <a:ext cx="740740" cy="665111"/>
          </a:xfrm>
          <a:prstGeom prst="wedgeRoundRectCallout">
            <a:avLst>
              <a:gd name="adj1" fmla="val -1102"/>
              <a:gd name="adj2" fmla="val -77370"/>
              <a:gd name="adj3" fmla="val 16667"/>
            </a:avLst>
          </a:prstGeom>
          <a:solidFill>
            <a:srgbClr val="FFFFFF"/>
          </a:solidFill>
          <a:ln w="25400" algn="ctr">
            <a:solidFill>
              <a:schemeClr val="accent2"/>
            </a:solidFill>
            <a:miter lim="800000"/>
            <a:headEnd/>
            <a:tailEnd/>
          </a:ln>
        </p:spPr>
        <p:txBody>
          <a:bodyPr lIns="104306" tIns="52153" rIns="104306" bIns="52153"/>
          <a:lstStyle/>
          <a:p>
            <a:endParaRPr lang="ja-JP" altLang="en-US"/>
          </a:p>
        </p:txBody>
      </p:sp>
      <p:sp>
        <p:nvSpPr>
          <p:cNvPr id="22553" name="Rectangle 2"/>
          <p:cNvSpPr>
            <a:spLocks noGrp="1" noChangeArrowheads="1"/>
          </p:cNvSpPr>
          <p:nvPr>
            <p:ph type="title"/>
          </p:nvPr>
        </p:nvSpPr>
        <p:spPr/>
        <p:txBody>
          <a:bodyPr/>
          <a:lstStyle/>
          <a:p>
            <a:pPr eaLnBrk="1" hangingPunct="1"/>
            <a:r>
              <a:rPr lang="en-US" altLang="ja-JP" sz="3600" dirty="0" smtClean="0"/>
              <a:t>Contour Version of GH:</a:t>
            </a:r>
            <a:br>
              <a:rPr lang="en-US" altLang="ja-JP" sz="3600" dirty="0" smtClean="0"/>
            </a:br>
            <a:r>
              <a:rPr lang="en-US" altLang="ja-JP" sz="3600" dirty="0" smtClean="0"/>
              <a:t>Recognition</a:t>
            </a:r>
            <a:endParaRPr lang="en-US" altLang="ja-JP" dirty="0" smtClean="0"/>
          </a:p>
        </p:txBody>
      </p:sp>
      <p:sp>
        <p:nvSpPr>
          <p:cNvPr id="22554" name="Rectangle 3"/>
          <p:cNvSpPr>
            <a:spLocks noGrp="1" noChangeArrowheads="1"/>
          </p:cNvSpPr>
          <p:nvPr>
            <p:ph sz="quarter" idx="1"/>
          </p:nvPr>
        </p:nvSpPr>
        <p:spPr/>
        <p:txBody>
          <a:bodyPr/>
          <a:lstStyle/>
          <a:p>
            <a:pPr marL="514350" indent="-514350" eaLnBrk="1" hangingPunct="1">
              <a:buFont typeface="+mj-lt"/>
              <a:buAutoNum type="arabicPeriod"/>
            </a:pPr>
            <a:r>
              <a:rPr lang="en-US" altLang="ja-JP" dirty="0" smtClean="0">
                <a:latin typeface="Tahoma" pitchFamily="34" charset="0"/>
              </a:rPr>
              <a:t>Calculate feature vectors</a:t>
            </a:r>
          </a:p>
          <a:p>
            <a:pPr marL="514350" indent="-514350" eaLnBrk="1" hangingPunct="1">
              <a:buFont typeface="+mj-lt"/>
              <a:buAutoNum type="arabicPeriod"/>
            </a:pPr>
            <a:r>
              <a:rPr lang="en-US" altLang="ja-JP" dirty="0" smtClean="0">
                <a:latin typeface="Tahoma" pitchFamily="34" charset="0"/>
              </a:rPr>
              <a:t>Cast votes</a:t>
            </a:r>
          </a:p>
        </p:txBody>
      </p:sp>
      <p:sp>
        <p:nvSpPr>
          <p:cNvPr id="159765" name="Line 21"/>
          <p:cNvSpPr>
            <a:spLocks noChangeAspect="1" noChangeShapeType="1"/>
          </p:cNvSpPr>
          <p:nvPr/>
        </p:nvSpPr>
        <p:spPr bwMode="auto">
          <a:xfrm>
            <a:off x="2370742" y="3861228"/>
            <a:ext cx="133668" cy="507585"/>
          </a:xfrm>
          <a:prstGeom prst="line">
            <a:avLst/>
          </a:prstGeom>
          <a:noFill/>
          <a:ln w="63500">
            <a:solidFill>
              <a:srgbClr val="008000"/>
            </a:solidFill>
            <a:round/>
            <a:headEnd/>
            <a:tailEnd type="arrow" w="med" len="med"/>
          </a:ln>
        </p:spPr>
        <p:txBody>
          <a:bodyPr lIns="104306" tIns="52153" rIns="104306" bIns="52153"/>
          <a:lstStyle/>
          <a:p>
            <a:endParaRPr lang="ja-JP" altLang="en-US"/>
          </a:p>
        </p:txBody>
      </p:sp>
      <p:sp>
        <p:nvSpPr>
          <p:cNvPr id="159767" name="Line 23"/>
          <p:cNvSpPr>
            <a:spLocks noChangeAspect="1" noChangeShapeType="1"/>
          </p:cNvSpPr>
          <p:nvPr/>
        </p:nvSpPr>
        <p:spPr bwMode="auto">
          <a:xfrm flipH="1" flipV="1">
            <a:off x="3443796" y="3896234"/>
            <a:ext cx="471549" cy="381564"/>
          </a:xfrm>
          <a:prstGeom prst="line">
            <a:avLst/>
          </a:prstGeom>
          <a:noFill/>
          <a:ln w="63500">
            <a:solidFill>
              <a:srgbClr val="3366FF"/>
            </a:solidFill>
            <a:round/>
            <a:headEnd/>
            <a:tailEnd type="arrow" w="med" len="med"/>
          </a:ln>
        </p:spPr>
        <p:txBody>
          <a:bodyPr lIns="104306" tIns="52153" rIns="104306" bIns="52153"/>
          <a:lstStyle/>
          <a:p>
            <a:endParaRPr lang="ja-JP" altLang="en-US"/>
          </a:p>
        </p:txBody>
      </p:sp>
      <p:sp>
        <p:nvSpPr>
          <p:cNvPr id="159768" name="AutoShape 24"/>
          <p:cNvSpPr>
            <a:spLocks noChangeAspect="1" noChangeArrowheads="1"/>
          </p:cNvSpPr>
          <p:nvPr/>
        </p:nvSpPr>
        <p:spPr bwMode="auto">
          <a:xfrm>
            <a:off x="883691" y="3738708"/>
            <a:ext cx="740741" cy="665111"/>
          </a:xfrm>
          <a:prstGeom prst="wedgeRoundRectCallout">
            <a:avLst>
              <a:gd name="adj1" fmla="val -1102"/>
              <a:gd name="adj2" fmla="val -77370"/>
              <a:gd name="adj3" fmla="val 16667"/>
            </a:avLst>
          </a:prstGeom>
          <a:solidFill>
            <a:srgbClr val="FFFFFF"/>
          </a:solidFill>
          <a:ln w="25400" algn="ctr">
            <a:solidFill>
              <a:schemeClr val="accent2"/>
            </a:solidFill>
            <a:miter lim="800000"/>
            <a:headEnd/>
            <a:tailEnd/>
          </a:ln>
        </p:spPr>
        <p:txBody>
          <a:bodyPr lIns="104306" tIns="52153" rIns="104306" bIns="52153"/>
          <a:lstStyle/>
          <a:p>
            <a:endParaRPr lang="ja-JP" altLang="en-US"/>
          </a:p>
        </p:txBody>
      </p:sp>
      <p:sp>
        <p:nvSpPr>
          <p:cNvPr id="159769" name="Line 25"/>
          <p:cNvSpPr>
            <a:spLocks noChangeAspect="1" noChangeShapeType="1"/>
          </p:cNvSpPr>
          <p:nvPr/>
        </p:nvSpPr>
        <p:spPr bwMode="auto">
          <a:xfrm flipV="1">
            <a:off x="978373" y="3976747"/>
            <a:ext cx="605217" cy="253793"/>
          </a:xfrm>
          <a:prstGeom prst="line">
            <a:avLst/>
          </a:prstGeom>
          <a:noFill/>
          <a:ln w="63500">
            <a:solidFill>
              <a:srgbClr val="FF9900"/>
            </a:solidFill>
            <a:round/>
            <a:headEnd/>
            <a:tailEnd type="arrow" w="med" len="med"/>
          </a:ln>
        </p:spPr>
        <p:txBody>
          <a:bodyPr lIns="104306" tIns="52153" rIns="104306" bIns="52153"/>
          <a:lstStyle/>
          <a:p>
            <a:endParaRPr lang="ja-JP" altLang="en-US"/>
          </a:p>
        </p:txBody>
      </p:sp>
      <p:sp>
        <p:nvSpPr>
          <p:cNvPr id="22559" name="Rectangle 99"/>
          <p:cNvSpPr>
            <a:spLocks noChangeArrowheads="1"/>
          </p:cNvSpPr>
          <p:nvPr/>
        </p:nvSpPr>
        <p:spPr bwMode="auto">
          <a:xfrm>
            <a:off x="417711" y="5040842"/>
            <a:ext cx="4678363" cy="2431157"/>
          </a:xfrm>
          <a:prstGeom prst="rect">
            <a:avLst/>
          </a:prstGeom>
          <a:solidFill>
            <a:srgbClr val="FFFFFF"/>
          </a:solidFill>
          <a:ln w="19050" algn="ctr">
            <a:noFill/>
            <a:miter lim="800000"/>
            <a:headEnd/>
            <a:tailEnd/>
          </a:ln>
        </p:spPr>
        <p:txBody>
          <a:bodyPr wrap="none" lIns="104306" tIns="52153" rIns="104306" bIns="52153" anchor="ctr"/>
          <a:lstStyle/>
          <a:p>
            <a:endParaRPr lang="ja-JP" altLang="en-US"/>
          </a:p>
        </p:txBody>
      </p:sp>
      <p:sp>
        <p:nvSpPr>
          <p:cNvPr id="22560" name="Line 100"/>
          <p:cNvSpPr>
            <a:spLocks noChangeShapeType="1"/>
          </p:cNvSpPr>
          <p:nvPr/>
        </p:nvSpPr>
        <p:spPr bwMode="auto">
          <a:xfrm>
            <a:off x="1054488" y="6787634"/>
            <a:ext cx="3789103" cy="0"/>
          </a:xfrm>
          <a:prstGeom prst="line">
            <a:avLst/>
          </a:prstGeom>
          <a:noFill/>
          <a:ln w="31750">
            <a:solidFill>
              <a:schemeClr val="tx1"/>
            </a:solidFill>
            <a:round/>
            <a:headEnd/>
            <a:tailEnd/>
          </a:ln>
        </p:spPr>
        <p:txBody>
          <a:bodyPr lIns="104306" tIns="52153" rIns="104306" bIns="52153"/>
          <a:lstStyle/>
          <a:p>
            <a:endParaRPr lang="ja-JP" altLang="en-US">
              <a:latin typeface="Tahoma" pitchFamily="34" charset="0"/>
              <a:cs typeface="Tahoma" pitchFamily="34" charset="0"/>
            </a:endParaRPr>
          </a:p>
        </p:txBody>
      </p:sp>
      <p:sp>
        <p:nvSpPr>
          <p:cNvPr id="22561" name="Text Box 102"/>
          <p:cNvSpPr txBox="1">
            <a:spLocks noChangeArrowheads="1"/>
          </p:cNvSpPr>
          <p:nvPr/>
        </p:nvSpPr>
        <p:spPr bwMode="auto">
          <a:xfrm>
            <a:off x="1644853" y="6771882"/>
            <a:ext cx="1514898" cy="597767"/>
          </a:xfrm>
          <a:prstGeom prst="rect">
            <a:avLst/>
          </a:prstGeom>
          <a:noFill/>
          <a:ln w="31750" algn="ctr">
            <a:noFill/>
            <a:miter lim="800000"/>
            <a:headEnd/>
            <a:tailEnd/>
          </a:ln>
        </p:spPr>
        <p:txBody>
          <a:bodyPr lIns="104306" tIns="52153" rIns="104306" bIns="52153">
            <a:spAutoFit/>
          </a:bodyPr>
          <a:lstStyle/>
          <a:p>
            <a:pPr>
              <a:spcBef>
                <a:spcPct val="50000"/>
              </a:spcBef>
            </a:pPr>
            <a:r>
              <a:rPr lang="en-US" altLang="ja-JP" sz="3200" dirty="0">
                <a:latin typeface="Tahoma" pitchFamily="34" charset="0"/>
                <a:cs typeface="Tahoma" pitchFamily="34" charset="0"/>
              </a:rPr>
              <a:t>A B ...</a:t>
            </a:r>
          </a:p>
        </p:txBody>
      </p:sp>
      <p:sp>
        <p:nvSpPr>
          <p:cNvPr id="22562" name="Text Box 103"/>
          <p:cNvSpPr txBox="1">
            <a:spLocks noChangeArrowheads="1"/>
          </p:cNvSpPr>
          <p:nvPr/>
        </p:nvSpPr>
        <p:spPr bwMode="auto">
          <a:xfrm>
            <a:off x="3161608" y="6771882"/>
            <a:ext cx="1514898" cy="597767"/>
          </a:xfrm>
          <a:prstGeom prst="rect">
            <a:avLst/>
          </a:prstGeom>
          <a:noFill/>
          <a:ln w="31750" algn="ctr">
            <a:noFill/>
            <a:miter lim="800000"/>
            <a:headEnd/>
            <a:tailEnd/>
          </a:ln>
        </p:spPr>
        <p:txBody>
          <a:bodyPr lIns="104306" tIns="52153" rIns="104306" bIns="52153">
            <a:spAutoFit/>
          </a:bodyPr>
          <a:lstStyle/>
          <a:p>
            <a:pPr>
              <a:spcBef>
                <a:spcPct val="50000"/>
              </a:spcBef>
            </a:pPr>
            <a:r>
              <a:rPr lang="en-US" altLang="ja-JP" sz="3200" dirty="0">
                <a:latin typeface="Tahoma" pitchFamily="34" charset="0"/>
                <a:cs typeface="Tahoma" pitchFamily="34" charset="0"/>
              </a:rPr>
              <a:t>R ...</a:t>
            </a:r>
          </a:p>
        </p:txBody>
      </p:sp>
      <p:sp>
        <p:nvSpPr>
          <p:cNvPr id="159848" name="Rectangle 104"/>
          <p:cNvSpPr>
            <a:spLocks noChangeArrowheads="1"/>
          </p:cNvSpPr>
          <p:nvPr/>
        </p:nvSpPr>
        <p:spPr bwMode="auto">
          <a:xfrm>
            <a:off x="1811938" y="6232792"/>
            <a:ext cx="337882" cy="554842"/>
          </a:xfrm>
          <a:prstGeom prst="rect">
            <a:avLst/>
          </a:prstGeom>
          <a:solidFill>
            <a:schemeClr val="accent1"/>
          </a:solidFill>
          <a:ln w="31750" algn="ctr">
            <a:noFill/>
            <a:miter lim="800000"/>
            <a:headEnd/>
            <a:tailEnd/>
          </a:ln>
        </p:spPr>
        <p:txBody>
          <a:bodyPr wrap="none" lIns="104306" tIns="52153" rIns="104306" bIns="52153" anchor="ctr"/>
          <a:lstStyle/>
          <a:p>
            <a:endParaRPr lang="ja-JP" altLang="en-US">
              <a:latin typeface="Tahoma" pitchFamily="34" charset="0"/>
              <a:cs typeface="Tahoma" pitchFamily="34" charset="0"/>
            </a:endParaRPr>
          </a:p>
        </p:txBody>
      </p:sp>
      <p:sp>
        <p:nvSpPr>
          <p:cNvPr id="159849" name="Rectangle 105"/>
          <p:cNvSpPr>
            <a:spLocks noChangeArrowheads="1"/>
          </p:cNvSpPr>
          <p:nvPr/>
        </p:nvSpPr>
        <p:spPr bwMode="auto">
          <a:xfrm>
            <a:off x="1811938" y="5676199"/>
            <a:ext cx="337882" cy="556593"/>
          </a:xfrm>
          <a:prstGeom prst="rect">
            <a:avLst/>
          </a:prstGeom>
          <a:solidFill>
            <a:schemeClr val="accent1"/>
          </a:solidFill>
          <a:ln w="31750" algn="ctr">
            <a:noFill/>
            <a:miter lim="800000"/>
            <a:headEnd/>
            <a:tailEnd/>
          </a:ln>
        </p:spPr>
        <p:txBody>
          <a:bodyPr wrap="none" lIns="104306" tIns="52153" rIns="104306" bIns="52153" anchor="ctr"/>
          <a:lstStyle/>
          <a:p>
            <a:endParaRPr lang="ja-JP" altLang="en-US"/>
          </a:p>
        </p:txBody>
      </p:sp>
      <p:sp>
        <p:nvSpPr>
          <p:cNvPr id="159851" name="Rectangle 107"/>
          <p:cNvSpPr>
            <a:spLocks noChangeArrowheads="1"/>
          </p:cNvSpPr>
          <p:nvPr/>
        </p:nvSpPr>
        <p:spPr bwMode="auto">
          <a:xfrm>
            <a:off x="3497633" y="6232792"/>
            <a:ext cx="336026" cy="554842"/>
          </a:xfrm>
          <a:prstGeom prst="rect">
            <a:avLst/>
          </a:prstGeom>
          <a:solidFill>
            <a:schemeClr val="accent1"/>
          </a:solidFill>
          <a:ln w="31750" algn="ctr">
            <a:noFill/>
            <a:miter lim="800000"/>
            <a:headEnd/>
            <a:tailEnd/>
          </a:ln>
        </p:spPr>
        <p:txBody>
          <a:bodyPr wrap="none" lIns="104306" tIns="52153" rIns="104306" bIns="52153" anchor="ctr"/>
          <a:lstStyle/>
          <a:p>
            <a:endParaRPr lang="ja-JP" altLang="en-US">
              <a:latin typeface="Tahoma" pitchFamily="34" charset="0"/>
              <a:cs typeface="Tahoma" pitchFamily="34" charset="0"/>
            </a:endParaRPr>
          </a:p>
        </p:txBody>
      </p:sp>
      <p:sp>
        <p:nvSpPr>
          <p:cNvPr id="159852" name="AutoShape 108"/>
          <p:cNvSpPr>
            <a:spLocks noChangeArrowheads="1"/>
          </p:cNvSpPr>
          <p:nvPr/>
        </p:nvSpPr>
        <p:spPr bwMode="auto">
          <a:xfrm>
            <a:off x="5847953" y="3658111"/>
            <a:ext cx="4093568" cy="476080"/>
          </a:xfrm>
          <a:prstGeom prst="roundRect">
            <a:avLst>
              <a:gd name="adj" fmla="val 16667"/>
            </a:avLst>
          </a:prstGeom>
          <a:noFill/>
          <a:ln w="31750" algn="ctr">
            <a:solidFill>
              <a:srgbClr val="FF0000"/>
            </a:solidFill>
            <a:round/>
            <a:headEnd/>
            <a:tailEnd/>
          </a:ln>
        </p:spPr>
        <p:txBody>
          <a:bodyPr wrap="none" lIns="104306" tIns="52153" rIns="104306" bIns="52153" anchor="ctr"/>
          <a:lstStyle/>
          <a:p>
            <a:endParaRPr lang="ja-JP" altLang="en-US"/>
          </a:p>
        </p:txBody>
      </p:sp>
      <p:sp>
        <p:nvSpPr>
          <p:cNvPr id="159853" name="AutoShape 109"/>
          <p:cNvSpPr>
            <a:spLocks noChangeArrowheads="1"/>
          </p:cNvSpPr>
          <p:nvPr/>
        </p:nvSpPr>
        <p:spPr bwMode="auto">
          <a:xfrm>
            <a:off x="5847953" y="4221705"/>
            <a:ext cx="4093568" cy="477830"/>
          </a:xfrm>
          <a:prstGeom prst="roundRect">
            <a:avLst>
              <a:gd name="adj" fmla="val 16667"/>
            </a:avLst>
          </a:prstGeom>
          <a:noFill/>
          <a:ln w="31750" algn="ctr">
            <a:solidFill>
              <a:srgbClr val="FF0000"/>
            </a:solidFill>
            <a:round/>
            <a:headEnd/>
            <a:tailEnd/>
          </a:ln>
        </p:spPr>
        <p:txBody>
          <a:bodyPr wrap="none" lIns="104306" tIns="52153" rIns="104306" bIns="52153" anchor="ctr"/>
          <a:lstStyle/>
          <a:p>
            <a:endParaRPr lang="ja-JP" altLang="en-US"/>
          </a:p>
        </p:txBody>
      </p:sp>
      <p:sp>
        <p:nvSpPr>
          <p:cNvPr id="159854" name="AutoShape 110"/>
          <p:cNvSpPr>
            <a:spLocks noChangeArrowheads="1"/>
          </p:cNvSpPr>
          <p:nvPr/>
        </p:nvSpPr>
        <p:spPr bwMode="auto">
          <a:xfrm>
            <a:off x="5847953" y="5889734"/>
            <a:ext cx="4093568" cy="476080"/>
          </a:xfrm>
          <a:prstGeom prst="roundRect">
            <a:avLst>
              <a:gd name="adj" fmla="val 16667"/>
            </a:avLst>
          </a:prstGeom>
          <a:noFill/>
          <a:ln w="31750" algn="ctr">
            <a:solidFill>
              <a:srgbClr val="FF0000"/>
            </a:solidFill>
            <a:round/>
            <a:headEnd/>
            <a:tailEnd/>
          </a:ln>
        </p:spPr>
        <p:txBody>
          <a:bodyPr wrap="none" lIns="104306" tIns="52153" rIns="104306" bIns="52153" anchor="ctr"/>
          <a:lstStyle/>
          <a:p>
            <a:endParaRPr lang="ja-JP" altLang="en-US"/>
          </a:p>
        </p:txBody>
      </p:sp>
      <p:grpSp>
        <p:nvGrpSpPr>
          <p:cNvPr id="6" name="グループ化 65"/>
          <p:cNvGrpSpPr>
            <a:grpSpLocks/>
          </p:cNvGrpSpPr>
          <p:nvPr/>
        </p:nvGrpSpPr>
        <p:grpSpPr bwMode="auto">
          <a:xfrm>
            <a:off x="5613615" y="3012254"/>
            <a:ext cx="828416" cy="4467911"/>
            <a:chOff x="4800242" y="2732126"/>
            <a:chExt cx="708383" cy="4052341"/>
          </a:xfrm>
        </p:grpSpPr>
        <p:sp>
          <p:nvSpPr>
            <p:cNvPr id="22576" name="Line 37"/>
            <p:cNvSpPr>
              <a:spLocks noChangeShapeType="1"/>
            </p:cNvSpPr>
            <p:nvPr/>
          </p:nvSpPr>
          <p:spPr bwMode="auto">
            <a:xfrm>
              <a:off x="5508625" y="2781300"/>
              <a:ext cx="0" cy="3816350"/>
            </a:xfrm>
            <a:prstGeom prst="line">
              <a:avLst/>
            </a:prstGeom>
            <a:noFill/>
            <a:ln w="31750">
              <a:solidFill>
                <a:schemeClr val="tx1"/>
              </a:solidFill>
              <a:round/>
              <a:headEnd/>
              <a:tailEnd/>
            </a:ln>
          </p:spPr>
          <p:txBody>
            <a:bodyPr/>
            <a:lstStyle/>
            <a:p>
              <a:endParaRPr lang="ja-JP" altLang="en-US">
                <a:latin typeface="Tahoma" pitchFamily="34" charset="0"/>
                <a:cs typeface="Tahoma" pitchFamily="34" charset="0"/>
              </a:endParaRPr>
            </a:p>
          </p:txBody>
        </p:sp>
        <p:sp>
          <p:nvSpPr>
            <p:cNvPr id="22577" name="テキスト ボックス 67"/>
            <p:cNvSpPr txBox="1">
              <a:spLocks noChangeArrowheads="1"/>
            </p:cNvSpPr>
            <p:nvPr/>
          </p:nvSpPr>
          <p:spPr bwMode="auto">
            <a:xfrm>
              <a:off x="5072066" y="2732126"/>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0</a:t>
              </a:r>
              <a:endParaRPr lang="ja-JP" altLang="en-US">
                <a:latin typeface="Tahoma" pitchFamily="34" charset="0"/>
                <a:cs typeface="Tahoma" pitchFamily="34" charset="0"/>
              </a:endParaRPr>
            </a:p>
          </p:txBody>
        </p:sp>
        <p:sp>
          <p:nvSpPr>
            <p:cNvPr id="22578" name="テキスト ボックス 68"/>
            <p:cNvSpPr txBox="1">
              <a:spLocks noChangeArrowheads="1"/>
            </p:cNvSpPr>
            <p:nvPr/>
          </p:nvSpPr>
          <p:spPr bwMode="auto">
            <a:xfrm>
              <a:off x="5072066" y="3286124"/>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1</a:t>
              </a:r>
              <a:endParaRPr lang="ja-JP" altLang="en-US">
                <a:latin typeface="Tahoma" pitchFamily="34" charset="0"/>
                <a:cs typeface="Tahoma" pitchFamily="34" charset="0"/>
              </a:endParaRPr>
            </a:p>
          </p:txBody>
        </p:sp>
        <p:sp>
          <p:nvSpPr>
            <p:cNvPr id="22579" name="テキスト ボックス 69"/>
            <p:cNvSpPr txBox="1">
              <a:spLocks noChangeArrowheads="1"/>
            </p:cNvSpPr>
            <p:nvPr/>
          </p:nvSpPr>
          <p:spPr bwMode="auto">
            <a:xfrm>
              <a:off x="5072066" y="3786190"/>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2</a:t>
              </a:r>
              <a:endParaRPr lang="ja-JP" altLang="en-US">
                <a:latin typeface="Tahoma" pitchFamily="34" charset="0"/>
                <a:cs typeface="Tahoma" pitchFamily="34" charset="0"/>
              </a:endParaRPr>
            </a:p>
          </p:txBody>
        </p:sp>
        <p:sp>
          <p:nvSpPr>
            <p:cNvPr id="22580" name="テキスト ボックス 70"/>
            <p:cNvSpPr txBox="1">
              <a:spLocks noChangeArrowheads="1"/>
            </p:cNvSpPr>
            <p:nvPr/>
          </p:nvSpPr>
          <p:spPr bwMode="auto">
            <a:xfrm>
              <a:off x="5072066" y="4286256"/>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3</a:t>
              </a:r>
              <a:endParaRPr lang="ja-JP" altLang="en-US">
                <a:latin typeface="Tahoma" pitchFamily="34" charset="0"/>
                <a:cs typeface="Tahoma" pitchFamily="34" charset="0"/>
              </a:endParaRPr>
            </a:p>
          </p:txBody>
        </p:sp>
        <p:sp>
          <p:nvSpPr>
            <p:cNvPr id="22581" name="テキスト ボックス 71"/>
            <p:cNvSpPr txBox="1">
              <a:spLocks noChangeArrowheads="1"/>
            </p:cNvSpPr>
            <p:nvPr/>
          </p:nvSpPr>
          <p:spPr bwMode="auto">
            <a:xfrm>
              <a:off x="5072066" y="4786322"/>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4</a:t>
              </a:r>
              <a:endParaRPr lang="ja-JP" altLang="en-US">
                <a:latin typeface="Tahoma" pitchFamily="34" charset="0"/>
                <a:cs typeface="Tahoma" pitchFamily="34" charset="0"/>
              </a:endParaRPr>
            </a:p>
          </p:txBody>
        </p:sp>
        <p:sp>
          <p:nvSpPr>
            <p:cNvPr id="22582" name="テキスト ボックス 72"/>
            <p:cNvSpPr txBox="1">
              <a:spLocks noChangeArrowheads="1"/>
            </p:cNvSpPr>
            <p:nvPr/>
          </p:nvSpPr>
          <p:spPr bwMode="auto">
            <a:xfrm>
              <a:off x="5072066" y="5286388"/>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5</a:t>
              </a:r>
              <a:endParaRPr lang="ja-JP" altLang="en-US">
                <a:latin typeface="Tahoma" pitchFamily="34" charset="0"/>
                <a:cs typeface="Tahoma" pitchFamily="34" charset="0"/>
              </a:endParaRPr>
            </a:p>
          </p:txBody>
        </p:sp>
        <p:sp>
          <p:nvSpPr>
            <p:cNvPr id="22583" name="テキスト ボックス 73"/>
            <p:cNvSpPr txBox="1">
              <a:spLocks noChangeArrowheads="1"/>
            </p:cNvSpPr>
            <p:nvPr/>
          </p:nvSpPr>
          <p:spPr bwMode="auto">
            <a:xfrm>
              <a:off x="5072066" y="5786454"/>
              <a:ext cx="319656" cy="460597"/>
            </a:xfrm>
            <a:prstGeom prst="rect">
              <a:avLst/>
            </a:prstGeom>
            <a:noFill/>
            <a:ln w="9525">
              <a:noFill/>
              <a:miter lim="800000"/>
              <a:headEnd/>
              <a:tailEnd/>
            </a:ln>
          </p:spPr>
          <p:txBody>
            <a:bodyPr wrap="none">
              <a:spAutoFit/>
            </a:bodyPr>
            <a:lstStyle/>
            <a:p>
              <a:r>
                <a:rPr lang="en-US" altLang="ja-JP">
                  <a:latin typeface="Tahoma" pitchFamily="34" charset="0"/>
                  <a:cs typeface="Tahoma" pitchFamily="34" charset="0"/>
                </a:rPr>
                <a:t>6</a:t>
              </a:r>
              <a:endParaRPr lang="ja-JP" altLang="en-US">
                <a:latin typeface="Tahoma" pitchFamily="34" charset="0"/>
                <a:cs typeface="Tahoma" pitchFamily="34" charset="0"/>
              </a:endParaRPr>
            </a:p>
          </p:txBody>
        </p:sp>
        <p:sp>
          <p:nvSpPr>
            <p:cNvPr id="22584" name="テキスト ボックス 74"/>
            <p:cNvSpPr txBox="1">
              <a:spLocks noChangeArrowheads="1"/>
            </p:cNvSpPr>
            <p:nvPr/>
          </p:nvSpPr>
          <p:spPr bwMode="auto">
            <a:xfrm rot="16200000">
              <a:off x="4830912" y="6196661"/>
              <a:ext cx="557136" cy="618476"/>
            </a:xfrm>
            <a:prstGeom prst="rect">
              <a:avLst/>
            </a:prstGeom>
            <a:noFill/>
            <a:ln w="9525">
              <a:noFill/>
              <a:miter lim="800000"/>
              <a:headEnd/>
              <a:tailEnd/>
            </a:ln>
          </p:spPr>
          <p:txBody>
            <a:bodyPr wrap="none">
              <a:spAutoFit/>
            </a:bodyPr>
            <a:lstStyle/>
            <a:p>
              <a:r>
                <a:rPr lang="en-US" altLang="ja-JP" sz="4100" dirty="0">
                  <a:latin typeface="Tahoma" pitchFamily="34" charset="0"/>
                  <a:cs typeface="Tahoma" pitchFamily="34" charset="0"/>
                </a:rPr>
                <a:t>…</a:t>
              </a:r>
              <a:endParaRPr lang="ja-JP" altLang="en-US" sz="4100" dirty="0">
                <a:latin typeface="Tahoma" pitchFamily="34" charset="0"/>
                <a:cs typeface="Tahoma" pitchFamily="34" charset="0"/>
              </a:endParaRPr>
            </a:p>
          </p:txBody>
        </p:sp>
      </p:grpSp>
      <p:sp>
        <p:nvSpPr>
          <p:cNvPr id="102" name="Text Box 99"/>
          <p:cNvSpPr txBox="1">
            <a:spLocks noChangeArrowheads="1"/>
          </p:cNvSpPr>
          <p:nvPr/>
        </p:nvSpPr>
        <p:spPr bwMode="auto">
          <a:xfrm>
            <a:off x="163372" y="6246795"/>
            <a:ext cx="1142827" cy="520823"/>
          </a:xfrm>
          <a:prstGeom prst="rect">
            <a:avLst/>
          </a:prstGeom>
          <a:solidFill>
            <a:schemeClr val="bg1"/>
          </a:solidFill>
          <a:ln w="19050" algn="ctr">
            <a:noFill/>
            <a:miter lim="800000"/>
            <a:headEnd/>
            <a:tailEnd/>
          </a:ln>
        </p:spPr>
        <p:txBody>
          <a:bodyPr wrap="none" lIns="104306" tIns="52153" rIns="104306" bIns="52153">
            <a:spAutoFit/>
          </a:bodyPr>
          <a:lstStyle/>
          <a:p>
            <a:r>
              <a:rPr lang="en-US" altLang="ja-JP">
                <a:solidFill>
                  <a:schemeClr val="tx2"/>
                </a:solidFill>
                <a:latin typeface="Tahoma" pitchFamily="34" charset="0"/>
                <a:cs typeface="Tahoma" pitchFamily="34" charset="0"/>
              </a:rPr>
              <a:t>Result</a:t>
            </a:r>
          </a:p>
        </p:txBody>
      </p:sp>
      <p:sp>
        <p:nvSpPr>
          <p:cNvPr id="103" name="AutoShape 100"/>
          <p:cNvSpPr>
            <a:spLocks noChangeArrowheads="1"/>
          </p:cNvSpPr>
          <p:nvPr/>
        </p:nvSpPr>
        <p:spPr bwMode="auto">
          <a:xfrm>
            <a:off x="1511185" y="6621357"/>
            <a:ext cx="905969" cy="876128"/>
          </a:xfrm>
          <a:prstGeom prst="roundRect">
            <a:avLst>
              <a:gd name="adj" fmla="val 12954"/>
            </a:avLst>
          </a:prstGeom>
          <a:ln>
            <a:headEnd/>
            <a:tailEnd/>
          </a:ln>
        </p:spPr>
        <p:style>
          <a:lnRef idx="0">
            <a:schemeClr val="accent3"/>
          </a:lnRef>
          <a:fillRef idx="3">
            <a:schemeClr val="accent3"/>
          </a:fillRef>
          <a:effectRef idx="3">
            <a:schemeClr val="accent3"/>
          </a:effectRef>
          <a:fontRef idx="minor">
            <a:schemeClr val="lt1"/>
          </a:fontRef>
        </p:style>
        <p:txBody>
          <a:bodyPr lIns="104306" tIns="52153" rIns="104306" bIns="52153">
            <a:spAutoFit/>
          </a:bodyPr>
          <a:lstStyle/>
          <a:p>
            <a:pPr algn="ctr"/>
            <a:r>
              <a:rPr lang="en-US" altLang="ja-JP" sz="4600" dirty="0">
                <a:solidFill>
                  <a:schemeClr val="bg1"/>
                </a:solidFill>
              </a:rPr>
              <a:t>A</a:t>
            </a:r>
          </a:p>
        </p:txBody>
      </p:sp>
      <p:sp>
        <p:nvSpPr>
          <p:cNvPr id="74" name="テキスト ボックス 73"/>
          <p:cNvSpPr txBox="1">
            <a:spLocks noChangeArrowheads="1"/>
          </p:cNvSpPr>
          <p:nvPr/>
        </p:nvSpPr>
        <p:spPr bwMode="auto">
          <a:xfrm>
            <a:off x="751880" y="4349560"/>
            <a:ext cx="1135582" cy="536212"/>
          </a:xfrm>
          <a:prstGeom prst="rect">
            <a:avLst/>
          </a:prstGeom>
          <a:noFill/>
          <a:ln w="9525">
            <a:noFill/>
            <a:miter lim="800000"/>
            <a:headEnd/>
            <a:tailEnd/>
          </a:ln>
        </p:spPr>
        <p:txBody>
          <a:bodyPr wrap="none" lIns="104306" tIns="52153" rIns="104306" bIns="52153">
            <a:spAutoFit/>
          </a:bodyPr>
          <a:lstStyle/>
          <a:p>
            <a:r>
              <a:rPr lang="en-US" altLang="ja-JP" sz="2800" dirty="0">
                <a:solidFill>
                  <a:schemeClr val="accent2"/>
                </a:solidFill>
                <a:latin typeface="Tahoma" pitchFamily="34" charset="0"/>
                <a:cs typeface="Tahoma" pitchFamily="34" charset="0"/>
              </a:rPr>
              <a:t>ID : 1</a:t>
            </a:r>
            <a:endParaRPr lang="ja-JP" altLang="en-US" sz="2800" dirty="0">
              <a:solidFill>
                <a:schemeClr val="accent2"/>
              </a:solidFill>
              <a:latin typeface="Tahoma" pitchFamily="34" charset="0"/>
              <a:cs typeface="Tahoma" pitchFamily="34" charset="0"/>
            </a:endParaRPr>
          </a:p>
        </p:txBody>
      </p:sp>
      <p:sp>
        <p:nvSpPr>
          <p:cNvPr id="75" name="テキスト ボックス 74"/>
          <p:cNvSpPr txBox="1">
            <a:spLocks noChangeArrowheads="1"/>
          </p:cNvSpPr>
          <p:nvPr/>
        </p:nvSpPr>
        <p:spPr bwMode="auto">
          <a:xfrm>
            <a:off x="2005012" y="4349560"/>
            <a:ext cx="1135582" cy="536212"/>
          </a:xfrm>
          <a:prstGeom prst="rect">
            <a:avLst/>
          </a:prstGeom>
          <a:noFill/>
          <a:ln w="9525">
            <a:noFill/>
            <a:miter lim="800000"/>
            <a:headEnd/>
            <a:tailEnd/>
          </a:ln>
        </p:spPr>
        <p:txBody>
          <a:bodyPr wrap="none" lIns="104306" tIns="52153" rIns="104306" bIns="52153">
            <a:spAutoFit/>
          </a:bodyPr>
          <a:lstStyle/>
          <a:p>
            <a:r>
              <a:rPr lang="en-US" altLang="ja-JP" sz="2800" dirty="0">
                <a:solidFill>
                  <a:schemeClr val="accent2"/>
                </a:solidFill>
                <a:latin typeface="Tahoma" pitchFamily="34" charset="0"/>
                <a:cs typeface="Tahoma" pitchFamily="34" charset="0"/>
              </a:rPr>
              <a:t>ID : 5</a:t>
            </a:r>
            <a:endParaRPr lang="ja-JP" altLang="en-US" sz="2800" dirty="0">
              <a:solidFill>
                <a:schemeClr val="accent2"/>
              </a:solidFill>
              <a:latin typeface="Tahoma" pitchFamily="34" charset="0"/>
              <a:cs typeface="Tahoma" pitchFamily="34" charset="0"/>
            </a:endParaRPr>
          </a:p>
        </p:txBody>
      </p:sp>
      <p:sp>
        <p:nvSpPr>
          <p:cNvPr id="76" name="テキスト ボックス 75"/>
          <p:cNvSpPr txBox="1">
            <a:spLocks noChangeArrowheads="1"/>
          </p:cNvSpPr>
          <p:nvPr/>
        </p:nvSpPr>
        <p:spPr bwMode="auto">
          <a:xfrm>
            <a:off x="3258146" y="4363563"/>
            <a:ext cx="1135582" cy="536212"/>
          </a:xfrm>
          <a:prstGeom prst="rect">
            <a:avLst/>
          </a:prstGeom>
          <a:noFill/>
          <a:ln w="9525">
            <a:noFill/>
            <a:miter lim="800000"/>
            <a:headEnd/>
            <a:tailEnd/>
          </a:ln>
        </p:spPr>
        <p:txBody>
          <a:bodyPr wrap="none" lIns="104306" tIns="52153" rIns="104306" bIns="52153">
            <a:spAutoFit/>
          </a:bodyPr>
          <a:lstStyle/>
          <a:p>
            <a:r>
              <a:rPr lang="en-US" altLang="ja-JP" sz="2800" dirty="0">
                <a:solidFill>
                  <a:schemeClr val="accent2"/>
                </a:solidFill>
                <a:latin typeface="Tahoma" pitchFamily="34" charset="0"/>
                <a:cs typeface="Tahoma" pitchFamily="34" charset="0"/>
              </a:rPr>
              <a:t>ID : 2</a:t>
            </a:r>
            <a:endParaRPr lang="ja-JP" altLang="en-US" sz="2800" dirty="0">
              <a:solidFill>
                <a:schemeClr val="accent2"/>
              </a:solidFill>
              <a:latin typeface="Tahoma" pitchFamily="34" charset="0"/>
              <a:cs typeface="Tahoma" pitchFamily="34" charset="0"/>
            </a:endParaRPr>
          </a:p>
        </p:txBody>
      </p:sp>
      <p:sp>
        <p:nvSpPr>
          <p:cNvPr id="159850" name="Rectangle 106"/>
          <p:cNvSpPr>
            <a:spLocks noChangeArrowheads="1"/>
          </p:cNvSpPr>
          <p:nvPr/>
        </p:nvSpPr>
        <p:spPr bwMode="auto">
          <a:xfrm>
            <a:off x="1811938" y="5119606"/>
            <a:ext cx="337882" cy="556593"/>
          </a:xfrm>
          <a:prstGeom prst="rect">
            <a:avLst/>
          </a:prstGeom>
          <a:solidFill>
            <a:schemeClr val="accent1"/>
          </a:solidFill>
          <a:ln w="31750" algn="ctr">
            <a:noFill/>
            <a:miter lim="800000"/>
            <a:headEnd/>
            <a:tailEnd/>
          </a:ln>
        </p:spPr>
        <p:txBody>
          <a:bodyPr wrap="none" lIns="104306" tIns="52153" rIns="104306" bIns="52153" anchor="ctr"/>
          <a:lstStyle/>
          <a:p>
            <a:endParaRPr lang="ja-JP" altLang="en-US"/>
          </a:p>
        </p:txBody>
      </p:sp>
      <p:sp>
        <p:nvSpPr>
          <p:cNvPr id="78" name="Text Box 47"/>
          <p:cNvSpPr txBox="1">
            <a:spLocks noChangeArrowheads="1"/>
          </p:cNvSpPr>
          <p:nvPr/>
        </p:nvSpPr>
        <p:spPr bwMode="auto">
          <a:xfrm rot="5400000">
            <a:off x="9112026" y="4090851"/>
            <a:ext cx="2134253" cy="597767"/>
          </a:xfrm>
          <a:prstGeom prst="rect">
            <a:avLst/>
          </a:prstGeom>
          <a:noFill/>
          <a:ln w="31750" algn="ctr">
            <a:noFill/>
            <a:miter lim="800000"/>
            <a:headEnd/>
            <a:tailEnd/>
          </a:ln>
        </p:spPr>
        <p:txBody>
          <a:bodyPr wrap="none" lIns="104306" tIns="52153" rIns="104306" bIns="52153">
            <a:spAutoFit/>
          </a:bodyPr>
          <a:lstStyle/>
          <a:p>
            <a:r>
              <a:rPr lang="en-US" altLang="ja-JP" sz="3200" dirty="0" smtClean="0">
                <a:solidFill>
                  <a:schemeClr val="accent2"/>
                </a:solidFill>
                <a:latin typeface="Tahoma" pitchFamily="34" charset="0"/>
                <a:cs typeface="Tahoma" pitchFamily="34" charset="0"/>
              </a:rPr>
              <a:t>Hash table</a:t>
            </a:r>
            <a:endParaRPr lang="en-US" altLang="ja-JP" sz="3200" dirty="0">
              <a:solidFill>
                <a:schemeClr val="accent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7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59852"/>
                                        </p:tgtEl>
                                        <p:attrNameLst>
                                          <p:attrName>style.visibility</p:attrName>
                                        </p:attrNameLst>
                                      </p:cBhvr>
                                      <p:to>
                                        <p:strVal val="visible"/>
                                      </p:to>
                                    </p:set>
                                    <p:animEffect transition="in" filter="wedge">
                                      <p:cBhvr>
                                        <p:cTn id="15" dur="500"/>
                                        <p:tgtEl>
                                          <p:spTgt spid="1598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9848"/>
                                        </p:tgtEl>
                                        <p:attrNameLst>
                                          <p:attrName>style.visibility</p:attrName>
                                        </p:attrNameLst>
                                      </p:cBhvr>
                                      <p:to>
                                        <p:strVal val="visible"/>
                                      </p:to>
                                    </p:set>
                                    <p:animEffect transition="in" filter="wipe(down)">
                                      <p:cBhvr>
                                        <p:cTn id="20" dur="500"/>
                                        <p:tgtEl>
                                          <p:spTgt spid="15984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7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98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59854"/>
                                        </p:tgtEl>
                                        <p:attrNameLst>
                                          <p:attrName>style.visibility</p:attrName>
                                        </p:attrNameLst>
                                      </p:cBhvr>
                                      <p:to>
                                        <p:strVal val="visible"/>
                                      </p:to>
                                    </p:set>
                                    <p:animEffect transition="in" filter="wedge">
                                      <p:cBhvr>
                                        <p:cTn id="33" dur="500"/>
                                        <p:tgtEl>
                                          <p:spTgt spid="15985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9849"/>
                                        </p:tgtEl>
                                        <p:attrNameLst>
                                          <p:attrName>style.visibility</p:attrName>
                                        </p:attrNameLst>
                                      </p:cBhvr>
                                      <p:to>
                                        <p:strVal val="visible"/>
                                      </p:to>
                                    </p:set>
                                    <p:animEffect transition="in" filter="wipe(down)">
                                      <p:cBhvr>
                                        <p:cTn id="38" dur="500"/>
                                        <p:tgtEl>
                                          <p:spTgt spid="15984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9851"/>
                                        </p:tgtEl>
                                        <p:attrNameLst>
                                          <p:attrName>style.visibility</p:attrName>
                                        </p:attrNameLst>
                                      </p:cBhvr>
                                      <p:to>
                                        <p:strVal val="visible"/>
                                      </p:to>
                                    </p:set>
                                    <p:animEffect transition="in" filter="wipe(down)">
                                      <p:cBhvr>
                                        <p:cTn id="41" dur="500"/>
                                        <p:tgtEl>
                                          <p:spTgt spid="15985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984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976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59853"/>
                                        </p:tgtEl>
                                        <p:attrNameLst>
                                          <p:attrName>style.visibility</p:attrName>
                                        </p:attrNameLst>
                                      </p:cBhvr>
                                      <p:to>
                                        <p:strVal val="visible"/>
                                      </p:to>
                                    </p:set>
                                    <p:animEffect transition="in" filter="wedge">
                                      <p:cBhvr>
                                        <p:cTn id="54" dur="500"/>
                                        <p:tgtEl>
                                          <p:spTgt spid="1598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9850"/>
                                        </p:tgtEl>
                                        <p:attrNameLst>
                                          <p:attrName>style.visibility</p:attrName>
                                        </p:attrNameLst>
                                      </p:cBhvr>
                                      <p:to>
                                        <p:strVal val="visible"/>
                                      </p:to>
                                    </p:set>
                                    <p:animEffect transition="in" filter="wipe(down)">
                                      <p:cBhvr>
                                        <p:cTn id="59" dur="500"/>
                                        <p:tgtEl>
                                          <p:spTgt spid="15985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03"/>
                                        </p:tgtEl>
                                        <p:attrNameLst>
                                          <p:attrName>style.visibility</p:attrName>
                                        </p:attrNameLst>
                                      </p:cBhvr>
                                      <p:to>
                                        <p:strVal val="visible"/>
                                      </p:to>
                                    </p:set>
                                    <p:anim calcmode="lin" valueType="num">
                                      <p:cBhvr>
                                        <p:cTn id="64" dur="500" fill="hold"/>
                                        <p:tgtEl>
                                          <p:spTgt spid="103"/>
                                        </p:tgtEl>
                                        <p:attrNameLst>
                                          <p:attrName>ppt_w</p:attrName>
                                        </p:attrNameLst>
                                      </p:cBhvr>
                                      <p:tavLst>
                                        <p:tav tm="0">
                                          <p:val>
                                            <p:fltVal val="0"/>
                                          </p:val>
                                        </p:tav>
                                        <p:tav tm="100000">
                                          <p:val>
                                            <p:strVal val="#ppt_w"/>
                                          </p:val>
                                        </p:tav>
                                      </p:tavLst>
                                    </p:anim>
                                    <p:anim calcmode="lin" valueType="num">
                                      <p:cBhvr>
                                        <p:cTn id="65" dur="500" fill="hold"/>
                                        <p:tgtEl>
                                          <p:spTgt spid="103"/>
                                        </p:tgtEl>
                                        <p:attrNameLst>
                                          <p:attrName>ppt_h</p:attrName>
                                        </p:attrNameLst>
                                      </p:cBhvr>
                                      <p:tavLst>
                                        <p:tav tm="0">
                                          <p:val>
                                            <p:fltVal val="0"/>
                                          </p:val>
                                        </p:tav>
                                        <p:tav tm="100000">
                                          <p:val>
                                            <p:strVal val="#ppt_h"/>
                                          </p:val>
                                        </p:tav>
                                      </p:tavLst>
                                    </p:anim>
                                    <p:animEffect transition="in" filter="fade">
                                      <p:cBhvr>
                                        <p:cTn id="66" dur="500"/>
                                        <p:tgtEl>
                                          <p:spTgt spid="103"/>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41" grpId="0" animBg="1"/>
      <p:bldP spid="159842" grpId="0" animBg="1"/>
      <p:bldP spid="159765" grpId="0" animBg="1"/>
      <p:bldP spid="159767" grpId="0" animBg="1"/>
      <p:bldP spid="159768" grpId="0" animBg="1"/>
      <p:bldP spid="159769" grpId="0" animBg="1"/>
      <p:bldP spid="159848" grpId="0" animBg="1"/>
      <p:bldP spid="159849" grpId="0" animBg="1"/>
      <p:bldP spid="159851" grpId="0" animBg="1"/>
      <p:bldP spid="159852" grpId="0" animBg="1"/>
      <p:bldP spid="159853" grpId="0" animBg="1"/>
      <p:bldP spid="159854" grpId="0" animBg="1"/>
      <p:bldP spid="102" grpId="0" animBg="1"/>
      <p:bldP spid="103" grpId="0" animBg="1"/>
      <p:bldP spid="74" grpId="0"/>
      <p:bldP spid="75" grpId="0"/>
      <p:bldP spid="76" grpId="0"/>
      <p:bldP spid="1598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chemeClr val="bg1">
                    <a:lumMod val="65000"/>
                  </a:schemeClr>
                </a:solidFill>
              </a:rPr>
              <a:t>Overview of the Proposed Method</a:t>
            </a:r>
          </a:p>
          <a:p>
            <a:pPr marL="514350" indent="-514350">
              <a:buFont typeface="+mj-lt"/>
              <a:buAutoNum type="arabicPeriod"/>
            </a:pPr>
            <a:r>
              <a:rPr lang="en-US" altLang="ja-JP" sz="3600" dirty="0" smtClean="0">
                <a:solidFill>
                  <a:schemeClr val="bg1">
                    <a:lumMod val="65000"/>
                  </a:schemeClr>
                </a:solidFill>
              </a:rPr>
              <a:t>Contour Version of Geometric Hashing</a:t>
            </a:r>
          </a:p>
          <a:p>
            <a:pPr marL="514350" indent="-514350">
              <a:buFont typeface="+mj-lt"/>
              <a:buAutoNum type="arabicPeriod"/>
            </a:pPr>
            <a:r>
              <a:rPr lang="en-US" altLang="ja-JP" sz="3600" dirty="0" smtClean="0">
                <a:solidFill>
                  <a:srgbClr val="FF0000"/>
                </a:solidFill>
              </a:rPr>
              <a:t>Proposed Method</a:t>
            </a:r>
          </a:p>
          <a:p>
            <a:pPr marL="827087" lvl="1" indent="-514350">
              <a:buFont typeface="+mj-lt"/>
              <a:buAutoNum type="arabicPeriod"/>
            </a:pPr>
            <a:r>
              <a:rPr lang="en-US" altLang="ja-JP" sz="3200" dirty="0" smtClean="0">
                <a:solidFill>
                  <a:srgbClr val="FF0000"/>
                </a:solidFill>
              </a:rPr>
              <a:t>Real-Time Processing</a:t>
            </a:r>
          </a:p>
          <a:p>
            <a:pPr marL="827087" lvl="1" indent="-514350">
              <a:buFont typeface="+mj-lt"/>
              <a:buAutoNum type="arabicPeriod"/>
            </a:pPr>
            <a:r>
              <a:rPr lang="en-US" altLang="ja-JP" sz="3200" dirty="0" smtClean="0">
                <a:solidFill>
                  <a:schemeClr val="tx1"/>
                </a:solidFill>
              </a:rPr>
              <a:t>Recognition of Separated Characters</a:t>
            </a:r>
          </a:p>
          <a:p>
            <a:pPr marL="827087" lvl="1" indent="-514350">
              <a:buFont typeface="+mj-lt"/>
              <a:buAutoNum type="arabicPeriod"/>
            </a:pPr>
            <a:r>
              <a:rPr lang="en-US" altLang="ja-JP" sz="3200" dirty="0" smtClean="0">
                <a:solidFill>
                  <a:schemeClr val="tx1"/>
                </a:solidFill>
              </a:rPr>
              <a:t>Pose Estimation</a:t>
            </a:r>
          </a:p>
          <a:p>
            <a:pPr marL="514350" indent="-514350">
              <a:buFont typeface="+mj-lt"/>
              <a:buAutoNum type="arabicPeriod"/>
            </a:pPr>
            <a:r>
              <a:rPr lang="en-US" altLang="ja-JP" sz="3600" dirty="0" smtClean="0"/>
              <a:t>Experiment</a:t>
            </a:r>
          </a:p>
          <a:p>
            <a:pPr marL="514350" indent="-514350">
              <a:buFont typeface="+mj-lt"/>
              <a:buAutoNum type="arabicPeriod"/>
            </a:pPr>
            <a:r>
              <a:rPr lang="en-US" altLang="ja-JP" sz="3600" dirty="0" smtClean="0"/>
              <a:t>Conclusion</a:t>
            </a:r>
            <a:endParaRPr kumimoji="1" lang="ja-JP" alt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31" descr="AffineA"/>
          <p:cNvPicPr>
            <a:picLocks noChangeAspect="1" noChangeArrowheads="1"/>
          </p:cNvPicPr>
          <p:nvPr/>
        </p:nvPicPr>
        <p:blipFill>
          <a:blip r:embed="rId3" cstate="print"/>
          <a:srcRect/>
          <a:stretch>
            <a:fillRect/>
          </a:stretch>
        </p:blipFill>
        <p:spPr bwMode="auto">
          <a:xfrm>
            <a:off x="7687568" y="3653817"/>
            <a:ext cx="2931188" cy="2319196"/>
          </a:xfrm>
          <a:prstGeom prst="rect">
            <a:avLst/>
          </a:prstGeom>
          <a:noFill/>
          <a:ln w="9525">
            <a:noFill/>
            <a:miter lim="800000"/>
            <a:headEnd/>
            <a:tailEnd/>
          </a:ln>
        </p:spPr>
      </p:pic>
      <p:sp>
        <p:nvSpPr>
          <p:cNvPr id="55" name="AutoShape 39"/>
          <p:cNvSpPr>
            <a:spLocks noChangeAspect="1" noChangeArrowheads="1"/>
          </p:cNvSpPr>
          <p:nvPr/>
        </p:nvSpPr>
        <p:spPr bwMode="auto">
          <a:xfrm>
            <a:off x="9615297" y="3877699"/>
            <a:ext cx="292761" cy="27601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56" name="AutoShape 40"/>
          <p:cNvSpPr>
            <a:spLocks noChangeAspect="1" noChangeArrowheads="1"/>
          </p:cNvSpPr>
          <p:nvPr/>
        </p:nvSpPr>
        <p:spPr bwMode="auto">
          <a:xfrm>
            <a:off x="7724888" y="5295675"/>
            <a:ext cx="271339" cy="255818"/>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57" name="Oval 41"/>
          <p:cNvSpPr>
            <a:spLocks noChangeAspect="1" noChangeArrowheads="1"/>
          </p:cNvSpPr>
          <p:nvPr/>
        </p:nvSpPr>
        <p:spPr bwMode="auto">
          <a:xfrm>
            <a:off x="9904370" y="4647516"/>
            <a:ext cx="246350" cy="232258"/>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58" name="AutoShape 153"/>
          <p:cNvSpPr>
            <a:spLocks noChangeArrowheads="1"/>
          </p:cNvSpPr>
          <p:nvPr/>
        </p:nvSpPr>
        <p:spPr bwMode="auto">
          <a:xfrm rot="8637452">
            <a:off x="7874301" y="4675597"/>
            <a:ext cx="2281651" cy="684418"/>
          </a:xfrm>
          <a:prstGeom prst="triangle">
            <a:avLst>
              <a:gd name="adj" fmla="val 8795"/>
            </a:avLst>
          </a:prstGeom>
          <a:solidFill>
            <a:schemeClr val="hlink">
              <a:alpha val="50195"/>
            </a:schemeClr>
          </a:solidFill>
          <a:ln w="38100" algn="ctr">
            <a:solidFill>
              <a:schemeClr val="hlink"/>
            </a:solidFill>
            <a:miter lim="800000"/>
            <a:headEnd/>
            <a:tailEnd/>
          </a:ln>
        </p:spPr>
        <p:txBody>
          <a:bodyPr wrap="none" anchor="ctr"/>
          <a:lstStyle/>
          <a:p>
            <a:endParaRPr lang="ja-JP" altLang="en-US"/>
          </a:p>
        </p:txBody>
      </p:sp>
      <p:sp>
        <p:nvSpPr>
          <p:cNvPr id="49" name="Text Box 33"/>
          <p:cNvSpPr txBox="1">
            <a:spLocks noChangeArrowheads="1"/>
          </p:cNvSpPr>
          <p:nvPr/>
        </p:nvSpPr>
        <p:spPr bwMode="auto">
          <a:xfrm>
            <a:off x="113922" y="2817850"/>
            <a:ext cx="2194877" cy="3906365"/>
          </a:xfrm>
          <a:prstGeom prst="rect">
            <a:avLst/>
          </a:prstGeom>
          <a:solidFill>
            <a:schemeClr val="bg1"/>
          </a:solidFill>
          <a:ln w="12700" algn="ctr">
            <a:noFill/>
            <a:miter lim="800000"/>
            <a:headEnd/>
            <a:tailEnd/>
          </a:ln>
        </p:spPr>
        <p:txBody>
          <a:bodyPr wrap="square" lIns="104306" tIns="52153" rIns="104306" bIns="52153">
            <a:spAutoFit/>
          </a:bodyPr>
          <a:lstStyle/>
          <a:p>
            <a:r>
              <a:rPr lang="en-US" altLang="ja-JP" sz="24700" dirty="0">
                <a:latin typeface="Arial" charset="0"/>
              </a:rPr>
              <a:t>A</a:t>
            </a:r>
          </a:p>
        </p:txBody>
      </p:sp>
      <p:sp>
        <p:nvSpPr>
          <p:cNvPr id="50" name="AutoShape 39"/>
          <p:cNvSpPr>
            <a:spLocks noChangeAspect="1" noChangeArrowheads="1"/>
          </p:cNvSpPr>
          <p:nvPr/>
        </p:nvSpPr>
        <p:spPr bwMode="auto">
          <a:xfrm>
            <a:off x="747584" y="3937248"/>
            <a:ext cx="292761" cy="27601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51" name="AutoShape 40"/>
          <p:cNvSpPr>
            <a:spLocks noChangeAspect="1" noChangeArrowheads="1"/>
          </p:cNvSpPr>
          <p:nvPr/>
        </p:nvSpPr>
        <p:spPr bwMode="auto">
          <a:xfrm>
            <a:off x="108173" y="5747952"/>
            <a:ext cx="271339" cy="259183"/>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52" name="Oval 41"/>
          <p:cNvSpPr>
            <a:spLocks noChangeAspect="1" noChangeArrowheads="1"/>
          </p:cNvSpPr>
          <p:nvPr/>
        </p:nvSpPr>
        <p:spPr bwMode="auto">
          <a:xfrm>
            <a:off x="1648247" y="4499194"/>
            <a:ext cx="246350" cy="232256"/>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53" name="AutoShape 153"/>
          <p:cNvSpPr>
            <a:spLocks noChangeArrowheads="1"/>
          </p:cNvSpPr>
          <p:nvPr/>
        </p:nvSpPr>
        <p:spPr bwMode="auto">
          <a:xfrm rot="6573903">
            <a:off x="80121" y="4671298"/>
            <a:ext cx="1904615" cy="1019737"/>
          </a:xfrm>
          <a:prstGeom prst="triangle">
            <a:avLst>
              <a:gd name="adj" fmla="val 11069"/>
            </a:avLst>
          </a:prstGeom>
          <a:solidFill>
            <a:schemeClr val="hlink">
              <a:alpha val="50195"/>
            </a:schemeClr>
          </a:solidFill>
          <a:ln w="38100" algn="ctr">
            <a:solidFill>
              <a:schemeClr val="hlink"/>
            </a:solidFill>
            <a:miter lim="800000"/>
            <a:headEnd/>
            <a:tailEnd/>
          </a:ln>
        </p:spPr>
        <p:txBody>
          <a:bodyPr wrap="none" anchor="ctr"/>
          <a:lstStyle/>
          <a:p>
            <a:endParaRPr lang="ja-JP" altLang="en-US"/>
          </a:p>
        </p:txBody>
      </p:sp>
      <p:sp>
        <p:nvSpPr>
          <p:cNvPr id="26630" name="Rectangle 2"/>
          <p:cNvSpPr>
            <a:spLocks noGrp="1" noChangeArrowheads="1"/>
          </p:cNvSpPr>
          <p:nvPr>
            <p:ph type="title"/>
          </p:nvPr>
        </p:nvSpPr>
        <p:spPr/>
        <p:txBody>
          <a:bodyPr/>
          <a:lstStyle/>
          <a:p>
            <a:pPr lvl="1"/>
            <a:r>
              <a:rPr lang="en-US" altLang="ja-JP" sz="3600" dirty="0" smtClean="0">
                <a:solidFill>
                  <a:schemeClr val="tx1"/>
                </a:solidFill>
                <a:latin typeface="+mj-lt"/>
              </a:rPr>
              <a:t>Proposed Method 1:</a:t>
            </a:r>
            <a:br>
              <a:rPr lang="en-US" altLang="ja-JP" sz="3600" dirty="0" smtClean="0">
                <a:solidFill>
                  <a:schemeClr val="tx1"/>
                </a:solidFill>
                <a:latin typeface="+mj-lt"/>
              </a:rPr>
            </a:br>
            <a:r>
              <a:rPr lang="en-US" altLang="ja-JP" sz="3600" dirty="0" smtClean="0">
                <a:solidFill>
                  <a:schemeClr val="tx1"/>
                </a:solidFill>
                <a:latin typeface="+mj-lt"/>
              </a:rPr>
              <a:t>Real-Time Processing by Affine Invariant</a:t>
            </a:r>
          </a:p>
        </p:txBody>
      </p:sp>
      <p:sp>
        <p:nvSpPr>
          <p:cNvPr id="26631" name="Rectangle 3"/>
          <p:cNvSpPr>
            <a:spLocks noGrp="1" noChangeArrowheads="1"/>
          </p:cNvSpPr>
          <p:nvPr>
            <p:ph sz="quarter" idx="1"/>
          </p:nvPr>
        </p:nvSpPr>
        <p:spPr>
          <a:xfrm>
            <a:off x="534670" y="1344225"/>
            <a:ext cx="9624060" cy="2789625"/>
          </a:xfrm>
        </p:spPr>
        <p:txBody>
          <a:bodyPr/>
          <a:lstStyle/>
          <a:p>
            <a:r>
              <a:rPr lang="en-US" altLang="ja-JP" dirty="0" smtClean="0">
                <a:latin typeface="Tahoma" pitchFamily="34" charset="0"/>
              </a:rPr>
              <a:t>Area ratio</a:t>
            </a:r>
          </a:p>
          <a:p>
            <a:pPr lvl="1"/>
            <a:r>
              <a:rPr lang="en-US" altLang="ja-JP" dirty="0" smtClean="0">
                <a:latin typeface="Tahoma" pitchFamily="34" charset="0"/>
              </a:rPr>
              <a:t>Three-point arrangement 	</a:t>
            </a:r>
            <a:r>
              <a:rPr lang="en-US" altLang="ja-JP" dirty="0" smtClean="0">
                <a:latin typeface="Tahoma" pitchFamily="34" charset="0"/>
                <a:sym typeface="Wingdings" pitchFamily="2" charset="2"/>
              </a:rPr>
              <a:t>	</a:t>
            </a:r>
            <a:r>
              <a:rPr lang="en-US" altLang="ja-JP" dirty="0" smtClean="0">
                <a:latin typeface="Tahoma" pitchFamily="34" charset="0"/>
              </a:rPr>
              <a:t>Area ratio</a:t>
            </a:r>
          </a:p>
        </p:txBody>
      </p:sp>
      <p:sp>
        <p:nvSpPr>
          <p:cNvPr id="26638" name="Text Box 62"/>
          <p:cNvSpPr txBox="1">
            <a:spLocks noChangeArrowheads="1"/>
          </p:cNvSpPr>
          <p:nvPr/>
        </p:nvSpPr>
        <p:spPr bwMode="auto">
          <a:xfrm>
            <a:off x="1503723" y="2821016"/>
            <a:ext cx="588958"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p:txBody>
      </p:sp>
      <p:sp>
        <p:nvSpPr>
          <p:cNvPr id="26639" name="Text Box 64"/>
          <p:cNvSpPr txBox="1">
            <a:spLocks noChangeArrowheads="1"/>
          </p:cNvSpPr>
          <p:nvPr/>
        </p:nvSpPr>
        <p:spPr bwMode="auto">
          <a:xfrm>
            <a:off x="9531724" y="2821016"/>
            <a:ext cx="675520"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p:txBody>
      </p:sp>
      <p:grpSp>
        <p:nvGrpSpPr>
          <p:cNvPr id="62" name="グループ化 61"/>
          <p:cNvGrpSpPr/>
          <p:nvPr/>
        </p:nvGrpSpPr>
        <p:grpSpPr>
          <a:xfrm>
            <a:off x="3893535" y="5448080"/>
            <a:ext cx="2442389" cy="1420256"/>
            <a:chOff x="3616765" y="3233019"/>
            <a:chExt cx="2442389" cy="1420256"/>
          </a:xfrm>
        </p:grpSpPr>
        <p:sp>
          <p:nvSpPr>
            <p:cNvPr id="133189" name="Text Box 69"/>
            <p:cNvSpPr txBox="1">
              <a:spLocks noChangeArrowheads="1"/>
            </p:cNvSpPr>
            <p:nvPr/>
          </p:nvSpPr>
          <p:spPr bwMode="auto">
            <a:xfrm>
              <a:off x="4602791" y="3648377"/>
              <a:ext cx="470336" cy="659322"/>
            </a:xfrm>
            <a:prstGeom prst="rect">
              <a:avLst/>
            </a:prstGeom>
            <a:noFill/>
            <a:ln w="12700" algn="ctr">
              <a:noFill/>
              <a:miter lim="800000"/>
              <a:headEnd/>
              <a:tailEnd/>
            </a:ln>
          </p:spPr>
          <p:txBody>
            <a:bodyPr wrap="none" lIns="104306" tIns="52153" rIns="104306" bIns="52153">
              <a:spAutoFit/>
            </a:bodyPr>
            <a:lstStyle/>
            <a:p>
              <a:r>
                <a:rPr lang="en-US" altLang="ja-JP" sz="3600" dirty="0"/>
                <a:t>=</a:t>
              </a:r>
            </a:p>
          </p:txBody>
        </p:sp>
        <p:grpSp>
          <p:nvGrpSpPr>
            <p:cNvPr id="59" name="グループ化 58"/>
            <p:cNvGrpSpPr/>
            <p:nvPr/>
          </p:nvGrpSpPr>
          <p:grpSpPr>
            <a:xfrm>
              <a:off x="3616765" y="3234770"/>
              <a:ext cx="757449" cy="1418505"/>
              <a:chOff x="3616765" y="3234770"/>
              <a:chExt cx="757449" cy="1418505"/>
            </a:xfrm>
          </p:grpSpPr>
          <p:sp>
            <p:nvSpPr>
              <p:cNvPr id="133187" name="Text Box 67"/>
              <p:cNvSpPr txBox="1">
                <a:spLocks noChangeArrowheads="1"/>
              </p:cNvSpPr>
              <p:nvPr/>
            </p:nvSpPr>
            <p:spPr bwMode="auto">
              <a:xfrm>
                <a:off x="3701010" y="3234770"/>
                <a:ext cx="588958" cy="1418505"/>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a:p>
                <a:endParaRPr lang="en-US" altLang="ja-JP" sz="3200" baseline="-25000" dirty="0">
                  <a:latin typeface="Tahoma" pitchFamily="34" charset="0"/>
                  <a:cs typeface="Tahoma" pitchFamily="34" charset="0"/>
                </a:endParaRPr>
              </a:p>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endParaRPr lang="ja-JP" altLang="en-US" sz="3200" baseline="-25000" dirty="0">
                  <a:latin typeface="Tahoma" pitchFamily="34" charset="0"/>
                  <a:cs typeface="Tahoma" pitchFamily="34" charset="0"/>
                </a:endParaRPr>
              </a:p>
            </p:txBody>
          </p:sp>
          <p:sp>
            <p:nvSpPr>
              <p:cNvPr id="133190" name="Line 70"/>
              <p:cNvSpPr>
                <a:spLocks noChangeShapeType="1"/>
              </p:cNvSpPr>
              <p:nvPr/>
            </p:nvSpPr>
            <p:spPr bwMode="auto">
              <a:xfrm>
                <a:off x="3616765" y="3927858"/>
                <a:ext cx="757449" cy="0"/>
              </a:xfrm>
              <a:prstGeom prst="line">
                <a:avLst/>
              </a:prstGeom>
              <a:noFill/>
              <a:ln w="31750">
                <a:solidFill>
                  <a:schemeClr val="tx1"/>
                </a:solidFill>
                <a:round/>
                <a:headEnd/>
                <a:tailEnd/>
              </a:ln>
            </p:spPr>
            <p:txBody>
              <a:bodyPr lIns="104306" tIns="52153" rIns="104306" bIns="52153"/>
              <a:lstStyle/>
              <a:p>
                <a:endParaRPr lang="ja-JP" altLang="en-US"/>
              </a:p>
            </p:txBody>
          </p:sp>
        </p:grpSp>
        <p:grpSp>
          <p:nvGrpSpPr>
            <p:cNvPr id="61" name="グループ化 60"/>
            <p:cNvGrpSpPr/>
            <p:nvPr/>
          </p:nvGrpSpPr>
          <p:grpSpPr>
            <a:xfrm>
              <a:off x="5301705" y="3233019"/>
              <a:ext cx="757449" cy="1418505"/>
              <a:chOff x="6104137" y="3233019"/>
              <a:chExt cx="757449" cy="1418505"/>
            </a:xfrm>
          </p:grpSpPr>
          <p:sp>
            <p:nvSpPr>
              <p:cNvPr id="133188" name="Text Box 68"/>
              <p:cNvSpPr txBox="1">
                <a:spLocks noChangeArrowheads="1"/>
              </p:cNvSpPr>
              <p:nvPr/>
            </p:nvSpPr>
            <p:spPr bwMode="auto">
              <a:xfrm>
                <a:off x="6145101" y="3233019"/>
                <a:ext cx="675520" cy="1418505"/>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a:p>
                <a:endParaRPr lang="en-US" altLang="ja-JP" sz="3200" baseline="-25000" dirty="0">
                  <a:latin typeface="Tahoma" pitchFamily="34" charset="0"/>
                  <a:cs typeface="Tahoma" pitchFamily="34" charset="0"/>
                </a:endParaRPr>
              </a:p>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endParaRPr lang="ja-JP" altLang="en-US" sz="3200" baseline="-25000" dirty="0">
                  <a:latin typeface="Tahoma" pitchFamily="34" charset="0"/>
                  <a:cs typeface="Tahoma" pitchFamily="34" charset="0"/>
                </a:endParaRPr>
              </a:p>
            </p:txBody>
          </p:sp>
          <p:sp>
            <p:nvSpPr>
              <p:cNvPr id="133191" name="Line 71"/>
              <p:cNvSpPr>
                <a:spLocks noChangeShapeType="1"/>
              </p:cNvSpPr>
              <p:nvPr/>
            </p:nvSpPr>
            <p:spPr bwMode="auto">
              <a:xfrm>
                <a:off x="6104137" y="3927858"/>
                <a:ext cx="757449" cy="0"/>
              </a:xfrm>
              <a:prstGeom prst="line">
                <a:avLst/>
              </a:prstGeom>
              <a:noFill/>
              <a:ln w="31750">
                <a:solidFill>
                  <a:schemeClr val="tx1"/>
                </a:solidFill>
                <a:round/>
                <a:headEnd/>
                <a:tailEnd/>
              </a:ln>
            </p:spPr>
            <p:txBody>
              <a:bodyPr lIns="104306" tIns="52153" rIns="104306" bIns="52153"/>
              <a:lstStyle/>
              <a:p>
                <a:endParaRPr lang="ja-JP" altLang="en-US"/>
              </a:p>
            </p:txBody>
          </p:sp>
        </p:grpSp>
      </p:grpSp>
      <p:sp>
        <p:nvSpPr>
          <p:cNvPr id="26649" name="Text Box 75"/>
          <p:cNvSpPr txBox="1">
            <a:spLocks noChangeArrowheads="1"/>
          </p:cNvSpPr>
          <p:nvPr/>
        </p:nvSpPr>
        <p:spPr bwMode="auto">
          <a:xfrm>
            <a:off x="886787" y="6014368"/>
            <a:ext cx="588958"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p>
        </p:txBody>
      </p:sp>
      <p:sp>
        <p:nvSpPr>
          <p:cNvPr id="26650" name="Text Box 76"/>
          <p:cNvSpPr txBox="1">
            <a:spLocks noChangeArrowheads="1"/>
          </p:cNvSpPr>
          <p:nvPr/>
        </p:nvSpPr>
        <p:spPr bwMode="auto">
          <a:xfrm>
            <a:off x="8727717" y="6014368"/>
            <a:ext cx="675520"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p>
        </p:txBody>
      </p:sp>
      <p:sp>
        <p:nvSpPr>
          <p:cNvPr id="40" name="テキスト ボックス 20"/>
          <p:cNvSpPr>
            <a:spLocks noChangeArrowheads="1"/>
          </p:cNvSpPr>
          <p:nvPr/>
        </p:nvSpPr>
        <p:spPr bwMode="auto">
          <a:xfrm>
            <a:off x="4375042" y="1305897"/>
            <a:ext cx="3656801" cy="661359"/>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square" lIns="104306" tIns="52153" rIns="104306" bIns="52153">
            <a:spAutoFit/>
          </a:bodyPr>
          <a:lstStyle/>
          <a:p>
            <a:pPr algn="ctr"/>
            <a:r>
              <a:rPr lang="en-US" altLang="ja-JP" sz="3200" dirty="0" smtClean="0">
                <a:solidFill>
                  <a:schemeClr val="bg1"/>
                </a:solidFill>
              </a:rPr>
              <a:t>Usual usage</a:t>
            </a:r>
            <a:endParaRPr lang="ja-JP" altLang="en-US" sz="3200" dirty="0">
              <a:solidFill>
                <a:schemeClr val="bg1"/>
              </a:solidFill>
            </a:endParaRPr>
          </a:p>
        </p:txBody>
      </p:sp>
      <p:sp>
        <p:nvSpPr>
          <p:cNvPr id="43" name="角丸四角形 42"/>
          <p:cNvSpPr/>
          <p:nvPr/>
        </p:nvSpPr>
        <p:spPr>
          <a:xfrm>
            <a:off x="3901750" y="4460037"/>
            <a:ext cx="2537927" cy="83975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3200" dirty="0" smtClean="0">
                <a:latin typeface="Tahoma" pitchFamily="34" charset="0"/>
                <a:cs typeface="Tahoma" pitchFamily="34" charset="0"/>
              </a:rPr>
              <a:t>Area Ratio</a:t>
            </a:r>
            <a:endParaRPr kumimoji="1" lang="ja-JP" altLang="en-US" sz="3200" dirty="0">
              <a:latin typeface="Tahoma" pitchFamily="34" charset="0"/>
              <a:cs typeface="Tahoma" pitchFamily="34" charset="0"/>
            </a:endParaRPr>
          </a:p>
        </p:txBody>
      </p:sp>
      <p:sp>
        <p:nvSpPr>
          <p:cNvPr id="63" name="下矢印 62"/>
          <p:cNvSpPr/>
          <p:nvPr/>
        </p:nvSpPr>
        <p:spPr>
          <a:xfrm rot="5400000">
            <a:off x="6915850" y="4390710"/>
            <a:ext cx="723495"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64" name="下矢印 63"/>
          <p:cNvSpPr/>
          <p:nvPr/>
        </p:nvSpPr>
        <p:spPr>
          <a:xfrm rot="16200000">
            <a:off x="2608218" y="4390710"/>
            <a:ext cx="723495"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65" name="角丸四角形吹き出し 64"/>
          <p:cNvSpPr/>
          <p:nvPr/>
        </p:nvSpPr>
        <p:spPr>
          <a:xfrm>
            <a:off x="5262466" y="2911155"/>
            <a:ext cx="3359021" cy="671804"/>
          </a:xfrm>
          <a:prstGeom prst="wedgeRoundRectCallout">
            <a:avLst>
              <a:gd name="adj1" fmla="val -33156"/>
              <a:gd name="adj2" fmla="val 165278"/>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altLang="ja-JP" sz="3200" dirty="0" smtClean="0">
                <a:solidFill>
                  <a:prstClr val="white"/>
                </a:solidFill>
                <a:latin typeface="Tahoma" pitchFamily="34" charset="0"/>
                <a:cs typeface="Tahoma" pitchFamily="34" charset="0"/>
              </a:rPr>
              <a:t>Affine Invariant</a:t>
            </a:r>
            <a:endParaRPr lang="ja-JP" altLang="en-US" sz="3200" dirty="0">
              <a:solidFill>
                <a:prstClr val="white"/>
              </a:solidFill>
              <a:latin typeface="Tahoma" pitchFamily="34" charset="0"/>
              <a:cs typeface="Tahoma" pitchFamily="34" charset="0"/>
            </a:endParaRPr>
          </a:p>
        </p:txBody>
      </p:sp>
      <p:cxnSp>
        <p:nvCxnSpPr>
          <p:cNvPr id="67" name="直線コネクタ 66"/>
          <p:cNvCxnSpPr/>
          <p:nvPr/>
        </p:nvCxnSpPr>
        <p:spPr>
          <a:xfrm rot="5400000" flipH="1" flipV="1">
            <a:off x="8798768" y="3853543"/>
            <a:ext cx="1436915" cy="4851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flipH="1" flipV="1">
            <a:off x="777559" y="3949960"/>
            <a:ext cx="1436915" cy="4851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anim calcmode="lin" valueType="num">
                                      <p:cBhvr>
                                        <p:cTn id="37" dur="500" fill="hold"/>
                                        <p:tgtEl>
                                          <p:spTgt spid="40"/>
                                        </p:tgtEl>
                                        <p:attrNameLst>
                                          <p:attrName>ppt_x</p:attrName>
                                        </p:attrNameLst>
                                      </p:cBhvr>
                                      <p:tavLst>
                                        <p:tav tm="0">
                                          <p:val>
                                            <p:strVal val="#ppt_x"/>
                                          </p:val>
                                        </p:tav>
                                        <p:tav tm="100000">
                                          <p:val>
                                            <p:strVal val="#ppt_x"/>
                                          </p:val>
                                        </p:tav>
                                      </p:tavLst>
                                    </p:anim>
                                    <p:anim calcmode="lin" valueType="num">
                                      <p:cBhvr>
                                        <p:cTn id="3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3" grpId="0" animBg="1"/>
      <p:bldP spid="26638" grpId="0"/>
      <p:bldP spid="26639" grpId="0"/>
      <p:bldP spid="40" grpId="0" animBg="1"/>
      <p:bldP spid="43" grpId="1" animBg="1"/>
      <p:bldP spid="63" grpId="0" animBg="1"/>
      <p:bldP spid="64"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9" descr="MPj04021860000[1]"/>
          <p:cNvPicPr>
            <a:picLocks noChangeAspect="1" noChangeArrowheads="1"/>
          </p:cNvPicPr>
          <p:nvPr/>
        </p:nvPicPr>
        <p:blipFill>
          <a:blip r:embed="rId3" cstate="print"/>
          <a:srcRect/>
          <a:stretch>
            <a:fillRect/>
          </a:stretch>
        </p:blipFill>
        <p:spPr bwMode="auto">
          <a:xfrm>
            <a:off x="6037263" y="3732213"/>
            <a:ext cx="4633912" cy="3382962"/>
          </a:xfrm>
          <a:prstGeom prst="rect">
            <a:avLst/>
          </a:prstGeom>
          <a:noFill/>
          <a:ln w="9525">
            <a:noFill/>
            <a:miter lim="800000"/>
            <a:headEnd/>
            <a:tailEnd/>
          </a:ln>
        </p:spPr>
      </p:pic>
      <p:pic>
        <p:nvPicPr>
          <p:cNvPr id="14339" name="Picture 11" descr="cam"/>
          <p:cNvPicPr>
            <a:picLocks noChangeAspect="1" noChangeArrowheads="1"/>
          </p:cNvPicPr>
          <p:nvPr/>
        </p:nvPicPr>
        <p:blipFill>
          <a:blip r:embed="rId4" cstate="print"/>
          <a:srcRect/>
          <a:stretch>
            <a:fillRect/>
          </a:stretch>
        </p:blipFill>
        <p:spPr bwMode="auto">
          <a:xfrm>
            <a:off x="3257550" y="2846388"/>
            <a:ext cx="2443163" cy="1727200"/>
          </a:xfrm>
          <a:prstGeom prst="rect">
            <a:avLst/>
          </a:prstGeom>
          <a:noFill/>
          <a:ln w="9525">
            <a:noFill/>
            <a:miter lim="800000"/>
            <a:headEnd/>
            <a:tailEnd/>
          </a:ln>
        </p:spPr>
      </p:pic>
      <p:pic>
        <p:nvPicPr>
          <p:cNvPr id="14340" name="Picture 8" descr="IMP"/>
          <p:cNvPicPr>
            <a:picLocks noChangeAspect="1" noChangeArrowheads="1"/>
          </p:cNvPicPr>
          <p:nvPr/>
        </p:nvPicPr>
        <p:blipFill>
          <a:blip r:embed="rId5" cstate="print"/>
          <a:srcRect/>
          <a:stretch>
            <a:fillRect/>
          </a:stretch>
        </p:blipFill>
        <p:spPr bwMode="auto">
          <a:xfrm rot="806078">
            <a:off x="495300" y="4098925"/>
            <a:ext cx="3789363" cy="2500313"/>
          </a:xfrm>
          <a:prstGeom prst="rect">
            <a:avLst/>
          </a:prstGeom>
          <a:noFill/>
          <a:ln w="19050">
            <a:solidFill>
              <a:schemeClr val="tx1"/>
            </a:solidFill>
            <a:miter lim="800000"/>
            <a:headEnd/>
            <a:tailEnd/>
          </a:ln>
        </p:spPr>
      </p:pic>
      <p:sp>
        <p:nvSpPr>
          <p:cNvPr id="4109" name="AutoShape 13"/>
          <p:cNvSpPr>
            <a:spLocks noChangeArrowheads="1"/>
          </p:cNvSpPr>
          <p:nvPr/>
        </p:nvSpPr>
        <p:spPr bwMode="auto">
          <a:xfrm rot="959704">
            <a:off x="1343025" y="3386138"/>
            <a:ext cx="2611438" cy="2852737"/>
          </a:xfrm>
          <a:prstGeom prst="triangle">
            <a:avLst>
              <a:gd name="adj" fmla="val 69806"/>
            </a:avLst>
          </a:prstGeom>
          <a:solidFill>
            <a:srgbClr val="FF6600">
              <a:alpha val="39999"/>
            </a:srgbClr>
          </a:solidFill>
          <a:ln w="12700">
            <a:noFill/>
            <a:miter lim="800000"/>
            <a:headEnd/>
            <a:tailEnd/>
          </a:ln>
        </p:spPr>
        <p:txBody>
          <a:bodyPr wrap="none" lIns="104306" tIns="52153" rIns="104306" bIns="52153" anchor="ctr"/>
          <a:lstStyle/>
          <a:p>
            <a:endParaRPr lang="ja-JP" altLang="en-US"/>
          </a:p>
        </p:txBody>
      </p:sp>
      <p:sp>
        <p:nvSpPr>
          <p:cNvPr id="14342" name="Freeform 20"/>
          <p:cNvSpPr>
            <a:spLocks/>
          </p:cNvSpPr>
          <p:nvPr/>
        </p:nvSpPr>
        <p:spPr bwMode="auto">
          <a:xfrm>
            <a:off x="4287838" y="3854450"/>
            <a:ext cx="2460625" cy="2771775"/>
          </a:xfrm>
          <a:custGeom>
            <a:avLst/>
            <a:gdLst>
              <a:gd name="T0" fmla="*/ 0 w 1325"/>
              <a:gd name="T1" fmla="*/ 0 h 1583"/>
              <a:gd name="T2" fmla="*/ 427 w 1325"/>
              <a:gd name="T3" fmla="*/ 864 h 1583"/>
              <a:gd name="T4" fmla="*/ 930 w 1325"/>
              <a:gd name="T5" fmla="*/ 1346 h 1583"/>
              <a:gd name="T6" fmla="*/ 912 w 1325"/>
              <a:gd name="T7" fmla="*/ 1550 h 1583"/>
              <a:gd name="T8" fmla="*/ 664 w 1325"/>
              <a:gd name="T9" fmla="*/ 1545 h 1583"/>
              <a:gd name="T10" fmla="*/ 527 w 1325"/>
              <a:gd name="T11" fmla="*/ 1412 h 1583"/>
              <a:gd name="T12" fmla="*/ 646 w 1325"/>
              <a:gd name="T13" fmla="*/ 1271 h 1583"/>
              <a:gd name="T14" fmla="*/ 1325 w 1325"/>
              <a:gd name="T15" fmla="*/ 1358 h 1583"/>
              <a:gd name="T16" fmla="*/ 0 60000 65536"/>
              <a:gd name="T17" fmla="*/ 0 60000 65536"/>
              <a:gd name="T18" fmla="*/ 0 60000 65536"/>
              <a:gd name="T19" fmla="*/ 0 60000 65536"/>
              <a:gd name="T20" fmla="*/ 0 60000 65536"/>
              <a:gd name="T21" fmla="*/ 0 60000 65536"/>
              <a:gd name="T22" fmla="*/ 0 60000 65536"/>
              <a:gd name="T23" fmla="*/ 0 60000 65536"/>
              <a:gd name="T24" fmla="*/ 0 w 1325"/>
              <a:gd name="T25" fmla="*/ 0 h 1583"/>
              <a:gd name="T26" fmla="*/ 1325 w 1325"/>
              <a:gd name="T27" fmla="*/ 1583 h 15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5" h="1583">
                <a:moveTo>
                  <a:pt x="0" y="0"/>
                </a:moveTo>
                <a:cubicBezTo>
                  <a:pt x="71" y="144"/>
                  <a:pt x="272" y="640"/>
                  <a:pt x="427" y="864"/>
                </a:cubicBezTo>
                <a:cubicBezTo>
                  <a:pt x="582" y="1088"/>
                  <a:pt x="849" y="1232"/>
                  <a:pt x="930" y="1346"/>
                </a:cubicBezTo>
                <a:cubicBezTo>
                  <a:pt x="1011" y="1460"/>
                  <a:pt x="956" y="1517"/>
                  <a:pt x="912" y="1550"/>
                </a:cubicBezTo>
                <a:cubicBezTo>
                  <a:pt x="868" y="1583"/>
                  <a:pt x="728" y="1568"/>
                  <a:pt x="664" y="1545"/>
                </a:cubicBezTo>
                <a:cubicBezTo>
                  <a:pt x="600" y="1522"/>
                  <a:pt x="530" y="1458"/>
                  <a:pt x="527" y="1412"/>
                </a:cubicBezTo>
                <a:cubicBezTo>
                  <a:pt x="524" y="1366"/>
                  <a:pt x="513" y="1280"/>
                  <a:pt x="646" y="1271"/>
                </a:cubicBezTo>
                <a:cubicBezTo>
                  <a:pt x="779" y="1262"/>
                  <a:pt x="1184" y="1340"/>
                  <a:pt x="1325" y="1358"/>
                </a:cubicBezTo>
              </a:path>
            </a:pathLst>
          </a:custGeom>
          <a:noFill/>
          <a:ln w="25400">
            <a:solidFill>
              <a:srgbClr val="333333"/>
            </a:solidFill>
            <a:round/>
            <a:headEnd/>
            <a:tailEnd/>
          </a:ln>
        </p:spPr>
        <p:txBody>
          <a:bodyPr lIns="104306" tIns="52153" rIns="104306" bIns="52153"/>
          <a:lstStyle/>
          <a:p>
            <a:endParaRPr lang="ja-JP" altLang="en-US"/>
          </a:p>
        </p:txBody>
      </p:sp>
      <p:pic>
        <p:nvPicPr>
          <p:cNvPr id="4119" name="Picture 23" descr="IMP2"/>
          <p:cNvPicPr>
            <a:picLocks noChangeAspect="1" noChangeArrowheads="1"/>
          </p:cNvPicPr>
          <p:nvPr/>
        </p:nvPicPr>
        <p:blipFill>
          <a:blip r:embed="rId6" cstate="print"/>
          <a:srcRect/>
          <a:stretch>
            <a:fillRect/>
          </a:stretch>
        </p:blipFill>
        <p:spPr bwMode="auto">
          <a:xfrm>
            <a:off x="6707188" y="4362450"/>
            <a:ext cx="1830387" cy="1211263"/>
          </a:xfrm>
          <a:prstGeom prst="rect">
            <a:avLst/>
          </a:prstGeom>
          <a:noFill/>
          <a:ln w="9525">
            <a:noFill/>
            <a:miter lim="800000"/>
            <a:headEnd/>
            <a:tailEnd/>
          </a:ln>
        </p:spPr>
      </p:pic>
      <p:sp>
        <p:nvSpPr>
          <p:cNvPr id="4124" name="AutoShape 28"/>
          <p:cNvSpPr>
            <a:spLocks noChangeArrowheads="1"/>
          </p:cNvSpPr>
          <p:nvPr/>
        </p:nvSpPr>
        <p:spPr bwMode="auto">
          <a:xfrm>
            <a:off x="7635257" y="3146017"/>
            <a:ext cx="1267530" cy="672112"/>
          </a:xfrm>
          <a:prstGeom prst="wedgeRoundRectCallout">
            <a:avLst>
              <a:gd name="adj1" fmla="val -47611"/>
              <a:gd name="adj2" fmla="val 109634"/>
              <a:gd name="adj3" fmla="val 16667"/>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a:defRPr/>
            </a:pPr>
            <a:r>
              <a:rPr lang="en-US" altLang="ja-JP" sz="4000" dirty="0">
                <a:solidFill>
                  <a:schemeClr val="bg1"/>
                </a:solidFill>
              </a:rPr>
              <a:t>IMP</a:t>
            </a:r>
          </a:p>
        </p:txBody>
      </p:sp>
      <p:sp>
        <p:nvSpPr>
          <p:cNvPr id="14347" name="Text Box 30"/>
          <p:cNvSpPr txBox="1">
            <a:spLocks noChangeArrowheads="1"/>
          </p:cNvSpPr>
          <p:nvPr/>
        </p:nvSpPr>
        <p:spPr bwMode="auto">
          <a:xfrm>
            <a:off x="4165600" y="2720975"/>
            <a:ext cx="2178880"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chemeClr val="tx1"/>
                </a:solidFill>
                <a:latin typeface="Tahoma" pitchFamily="34" charset="0"/>
                <a:cs typeface="Tahoma" pitchFamily="34" charset="0"/>
              </a:rPr>
              <a:t>Web camera</a:t>
            </a:r>
            <a:endParaRPr lang="ja-JP" altLang="en-US" sz="2800" dirty="0">
              <a:solidFill>
                <a:schemeClr val="tx1"/>
              </a:solidFill>
              <a:latin typeface="Tahoma" pitchFamily="34" charset="0"/>
              <a:cs typeface="Tahoma" pitchFamily="34" charset="0"/>
            </a:endParaRPr>
          </a:p>
        </p:txBody>
      </p:sp>
      <p:sp>
        <p:nvSpPr>
          <p:cNvPr id="14348" name="Text Box 31"/>
          <p:cNvSpPr txBox="1">
            <a:spLocks noChangeArrowheads="1"/>
          </p:cNvSpPr>
          <p:nvPr/>
        </p:nvSpPr>
        <p:spPr bwMode="auto">
          <a:xfrm>
            <a:off x="505778" y="6465253"/>
            <a:ext cx="1897008"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chemeClr val="tx1"/>
                </a:solidFill>
                <a:latin typeface="Tahoma" pitchFamily="34" charset="0"/>
                <a:cs typeface="Tahoma" pitchFamily="34" charset="0"/>
              </a:rPr>
              <a:t>Document</a:t>
            </a:r>
            <a:endParaRPr lang="ja-JP" altLang="en-US" sz="2800" dirty="0">
              <a:solidFill>
                <a:schemeClr val="tx1"/>
              </a:solidFill>
              <a:latin typeface="Tahoma" pitchFamily="34" charset="0"/>
              <a:cs typeface="Tahoma" pitchFamily="34" charset="0"/>
            </a:endParaRPr>
          </a:p>
        </p:txBody>
      </p:sp>
      <p:sp>
        <p:nvSpPr>
          <p:cNvPr id="4131" name="Text Box 35"/>
          <p:cNvSpPr txBox="1">
            <a:spLocks noChangeArrowheads="1"/>
          </p:cNvSpPr>
          <p:nvPr/>
        </p:nvSpPr>
        <p:spPr bwMode="auto">
          <a:xfrm>
            <a:off x="6979298" y="2170605"/>
            <a:ext cx="3712546" cy="967099"/>
          </a:xfrm>
          <a:prstGeom prst="rect">
            <a:avLst/>
          </a:prstGeom>
          <a:noFill/>
          <a:ln w="9525">
            <a:noFill/>
            <a:miter lim="800000"/>
            <a:headEnd/>
            <a:tailEnd/>
          </a:ln>
        </p:spPr>
        <p:txBody>
          <a:bodyPr wrap="square" lIns="104306" tIns="52153" rIns="104306" bIns="52153">
            <a:spAutoFit/>
          </a:bodyPr>
          <a:lstStyle/>
          <a:p>
            <a:r>
              <a:rPr lang="en-US" altLang="ja-JP" sz="2800" dirty="0" smtClean="0">
                <a:solidFill>
                  <a:schemeClr val="tx1"/>
                </a:solidFill>
                <a:latin typeface="Tahoma" pitchFamily="34" charset="0"/>
                <a:cs typeface="Tahoma" pitchFamily="34" charset="0"/>
              </a:rPr>
              <a:t>Recognizes characters immediately!</a:t>
            </a:r>
            <a:endParaRPr lang="ja-JP" altLang="en-US" sz="2800" dirty="0">
              <a:solidFill>
                <a:schemeClr val="tx1"/>
              </a:solidFill>
              <a:latin typeface="Tahoma" pitchFamily="34" charset="0"/>
              <a:cs typeface="Tahoma" pitchFamily="34" charset="0"/>
            </a:endParaRPr>
          </a:p>
        </p:txBody>
      </p:sp>
      <p:sp>
        <p:nvSpPr>
          <p:cNvPr id="4132" name="Text Box 36"/>
          <p:cNvSpPr txBox="1">
            <a:spLocks noChangeArrowheads="1"/>
          </p:cNvSpPr>
          <p:nvPr/>
        </p:nvSpPr>
        <p:spPr bwMode="auto">
          <a:xfrm>
            <a:off x="1834198" y="3370580"/>
            <a:ext cx="1452849"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chemeClr val="tx1"/>
                </a:solidFill>
                <a:latin typeface="Tahoma" pitchFamily="34" charset="0"/>
                <a:cs typeface="Tahoma" pitchFamily="34" charset="0"/>
              </a:rPr>
              <a:t>Capture</a:t>
            </a:r>
            <a:endParaRPr lang="ja-JP" altLang="en-US" sz="2800" dirty="0">
              <a:solidFill>
                <a:schemeClr val="tx1"/>
              </a:solidFill>
              <a:latin typeface="Tahoma" pitchFamily="34" charset="0"/>
              <a:cs typeface="Tahoma" pitchFamily="34" charset="0"/>
            </a:endParaRPr>
          </a:p>
        </p:txBody>
      </p:sp>
      <p:sp>
        <p:nvSpPr>
          <p:cNvPr id="14351" name="タイトル 17"/>
          <p:cNvSpPr>
            <a:spLocks noGrp="1"/>
          </p:cNvSpPr>
          <p:nvPr>
            <p:ph type="title"/>
          </p:nvPr>
        </p:nvSpPr>
        <p:spPr/>
        <p:txBody>
          <a:bodyPr/>
          <a:lstStyle/>
          <a:p>
            <a:r>
              <a:rPr lang="en-US" altLang="ja-JP" sz="3600" dirty="0" smtClean="0"/>
              <a:t>Real-Time Camera-Based Character Recognition System</a:t>
            </a:r>
            <a:endParaRPr lang="ja-JP" altLang="en-US" sz="3600" dirty="0" smtClean="0"/>
          </a:p>
        </p:txBody>
      </p:sp>
      <p:sp>
        <p:nvSpPr>
          <p:cNvPr id="19" name="角丸四角形 18"/>
          <p:cNvSpPr/>
          <p:nvPr/>
        </p:nvSpPr>
        <p:spPr>
          <a:xfrm>
            <a:off x="78970" y="1438100"/>
            <a:ext cx="7025640" cy="838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ja-JP" sz="2800" dirty="0" smtClean="0"/>
              <a:t>Recognizes ~200 characters/sec</a:t>
            </a:r>
            <a:endParaRPr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up)">
                                      <p:cBhvr>
                                        <p:cTn id="7" dur="500"/>
                                        <p:tgtEl>
                                          <p:spTgt spid="4109"/>
                                        </p:tgtEl>
                                      </p:cBhvr>
                                    </p:animEffect>
                                  </p:childTnLst>
                                </p:cTn>
                              </p:par>
                            </p:childTnLst>
                          </p:cTn>
                        </p:par>
                        <p:par>
                          <p:cTn id="8" fill="hold">
                            <p:stCondLst>
                              <p:cond delay="500"/>
                            </p:stCondLst>
                            <p:childTnLst>
                              <p:par>
                                <p:cTn id="9" presetID="1" presetClass="entr" presetSubtype="0" fill="hold" nodeType="afterEffect">
                                  <p:stCondLst>
                                    <p:cond delay="300"/>
                                  </p:stCondLst>
                                  <p:childTnLst>
                                    <p:set>
                                      <p:cBhvr>
                                        <p:cTn id="10" dur="1" fill="hold">
                                          <p:stCondLst>
                                            <p:cond delay="0"/>
                                          </p:stCondLst>
                                        </p:cTn>
                                        <p:tgtEl>
                                          <p:spTgt spid="4119"/>
                                        </p:tgtEl>
                                        <p:attrNameLst>
                                          <p:attrName>style.visibility</p:attrName>
                                        </p:attrNameLst>
                                      </p:cBhvr>
                                      <p:to>
                                        <p:strVal val="visible"/>
                                      </p:to>
                                    </p:set>
                                  </p:childTnLst>
                                </p:cTn>
                              </p:par>
                              <p:par>
                                <p:cTn id="11" presetID="1" presetClass="entr" presetSubtype="0" fill="hold" grpId="0" nodeType="withEffect">
                                  <p:stCondLst>
                                    <p:cond delay="300"/>
                                  </p:stCondLst>
                                  <p:childTnLst>
                                    <p:set>
                                      <p:cBhvr>
                                        <p:cTn id="12" dur="1" fill="hold">
                                          <p:stCondLst>
                                            <p:cond delay="0"/>
                                          </p:stCondLst>
                                        </p:cTn>
                                        <p:tgtEl>
                                          <p:spTgt spid="41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31" grpId="0"/>
      <p:bldP spid="41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ja-JP" sz="3600" dirty="0" smtClean="0"/>
              <a:t>Proposed Method 1:</a:t>
            </a:r>
            <a:br>
              <a:rPr lang="en-US" altLang="ja-JP" sz="3600" dirty="0" smtClean="0"/>
            </a:br>
            <a:r>
              <a:rPr lang="en-US" altLang="ja-JP" sz="3600" dirty="0" smtClean="0"/>
              <a:t>Real-Time Processing by Affine Invariant</a:t>
            </a:r>
          </a:p>
        </p:txBody>
      </p:sp>
      <p:sp>
        <p:nvSpPr>
          <p:cNvPr id="27651" name="Rectangle 3"/>
          <p:cNvSpPr>
            <a:spLocks noGrp="1" noChangeArrowheads="1"/>
          </p:cNvSpPr>
          <p:nvPr>
            <p:ph sz="quarter" idx="1"/>
          </p:nvPr>
        </p:nvSpPr>
        <p:spPr>
          <a:xfrm>
            <a:off x="534670" y="1344225"/>
            <a:ext cx="10158730" cy="5444109"/>
          </a:xfrm>
        </p:spPr>
        <p:txBody>
          <a:bodyPr/>
          <a:lstStyle/>
          <a:p>
            <a:r>
              <a:rPr lang="en-US" altLang="ja-JP" dirty="0" smtClean="0">
                <a:latin typeface="Tahoma" pitchFamily="34" charset="0"/>
              </a:rPr>
              <a:t>Area ratio</a:t>
            </a:r>
          </a:p>
          <a:p>
            <a:pPr lvl="1"/>
            <a:r>
              <a:rPr lang="en-US" altLang="ja-JP" dirty="0" smtClean="0">
                <a:latin typeface="Tahoma" pitchFamily="34" charset="0"/>
              </a:rPr>
              <a:t>Two-point arrangement + Area ratio </a:t>
            </a:r>
            <a:r>
              <a:rPr lang="en-US" altLang="ja-JP" dirty="0" smtClean="0">
                <a:latin typeface="Tahoma" pitchFamily="34" charset="0"/>
                <a:sym typeface="Wingdings" pitchFamily="2" charset="2"/>
              </a:rPr>
              <a:t> Third point</a:t>
            </a:r>
            <a:endParaRPr lang="en-US" altLang="ja-JP" dirty="0" smtClean="0">
              <a:latin typeface="Tahoma" pitchFamily="34" charset="0"/>
            </a:endParaRPr>
          </a:p>
        </p:txBody>
      </p:sp>
      <p:sp>
        <p:nvSpPr>
          <p:cNvPr id="45" name="テキスト ボックス 20"/>
          <p:cNvSpPr>
            <a:spLocks noChangeArrowheads="1"/>
          </p:cNvSpPr>
          <p:nvPr/>
        </p:nvSpPr>
        <p:spPr bwMode="auto">
          <a:xfrm>
            <a:off x="4470292" y="1305897"/>
            <a:ext cx="3656801" cy="661359"/>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square" lIns="104306" tIns="52153" rIns="104306" bIns="52153">
            <a:spAutoFit/>
          </a:bodyPr>
          <a:lstStyle/>
          <a:p>
            <a:pPr algn="ctr"/>
            <a:r>
              <a:rPr lang="en-US" altLang="ja-JP" sz="3200" dirty="0" smtClean="0">
                <a:solidFill>
                  <a:schemeClr val="bg1"/>
                </a:solidFill>
              </a:rPr>
              <a:t>Unusual usage</a:t>
            </a:r>
            <a:endParaRPr lang="ja-JP" altLang="en-US" sz="3200" dirty="0">
              <a:solidFill>
                <a:schemeClr val="bg1"/>
              </a:solidFill>
            </a:endParaRPr>
          </a:p>
        </p:txBody>
      </p:sp>
      <p:pic>
        <p:nvPicPr>
          <p:cNvPr id="32" name="Picture 31" descr="AffineA"/>
          <p:cNvPicPr>
            <a:picLocks noChangeAspect="1" noChangeArrowheads="1"/>
          </p:cNvPicPr>
          <p:nvPr/>
        </p:nvPicPr>
        <p:blipFill>
          <a:blip r:embed="rId3" cstate="print"/>
          <a:srcRect/>
          <a:stretch>
            <a:fillRect/>
          </a:stretch>
        </p:blipFill>
        <p:spPr bwMode="auto">
          <a:xfrm>
            <a:off x="7687568" y="3653817"/>
            <a:ext cx="2931188" cy="2319196"/>
          </a:xfrm>
          <a:prstGeom prst="rect">
            <a:avLst/>
          </a:prstGeom>
          <a:noFill/>
          <a:ln w="9525">
            <a:noFill/>
            <a:miter lim="800000"/>
            <a:headEnd/>
            <a:tailEnd/>
          </a:ln>
        </p:spPr>
      </p:pic>
      <p:sp>
        <p:nvSpPr>
          <p:cNvPr id="34" name="AutoShape 39"/>
          <p:cNvSpPr>
            <a:spLocks noChangeAspect="1" noChangeArrowheads="1"/>
          </p:cNvSpPr>
          <p:nvPr/>
        </p:nvSpPr>
        <p:spPr bwMode="auto">
          <a:xfrm>
            <a:off x="9615297" y="3877699"/>
            <a:ext cx="292761" cy="27601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35" name="AutoShape 40"/>
          <p:cNvSpPr>
            <a:spLocks noChangeAspect="1" noChangeArrowheads="1"/>
          </p:cNvSpPr>
          <p:nvPr/>
        </p:nvSpPr>
        <p:spPr bwMode="auto">
          <a:xfrm>
            <a:off x="7724888" y="5295675"/>
            <a:ext cx="271339" cy="255818"/>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37" name="Oval 41"/>
          <p:cNvSpPr>
            <a:spLocks noChangeAspect="1" noChangeArrowheads="1"/>
          </p:cNvSpPr>
          <p:nvPr/>
        </p:nvSpPr>
        <p:spPr bwMode="auto">
          <a:xfrm>
            <a:off x="9904370" y="4647516"/>
            <a:ext cx="246350" cy="232258"/>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41" name="AutoShape 153"/>
          <p:cNvSpPr>
            <a:spLocks noChangeArrowheads="1"/>
          </p:cNvSpPr>
          <p:nvPr/>
        </p:nvSpPr>
        <p:spPr bwMode="auto">
          <a:xfrm rot="8637452">
            <a:off x="7874301" y="4675597"/>
            <a:ext cx="2281651" cy="684418"/>
          </a:xfrm>
          <a:prstGeom prst="triangle">
            <a:avLst>
              <a:gd name="adj" fmla="val 8795"/>
            </a:avLst>
          </a:prstGeom>
          <a:solidFill>
            <a:schemeClr val="hlink">
              <a:alpha val="50195"/>
            </a:schemeClr>
          </a:solidFill>
          <a:ln w="38100" algn="ctr">
            <a:solidFill>
              <a:schemeClr val="hlink"/>
            </a:solidFill>
            <a:miter lim="800000"/>
            <a:headEnd/>
            <a:tailEnd/>
          </a:ln>
        </p:spPr>
        <p:txBody>
          <a:bodyPr wrap="none" anchor="ctr"/>
          <a:lstStyle/>
          <a:p>
            <a:endParaRPr lang="ja-JP" altLang="en-US"/>
          </a:p>
        </p:txBody>
      </p:sp>
      <p:sp>
        <p:nvSpPr>
          <p:cNvPr id="42" name="Text Box 33"/>
          <p:cNvSpPr txBox="1">
            <a:spLocks noChangeArrowheads="1"/>
          </p:cNvSpPr>
          <p:nvPr/>
        </p:nvSpPr>
        <p:spPr bwMode="auto">
          <a:xfrm>
            <a:off x="113922" y="2817850"/>
            <a:ext cx="2194877" cy="3906365"/>
          </a:xfrm>
          <a:prstGeom prst="rect">
            <a:avLst/>
          </a:prstGeom>
          <a:solidFill>
            <a:schemeClr val="bg1"/>
          </a:solidFill>
          <a:ln w="12700" algn="ctr">
            <a:noFill/>
            <a:miter lim="800000"/>
            <a:headEnd/>
            <a:tailEnd/>
          </a:ln>
        </p:spPr>
        <p:txBody>
          <a:bodyPr wrap="square" lIns="104306" tIns="52153" rIns="104306" bIns="52153">
            <a:spAutoFit/>
          </a:bodyPr>
          <a:lstStyle/>
          <a:p>
            <a:r>
              <a:rPr lang="en-US" altLang="ja-JP" sz="24700" dirty="0">
                <a:latin typeface="Arial" charset="0"/>
              </a:rPr>
              <a:t>A</a:t>
            </a:r>
          </a:p>
        </p:txBody>
      </p:sp>
      <p:sp>
        <p:nvSpPr>
          <p:cNvPr id="43" name="AutoShape 39"/>
          <p:cNvSpPr>
            <a:spLocks noChangeAspect="1" noChangeArrowheads="1"/>
          </p:cNvSpPr>
          <p:nvPr/>
        </p:nvSpPr>
        <p:spPr bwMode="auto">
          <a:xfrm>
            <a:off x="747584" y="3937248"/>
            <a:ext cx="292761" cy="276014"/>
          </a:xfrm>
          <a:prstGeom prst="triangle">
            <a:avLst>
              <a:gd name="adj" fmla="val 50000"/>
            </a:avLst>
          </a:prstGeom>
          <a:solidFill>
            <a:schemeClr val="bg1"/>
          </a:solidFill>
          <a:ln w="31750">
            <a:solidFill>
              <a:srgbClr val="3366FF"/>
            </a:solidFill>
            <a:miter lim="800000"/>
            <a:headEnd/>
            <a:tailEnd/>
          </a:ln>
        </p:spPr>
        <p:txBody>
          <a:bodyPr wrap="none" lIns="104306" tIns="52153" rIns="104306" bIns="52153" anchor="ctr"/>
          <a:lstStyle/>
          <a:p>
            <a:endParaRPr lang="ja-JP" altLang="en-US"/>
          </a:p>
        </p:txBody>
      </p:sp>
      <p:sp>
        <p:nvSpPr>
          <p:cNvPr id="44" name="AutoShape 40"/>
          <p:cNvSpPr>
            <a:spLocks noChangeAspect="1" noChangeArrowheads="1"/>
          </p:cNvSpPr>
          <p:nvPr/>
        </p:nvSpPr>
        <p:spPr bwMode="auto">
          <a:xfrm>
            <a:off x="108173" y="5747952"/>
            <a:ext cx="271339" cy="259183"/>
          </a:xfrm>
          <a:prstGeom prst="diamond">
            <a:avLst/>
          </a:prstGeom>
          <a:solidFill>
            <a:schemeClr val="bg1"/>
          </a:solidFill>
          <a:ln w="31750">
            <a:solidFill>
              <a:srgbClr val="339966"/>
            </a:solidFill>
            <a:miter lim="800000"/>
            <a:headEnd/>
            <a:tailEnd/>
          </a:ln>
        </p:spPr>
        <p:txBody>
          <a:bodyPr wrap="none" lIns="104306" tIns="52153" rIns="104306" bIns="52153" anchor="ctr"/>
          <a:lstStyle/>
          <a:p>
            <a:endParaRPr lang="ja-JP" altLang="en-US"/>
          </a:p>
        </p:txBody>
      </p:sp>
      <p:sp>
        <p:nvSpPr>
          <p:cNvPr id="46" name="Oval 41"/>
          <p:cNvSpPr>
            <a:spLocks noChangeAspect="1" noChangeArrowheads="1"/>
          </p:cNvSpPr>
          <p:nvPr/>
        </p:nvSpPr>
        <p:spPr bwMode="auto">
          <a:xfrm>
            <a:off x="1648247" y="4499194"/>
            <a:ext cx="246350" cy="232256"/>
          </a:xfrm>
          <a:prstGeom prst="ellipse">
            <a:avLst/>
          </a:prstGeom>
          <a:solidFill>
            <a:schemeClr val="bg1"/>
          </a:solidFill>
          <a:ln w="31750">
            <a:solidFill>
              <a:srgbClr val="FF0000"/>
            </a:solidFill>
            <a:round/>
            <a:headEnd/>
            <a:tailEnd/>
          </a:ln>
        </p:spPr>
        <p:txBody>
          <a:bodyPr wrap="none" lIns="104306" tIns="52153" rIns="104306" bIns="52153" anchor="ctr"/>
          <a:lstStyle/>
          <a:p>
            <a:endParaRPr lang="ja-JP" altLang="en-US"/>
          </a:p>
        </p:txBody>
      </p:sp>
      <p:sp>
        <p:nvSpPr>
          <p:cNvPr id="47" name="AutoShape 153"/>
          <p:cNvSpPr>
            <a:spLocks noChangeArrowheads="1"/>
          </p:cNvSpPr>
          <p:nvPr/>
        </p:nvSpPr>
        <p:spPr bwMode="auto">
          <a:xfrm rot="6573903">
            <a:off x="80121" y="4671298"/>
            <a:ext cx="1904615" cy="1019737"/>
          </a:xfrm>
          <a:prstGeom prst="triangle">
            <a:avLst>
              <a:gd name="adj" fmla="val 11069"/>
            </a:avLst>
          </a:prstGeom>
          <a:solidFill>
            <a:schemeClr val="hlink">
              <a:alpha val="50195"/>
            </a:schemeClr>
          </a:solidFill>
          <a:ln w="38100" algn="ctr">
            <a:solidFill>
              <a:schemeClr val="hlink"/>
            </a:solidFill>
            <a:miter lim="800000"/>
            <a:headEnd/>
            <a:tailEnd/>
          </a:ln>
        </p:spPr>
        <p:txBody>
          <a:bodyPr wrap="none" anchor="ctr"/>
          <a:lstStyle/>
          <a:p>
            <a:endParaRPr lang="ja-JP" altLang="en-US"/>
          </a:p>
        </p:txBody>
      </p:sp>
      <p:sp>
        <p:nvSpPr>
          <p:cNvPr id="49" name="Text Box 62"/>
          <p:cNvSpPr txBox="1">
            <a:spLocks noChangeArrowheads="1"/>
          </p:cNvSpPr>
          <p:nvPr/>
        </p:nvSpPr>
        <p:spPr bwMode="auto">
          <a:xfrm>
            <a:off x="1503723" y="2821016"/>
            <a:ext cx="588958"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p:txBody>
      </p:sp>
      <p:sp>
        <p:nvSpPr>
          <p:cNvPr id="50" name="Text Box 64"/>
          <p:cNvSpPr txBox="1">
            <a:spLocks noChangeArrowheads="1"/>
          </p:cNvSpPr>
          <p:nvPr/>
        </p:nvSpPr>
        <p:spPr bwMode="auto">
          <a:xfrm>
            <a:off x="9531724" y="2821016"/>
            <a:ext cx="675520"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p:txBody>
      </p:sp>
      <p:grpSp>
        <p:nvGrpSpPr>
          <p:cNvPr id="2" name="グループ化 50"/>
          <p:cNvGrpSpPr/>
          <p:nvPr/>
        </p:nvGrpSpPr>
        <p:grpSpPr>
          <a:xfrm>
            <a:off x="3893535" y="5448080"/>
            <a:ext cx="2442389" cy="1420256"/>
            <a:chOff x="3616765" y="3233019"/>
            <a:chExt cx="2442389" cy="1420256"/>
          </a:xfrm>
        </p:grpSpPr>
        <p:sp>
          <p:nvSpPr>
            <p:cNvPr id="52" name="Text Box 69"/>
            <p:cNvSpPr txBox="1">
              <a:spLocks noChangeArrowheads="1"/>
            </p:cNvSpPr>
            <p:nvPr/>
          </p:nvSpPr>
          <p:spPr bwMode="auto">
            <a:xfrm>
              <a:off x="4602791" y="3648377"/>
              <a:ext cx="470336" cy="659322"/>
            </a:xfrm>
            <a:prstGeom prst="rect">
              <a:avLst/>
            </a:prstGeom>
            <a:noFill/>
            <a:ln w="12700" algn="ctr">
              <a:noFill/>
              <a:miter lim="800000"/>
              <a:headEnd/>
              <a:tailEnd/>
            </a:ln>
          </p:spPr>
          <p:txBody>
            <a:bodyPr wrap="none" lIns="104306" tIns="52153" rIns="104306" bIns="52153">
              <a:spAutoFit/>
            </a:bodyPr>
            <a:lstStyle/>
            <a:p>
              <a:r>
                <a:rPr lang="en-US" altLang="ja-JP" sz="3600" dirty="0"/>
                <a:t>=</a:t>
              </a:r>
            </a:p>
          </p:txBody>
        </p:sp>
        <p:grpSp>
          <p:nvGrpSpPr>
            <p:cNvPr id="3" name="グループ化 58"/>
            <p:cNvGrpSpPr/>
            <p:nvPr/>
          </p:nvGrpSpPr>
          <p:grpSpPr>
            <a:xfrm>
              <a:off x="3616765" y="3234770"/>
              <a:ext cx="757449" cy="1418505"/>
              <a:chOff x="3616765" y="3234770"/>
              <a:chExt cx="757449" cy="1418505"/>
            </a:xfrm>
          </p:grpSpPr>
          <p:sp>
            <p:nvSpPr>
              <p:cNvPr id="59" name="Text Box 67"/>
              <p:cNvSpPr txBox="1">
                <a:spLocks noChangeArrowheads="1"/>
              </p:cNvSpPr>
              <p:nvPr/>
            </p:nvSpPr>
            <p:spPr bwMode="auto">
              <a:xfrm>
                <a:off x="3701010" y="3234770"/>
                <a:ext cx="588958" cy="1418505"/>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a:p>
                <a:endParaRPr lang="en-US" altLang="ja-JP" sz="3200" baseline="-25000" dirty="0">
                  <a:latin typeface="Tahoma" pitchFamily="34" charset="0"/>
                  <a:cs typeface="Tahoma" pitchFamily="34" charset="0"/>
                </a:endParaRPr>
              </a:p>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endParaRPr lang="ja-JP" altLang="en-US" sz="3200" baseline="-25000" dirty="0">
                  <a:latin typeface="Tahoma" pitchFamily="34" charset="0"/>
                  <a:cs typeface="Tahoma" pitchFamily="34" charset="0"/>
                </a:endParaRPr>
              </a:p>
            </p:txBody>
          </p:sp>
          <p:sp>
            <p:nvSpPr>
              <p:cNvPr id="60" name="Line 70"/>
              <p:cNvSpPr>
                <a:spLocks noChangeShapeType="1"/>
              </p:cNvSpPr>
              <p:nvPr/>
            </p:nvSpPr>
            <p:spPr bwMode="auto">
              <a:xfrm>
                <a:off x="3616765" y="3927858"/>
                <a:ext cx="757449" cy="0"/>
              </a:xfrm>
              <a:prstGeom prst="line">
                <a:avLst/>
              </a:prstGeom>
              <a:noFill/>
              <a:ln w="31750">
                <a:solidFill>
                  <a:schemeClr val="tx1"/>
                </a:solidFill>
                <a:round/>
                <a:headEnd/>
                <a:tailEnd/>
              </a:ln>
            </p:spPr>
            <p:txBody>
              <a:bodyPr lIns="104306" tIns="52153" rIns="104306" bIns="52153"/>
              <a:lstStyle/>
              <a:p>
                <a:endParaRPr lang="ja-JP" altLang="en-US"/>
              </a:p>
            </p:txBody>
          </p:sp>
        </p:grpSp>
        <p:grpSp>
          <p:nvGrpSpPr>
            <p:cNvPr id="4" name="グループ化 60"/>
            <p:cNvGrpSpPr/>
            <p:nvPr/>
          </p:nvGrpSpPr>
          <p:grpSpPr>
            <a:xfrm>
              <a:off x="5301705" y="3233019"/>
              <a:ext cx="757449" cy="1418505"/>
              <a:chOff x="6104137" y="3233019"/>
              <a:chExt cx="757449" cy="1418505"/>
            </a:xfrm>
          </p:grpSpPr>
          <p:sp>
            <p:nvSpPr>
              <p:cNvPr id="55" name="Text Box 68"/>
              <p:cNvSpPr txBox="1">
                <a:spLocks noChangeArrowheads="1"/>
              </p:cNvSpPr>
              <p:nvPr/>
            </p:nvSpPr>
            <p:spPr bwMode="auto">
              <a:xfrm>
                <a:off x="6145101" y="3233019"/>
                <a:ext cx="675520" cy="1418505"/>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1</a:t>
                </a:r>
              </a:p>
              <a:p>
                <a:endParaRPr lang="en-US" altLang="ja-JP" sz="3200" baseline="-25000" dirty="0">
                  <a:latin typeface="Tahoma" pitchFamily="34" charset="0"/>
                  <a:cs typeface="Tahoma" pitchFamily="34" charset="0"/>
                </a:endParaRPr>
              </a:p>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endParaRPr lang="ja-JP" altLang="en-US" sz="3200" baseline="-25000" dirty="0">
                  <a:latin typeface="Tahoma" pitchFamily="34" charset="0"/>
                  <a:cs typeface="Tahoma" pitchFamily="34" charset="0"/>
                </a:endParaRPr>
              </a:p>
            </p:txBody>
          </p:sp>
          <p:sp>
            <p:nvSpPr>
              <p:cNvPr id="58" name="Line 71"/>
              <p:cNvSpPr>
                <a:spLocks noChangeShapeType="1"/>
              </p:cNvSpPr>
              <p:nvPr/>
            </p:nvSpPr>
            <p:spPr bwMode="auto">
              <a:xfrm>
                <a:off x="6104137" y="3927858"/>
                <a:ext cx="757449" cy="0"/>
              </a:xfrm>
              <a:prstGeom prst="line">
                <a:avLst/>
              </a:prstGeom>
              <a:noFill/>
              <a:ln w="31750">
                <a:solidFill>
                  <a:schemeClr val="tx1"/>
                </a:solidFill>
                <a:round/>
                <a:headEnd/>
                <a:tailEnd/>
              </a:ln>
            </p:spPr>
            <p:txBody>
              <a:bodyPr lIns="104306" tIns="52153" rIns="104306" bIns="52153"/>
              <a:lstStyle/>
              <a:p>
                <a:endParaRPr lang="ja-JP" altLang="en-US"/>
              </a:p>
            </p:txBody>
          </p:sp>
        </p:grpSp>
      </p:grpSp>
      <p:sp>
        <p:nvSpPr>
          <p:cNvPr id="61" name="Text Box 75"/>
          <p:cNvSpPr txBox="1">
            <a:spLocks noChangeArrowheads="1"/>
          </p:cNvSpPr>
          <p:nvPr/>
        </p:nvSpPr>
        <p:spPr bwMode="auto">
          <a:xfrm>
            <a:off x="886787" y="6014368"/>
            <a:ext cx="588958"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p>
        </p:txBody>
      </p:sp>
      <p:sp>
        <p:nvSpPr>
          <p:cNvPr id="62" name="Text Box 76"/>
          <p:cNvSpPr txBox="1">
            <a:spLocks noChangeArrowheads="1"/>
          </p:cNvSpPr>
          <p:nvPr/>
        </p:nvSpPr>
        <p:spPr bwMode="auto">
          <a:xfrm>
            <a:off x="8727717" y="6014368"/>
            <a:ext cx="675520" cy="597767"/>
          </a:xfrm>
          <a:prstGeom prst="rect">
            <a:avLst/>
          </a:prstGeom>
          <a:noFill/>
          <a:ln w="12700" algn="ctr">
            <a:noFill/>
            <a:miter lim="800000"/>
            <a:headEnd/>
            <a:tailEnd/>
          </a:ln>
        </p:spPr>
        <p:txBody>
          <a:bodyPr wrap="none" lIns="104306" tIns="52153" rIns="104306" bIns="52153">
            <a:spAutoFit/>
          </a:bodyPr>
          <a:lstStyle/>
          <a:p>
            <a:r>
              <a:rPr lang="en-US" altLang="ja-JP" sz="3200" dirty="0">
                <a:latin typeface="Tahoma" pitchFamily="34" charset="0"/>
                <a:cs typeface="Tahoma" pitchFamily="34" charset="0"/>
              </a:rPr>
              <a:t>S’</a:t>
            </a:r>
            <a:r>
              <a:rPr lang="en-US" altLang="ja-JP" sz="3200" baseline="-25000" dirty="0">
                <a:latin typeface="Tahoma" pitchFamily="34" charset="0"/>
                <a:cs typeface="Tahoma" pitchFamily="34" charset="0"/>
              </a:rPr>
              <a:t>0</a:t>
            </a:r>
          </a:p>
        </p:txBody>
      </p:sp>
      <p:sp>
        <p:nvSpPr>
          <p:cNvPr id="63" name="角丸四角形 62"/>
          <p:cNvSpPr/>
          <p:nvPr/>
        </p:nvSpPr>
        <p:spPr>
          <a:xfrm>
            <a:off x="3901750" y="4460037"/>
            <a:ext cx="2537927" cy="83975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3200" dirty="0" smtClean="0">
                <a:latin typeface="Tahoma" pitchFamily="34" charset="0"/>
                <a:cs typeface="Tahoma" pitchFamily="34" charset="0"/>
              </a:rPr>
              <a:t>Area Ratio</a:t>
            </a:r>
            <a:endParaRPr kumimoji="1" lang="ja-JP" altLang="en-US" sz="3200" dirty="0">
              <a:latin typeface="Tahoma" pitchFamily="34" charset="0"/>
              <a:cs typeface="Tahoma" pitchFamily="34" charset="0"/>
            </a:endParaRPr>
          </a:p>
        </p:txBody>
      </p:sp>
      <p:sp>
        <p:nvSpPr>
          <p:cNvPr id="64" name="下矢印 63"/>
          <p:cNvSpPr/>
          <p:nvPr/>
        </p:nvSpPr>
        <p:spPr>
          <a:xfrm rot="16200000">
            <a:off x="6915850" y="4390710"/>
            <a:ext cx="723495"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65" name="下矢印 64"/>
          <p:cNvSpPr/>
          <p:nvPr/>
        </p:nvSpPr>
        <p:spPr>
          <a:xfrm rot="5400000">
            <a:off x="2608218" y="4390710"/>
            <a:ext cx="723495"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66" name="角丸四角形吹き出し 65"/>
          <p:cNvSpPr/>
          <p:nvPr/>
        </p:nvSpPr>
        <p:spPr>
          <a:xfrm>
            <a:off x="5262466" y="2911155"/>
            <a:ext cx="3359021" cy="671804"/>
          </a:xfrm>
          <a:prstGeom prst="wedgeRoundRectCallout">
            <a:avLst>
              <a:gd name="adj1" fmla="val -33156"/>
              <a:gd name="adj2" fmla="val 165278"/>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altLang="ja-JP" sz="3200" dirty="0" smtClean="0">
                <a:solidFill>
                  <a:prstClr val="white"/>
                </a:solidFill>
                <a:latin typeface="Tahoma" pitchFamily="34" charset="0"/>
                <a:cs typeface="Tahoma" pitchFamily="34" charset="0"/>
              </a:rPr>
              <a:t>Affine Invariant</a:t>
            </a:r>
            <a:endParaRPr lang="ja-JP" altLang="en-US" sz="3200" dirty="0">
              <a:solidFill>
                <a:prstClr val="white"/>
              </a:solidFill>
              <a:latin typeface="Tahoma" pitchFamily="34" charset="0"/>
              <a:cs typeface="Tahoma" pitchFamily="34" charset="0"/>
            </a:endParaRPr>
          </a:p>
        </p:txBody>
      </p:sp>
      <p:cxnSp>
        <p:nvCxnSpPr>
          <p:cNvPr id="67" name="直線コネクタ 66"/>
          <p:cNvCxnSpPr/>
          <p:nvPr/>
        </p:nvCxnSpPr>
        <p:spPr>
          <a:xfrm rot="5400000" flipH="1" flipV="1">
            <a:off x="8798768" y="3853543"/>
            <a:ext cx="1436915" cy="4851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5400000" flipH="1" flipV="1">
            <a:off x="777559" y="3949960"/>
            <a:ext cx="1436915" cy="4851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16200000" flipV="1">
            <a:off x="6977744" y="5466188"/>
            <a:ext cx="2090057" cy="78688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par>
                          <p:cTn id="22" fill="hold">
                            <p:stCondLst>
                              <p:cond delay="0"/>
                            </p:stCondLst>
                            <p:childTnLst>
                              <p:par>
                                <p:cTn id="23" presetID="8" presetClass="emph" presetSubtype="0" repeatCount="indefinite" fill="hold" grpId="0" nodeType="afterEffect">
                                  <p:stCondLst>
                                    <p:cond delay="0"/>
                                  </p:stCondLst>
                                  <p:childTnLst>
                                    <p:animRot by="21600000">
                                      <p:cBhvr>
                                        <p:cTn id="24" dur="500" fill="hold"/>
                                        <p:tgtEl>
                                          <p:spTgt spid="34"/>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500" fill="hold"/>
                                        <p:tgtEl>
                                          <p:spTgt spid="3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93" decel="100000"/>
                                        <p:tgtEl>
                                          <p:spTgt spid="35"/>
                                        </p:tgtEl>
                                      </p:cBhvr>
                                    </p:animEffect>
                                    <p:animScale>
                                      <p:cBhvr>
                                        <p:cTn id="44" dur="193" decel="100000"/>
                                        <p:tgtEl>
                                          <p:spTgt spid="35"/>
                                        </p:tgtEl>
                                      </p:cBhvr>
                                      <p:from x="10000" y="10000"/>
                                      <p:to x="200000" y="450000"/>
                                    </p:animScale>
                                    <p:animScale>
                                      <p:cBhvr>
                                        <p:cTn id="45" dur="308" accel="100000" fill="hold">
                                          <p:stCondLst>
                                            <p:cond delay="193"/>
                                          </p:stCondLst>
                                        </p:cTn>
                                        <p:tgtEl>
                                          <p:spTgt spid="35"/>
                                        </p:tgtEl>
                                      </p:cBhvr>
                                      <p:from x="200000" y="450000"/>
                                      <p:to x="100000" y="100000"/>
                                    </p:animScale>
                                    <p:set>
                                      <p:cBhvr>
                                        <p:cTn id="46" dur="193" fill="hold"/>
                                        <p:tgtEl>
                                          <p:spTgt spid="35"/>
                                        </p:tgtEl>
                                        <p:attrNameLst>
                                          <p:attrName>ppt_x</p:attrName>
                                        </p:attrNameLst>
                                      </p:cBhvr>
                                      <p:to>
                                        <p:strVal val="(0.5)"/>
                                      </p:to>
                                    </p:set>
                                    <p:anim from="(0.5)" to="(#ppt_x)" calcmode="lin" valueType="num">
                                      <p:cBhvr>
                                        <p:cTn id="47" dur="308" accel="100000" fill="hold">
                                          <p:stCondLst>
                                            <p:cond delay="193"/>
                                          </p:stCondLst>
                                        </p:cTn>
                                        <p:tgtEl>
                                          <p:spTgt spid="35"/>
                                        </p:tgtEl>
                                        <p:attrNameLst>
                                          <p:attrName>ppt_x</p:attrName>
                                        </p:attrNameLst>
                                      </p:cBhvr>
                                    </p:anim>
                                    <p:set>
                                      <p:cBhvr>
                                        <p:cTn id="48" dur="193" fill="hold"/>
                                        <p:tgtEl>
                                          <p:spTgt spid="35"/>
                                        </p:tgtEl>
                                        <p:attrNameLst>
                                          <p:attrName>ppt_y</p:attrName>
                                        </p:attrNameLst>
                                      </p:cBhvr>
                                      <p:to>
                                        <p:strVal val="(#ppt_y+0.4)"/>
                                      </p:to>
                                    </p:set>
                                    <p:anim from="(#ppt_y+0.4)" to="(#ppt_y)" calcmode="lin" valueType="num">
                                      <p:cBhvr>
                                        <p:cTn id="49" dur="308" accel="100000" fill="hold">
                                          <p:stCondLst>
                                            <p:cond delay="193"/>
                                          </p:stCondLst>
                                        </p:cTn>
                                        <p:tgtEl>
                                          <p:spTgt spid="35"/>
                                        </p:tgtEl>
                                        <p:attrNameLst>
                                          <p:attrName>ppt_y</p:attrName>
                                        </p:attrNameLst>
                                      </p:cBhvr>
                                    </p:anim>
                                  </p:childTnLst>
                                </p:cTn>
                              </p:par>
                            </p:childTnLst>
                          </p:cTn>
                        </p:par>
                        <p:par>
                          <p:cTn id="50" fill="hold">
                            <p:stCondLst>
                              <p:cond delay="500"/>
                            </p:stCondLst>
                            <p:childTnLst>
                              <p:par>
                                <p:cTn id="51" presetID="8" presetClass="emph" presetSubtype="0" repeatCount="indefinite" fill="hold" grpId="1" nodeType="afterEffect">
                                  <p:stCondLst>
                                    <p:cond delay="0"/>
                                  </p:stCondLst>
                                  <p:childTnLst>
                                    <p:animRot by="21600000">
                                      <p:cBhvr>
                                        <p:cTn id="52" dur="1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7" grpId="0" animBg="1"/>
      <p:bldP spid="37" grpId="1" animBg="1"/>
      <p:bldP spid="41" grpId="0" animBg="1"/>
      <p:bldP spid="47" grpId="0" animBg="1"/>
      <p:bldP spid="49" grpId="0"/>
      <p:bldP spid="50" grpId="0"/>
      <p:bldP spid="64"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ja-JP" sz="3600" dirty="0" smtClean="0"/>
              <a:t>Proposed Method 1:</a:t>
            </a:r>
            <a:br>
              <a:rPr lang="en-US" altLang="ja-JP" sz="3600" dirty="0" smtClean="0"/>
            </a:br>
            <a:r>
              <a:rPr lang="en-US" altLang="ja-JP" sz="3600" dirty="0" smtClean="0"/>
              <a:t>How to Select Three Points</a:t>
            </a:r>
          </a:p>
        </p:txBody>
      </p:sp>
      <p:sp>
        <p:nvSpPr>
          <p:cNvPr id="127" name="コンテンツ プレースホルダ 126"/>
          <p:cNvSpPr>
            <a:spLocks noGrp="1"/>
          </p:cNvSpPr>
          <p:nvPr>
            <p:ph sz="quarter" idx="1"/>
          </p:nvPr>
        </p:nvSpPr>
        <p:spPr>
          <a:xfrm>
            <a:off x="298580" y="1344225"/>
            <a:ext cx="10133044" cy="5444109"/>
          </a:xfrm>
        </p:spPr>
        <p:txBody>
          <a:bodyPr/>
          <a:lstStyle/>
          <a:p>
            <a:pPr marL="679450" indent="-585788"/>
            <a:r>
              <a:rPr lang="en-US" altLang="ja-JP" sz="3200" dirty="0" smtClean="0"/>
              <a:t>1</a:t>
            </a:r>
            <a:r>
              <a:rPr lang="en-US" altLang="ja-JP" sz="3200" baseline="30000" dirty="0" smtClean="0"/>
              <a:t>st</a:t>
            </a:r>
            <a:r>
              <a:rPr lang="en-US" altLang="ja-JP" sz="3200" dirty="0" smtClean="0"/>
              <a:t> point: </a:t>
            </a:r>
            <a:r>
              <a:rPr lang="en-US" altLang="ja-JP" sz="3200" dirty="0" err="1" smtClean="0"/>
              <a:t>Centroid</a:t>
            </a:r>
            <a:r>
              <a:rPr lang="en-US" altLang="ja-JP" sz="3200" dirty="0" smtClean="0"/>
              <a:t> (Affine Invariant)</a:t>
            </a:r>
          </a:p>
          <a:p>
            <a:pPr marL="679450" indent="-585788"/>
            <a:r>
              <a:rPr lang="en-US" altLang="ja-JP" sz="3200" dirty="0" smtClean="0">
                <a:cs typeface="Times New Roman" charset="0"/>
              </a:rPr>
              <a:t>2</a:t>
            </a:r>
            <a:r>
              <a:rPr lang="en-US" altLang="ja-JP" sz="3200" baseline="30000" dirty="0" smtClean="0">
                <a:cs typeface="Times New Roman" charset="0"/>
              </a:rPr>
              <a:t>nd</a:t>
            </a:r>
            <a:r>
              <a:rPr lang="en-US" altLang="ja-JP" sz="3200" dirty="0" smtClean="0">
                <a:cs typeface="Times New Roman" charset="0"/>
              </a:rPr>
              <a:t> point: Arbitrary point out of </a:t>
            </a:r>
            <a:r>
              <a:rPr lang="en-US" altLang="ja-JP" sz="3200" i="1" dirty="0" smtClean="0">
                <a:cs typeface="Times New Roman" charset="0"/>
              </a:rPr>
              <a:t>P</a:t>
            </a:r>
            <a:r>
              <a:rPr lang="en-US" altLang="ja-JP" sz="3200" dirty="0" smtClean="0">
                <a:cs typeface="Times New Roman" charset="0"/>
              </a:rPr>
              <a:t> points</a:t>
            </a:r>
          </a:p>
          <a:p>
            <a:pPr marL="679450" indent="-585788"/>
            <a:r>
              <a:rPr lang="en-US" altLang="ja-JP" sz="3200" dirty="0" smtClean="0">
                <a:cs typeface="Times New Roman" charset="0"/>
              </a:rPr>
              <a:t>3</a:t>
            </a:r>
            <a:r>
              <a:rPr lang="en-US" altLang="ja-JP" sz="3200" baseline="30000" dirty="0" smtClean="0">
                <a:cs typeface="Times New Roman" charset="0"/>
              </a:rPr>
              <a:t>rd</a:t>
            </a:r>
            <a:r>
              <a:rPr lang="en-US" altLang="ja-JP" sz="3200" dirty="0" smtClean="0">
                <a:cs typeface="Times New Roman" charset="0"/>
              </a:rPr>
              <a:t> point: Determined by the area ratio</a:t>
            </a:r>
            <a:endParaRPr lang="en-US" altLang="ja-JP" sz="3200" dirty="0" smtClean="0"/>
          </a:p>
        </p:txBody>
      </p:sp>
      <p:sp>
        <p:nvSpPr>
          <p:cNvPr id="62" name="Text Box 8"/>
          <p:cNvSpPr txBox="1">
            <a:spLocks noChangeArrowheads="1"/>
          </p:cNvSpPr>
          <p:nvPr/>
        </p:nvSpPr>
        <p:spPr bwMode="auto">
          <a:xfrm>
            <a:off x="3966137" y="2643267"/>
            <a:ext cx="3025522" cy="5168249"/>
          </a:xfrm>
          <a:prstGeom prst="rect">
            <a:avLst/>
          </a:prstGeom>
          <a:noFill/>
          <a:ln w="12700" algn="ctr">
            <a:noFill/>
            <a:miter lim="800000"/>
            <a:headEnd/>
            <a:tailEnd/>
          </a:ln>
        </p:spPr>
        <p:txBody>
          <a:bodyPr wrap="none" lIns="104306" tIns="52153" rIns="104306" bIns="52153">
            <a:spAutoFit/>
          </a:bodyPr>
          <a:lstStyle/>
          <a:p>
            <a:r>
              <a:rPr lang="en-US" altLang="ja-JP" sz="32900" dirty="0">
                <a:latin typeface="Arial" charset="0"/>
              </a:rPr>
              <a:t>A</a:t>
            </a:r>
          </a:p>
        </p:txBody>
      </p:sp>
      <p:sp>
        <p:nvSpPr>
          <p:cNvPr id="63" name="Oval 13"/>
          <p:cNvSpPr>
            <a:spLocks noChangeAspect="1" noChangeArrowheads="1"/>
          </p:cNvSpPr>
          <p:nvPr/>
        </p:nvSpPr>
        <p:spPr bwMode="auto">
          <a:xfrm>
            <a:off x="5063574" y="3731060"/>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4" name="Oval 21"/>
          <p:cNvSpPr>
            <a:spLocks noChangeAspect="1" noChangeArrowheads="1"/>
          </p:cNvSpPr>
          <p:nvPr/>
        </p:nvSpPr>
        <p:spPr bwMode="auto">
          <a:xfrm>
            <a:off x="5316057" y="3731060"/>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5" name="Oval 22"/>
          <p:cNvSpPr>
            <a:spLocks noChangeAspect="1" noChangeArrowheads="1"/>
          </p:cNvSpPr>
          <p:nvPr/>
        </p:nvSpPr>
        <p:spPr bwMode="auto">
          <a:xfrm>
            <a:off x="5570397" y="3731060"/>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6" name="Oval 23"/>
          <p:cNvSpPr>
            <a:spLocks noChangeAspect="1" noChangeArrowheads="1"/>
          </p:cNvSpPr>
          <p:nvPr/>
        </p:nvSpPr>
        <p:spPr bwMode="auto">
          <a:xfrm>
            <a:off x="4980032" y="3969100"/>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7" name="Oval 24"/>
          <p:cNvSpPr>
            <a:spLocks noChangeAspect="1" noChangeArrowheads="1"/>
          </p:cNvSpPr>
          <p:nvPr/>
        </p:nvSpPr>
        <p:spPr bwMode="auto">
          <a:xfrm>
            <a:off x="4896490" y="4207140"/>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8" name="Oval 25"/>
          <p:cNvSpPr>
            <a:spLocks noChangeAspect="1" noChangeArrowheads="1"/>
          </p:cNvSpPr>
          <p:nvPr/>
        </p:nvSpPr>
        <p:spPr bwMode="auto">
          <a:xfrm>
            <a:off x="4792526" y="444517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69" name="Oval 26"/>
          <p:cNvSpPr>
            <a:spLocks noChangeAspect="1" noChangeArrowheads="1"/>
          </p:cNvSpPr>
          <p:nvPr/>
        </p:nvSpPr>
        <p:spPr bwMode="auto">
          <a:xfrm>
            <a:off x="4710840" y="468321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0" name="Oval 27"/>
          <p:cNvSpPr>
            <a:spLocks noChangeAspect="1" noChangeArrowheads="1"/>
          </p:cNvSpPr>
          <p:nvPr/>
        </p:nvSpPr>
        <p:spPr bwMode="auto">
          <a:xfrm>
            <a:off x="4599451" y="492125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1" name="Oval 28"/>
          <p:cNvSpPr>
            <a:spLocks noChangeAspect="1" noChangeArrowheads="1"/>
          </p:cNvSpPr>
          <p:nvPr/>
        </p:nvSpPr>
        <p:spPr bwMode="auto">
          <a:xfrm>
            <a:off x="4504770" y="5159299"/>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2" name="Oval 29"/>
          <p:cNvSpPr>
            <a:spLocks noChangeAspect="1" noChangeArrowheads="1"/>
          </p:cNvSpPr>
          <p:nvPr/>
        </p:nvSpPr>
        <p:spPr bwMode="auto">
          <a:xfrm>
            <a:off x="4391524" y="5399089"/>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3" name="Oval 30"/>
          <p:cNvSpPr>
            <a:spLocks noChangeAspect="1" noChangeArrowheads="1"/>
          </p:cNvSpPr>
          <p:nvPr/>
        </p:nvSpPr>
        <p:spPr bwMode="auto">
          <a:xfrm>
            <a:off x="4307982" y="5637129"/>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4" name="Oval 31"/>
          <p:cNvSpPr>
            <a:spLocks noChangeAspect="1" noChangeArrowheads="1"/>
          </p:cNvSpPr>
          <p:nvPr/>
        </p:nvSpPr>
        <p:spPr bwMode="auto">
          <a:xfrm>
            <a:off x="4204018" y="587516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5" name="Oval 32"/>
          <p:cNvSpPr>
            <a:spLocks noChangeAspect="1" noChangeArrowheads="1"/>
          </p:cNvSpPr>
          <p:nvPr/>
        </p:nvSpPr>
        <p:spPr bwMode="auto">
          <a:xfrm>
            <a:off x="4122332" y="611320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6" name="Oval 33"/>
          <p:cNvSpPr>
            <a:spLocks noChangeAspect="1" noChangeArrowheads="1"/>
          </p:cNvSpPr>
          <p:nvPr/>
        </p:nvSpPr>
        <p:spPr bwMode="auto">
          <a:xfrm>
            <a:off x="4010943" y="635124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7" name="Oval 34"/>
          <p:cNvSpPr>
            <a:spLocks noChangeAspect="1" noChangeArrowheads="1"/>
          </p:cNvSpPr>
          <p:nvPr/>
        </p:nvSpPr>
        <p:spPr bwMode="auto">
          <a:xfrm>
            <a:off x="3916261" y="6589288"/>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8" name="Oval 35"/>
          <p:cNvSpPr>
            <a:spLocks noChangeAspect="1" noChangeArrowheads="1"/>
          </p:cNvSpPr>
          <p:nvPr/>
        </p:nvSpPr>
        <p:spPr bwMode="auto">
          <a:xfrm>
            <a:off x="4168744" y="6617292"/>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79" name="Oval 36"/>
          <p:cNvSpPr>
            <a:spLocks noChangeAspect="1" noChangeArrowheads="1"/>
          </p:cNvSpPr>
          <p:nvPr/>
        </p:nvSpPr>
        <p:spPr bwMode="auto">
          <a:xfrm>
            <a:off x="4393380" y="6617292"/>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0" name="Oval 37"/>
          <p:cNvSpPr>
            <a:spLocks noChangeAspect="1" noChangeArrowheads="1"/>
          </p:cNvSpPr>
          <p:nvPr/>
        </p:nvSpPr>
        <p:spPr bwMode="auto">
          <a:xfrm>
            <a:off x="4475066" y="6379253"/>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1" name="Oval 39"/>
          <p:cNvSpPr>
            <a:spLocks noChangeAspect="1" noChangeArrowheads="1"/>
          </p:cNvSpPr>
          <p:nvPr/>
        </p:nvSpPr>
        <p:spPr bwMode="auto">
          <a:xfrm>
            <a:off x="4796239" y="5743896"/>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2" name="Oval 40"/>
          <p:cNvSpPr>
            <a:spLocks noChangeAspect="1" noChangeArrowheads="1"/>
          </p:cNvSpPr>
          <p:nvPr/>
        </p:nvSpPr>
        <p:spPr bwMode="auto">
          <a:xfrm>
            <a:off x="5050579" y="5743896"/>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3" name="Oval 41"/>
          <p:cNvSpPr>
            <a:spLocks noChangeAspect="1" noChangeArrowheads="1"/>
          </p:cNvSpPr>
          <p:nvPr/>
        </p:nvSpPr>
        <p:spPr bwMode="auto">
          <a:xfrm>
            <a:off x="5303062" y="5743896"/>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4" name="Oval 42"/>
          <p:cNvSpPr>
            <a:spLocks noChangeAspect="1" noChangeArrowheads="1"/>
          </p:cNvSpPr>
          <p:nvPr/>
        </p:nvSpPr>
        <p:spPr bwMode="auto">
          <a:xfrm>
            <a:off x="5555545" y="5743896"/>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5" name="Oval 43"/>
          <p:cNvSpPr>
            <a:spLocks noChangeAspect="1" noChangeArrowheads="1"/>
          </p:cNvSpPr>
          <p:nvPr/>
        </p:nvSpPr>
        <p:spPr bwMode="auto">
          <a:xfrm>
            <a:off x="5809884" y="5743896"/>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6" name="Oval 44"/>
          <p:cNvSpPr>
            <a:spLocks noChangeAspect="1" noChangeArrowheads="1"/>
          </p:cNvSpPr>
          <p:nvPr/>
        </p:nvSpPr>
        <p:spPr bwMode="auto">
          <a:xfrm>
            <a:off x="4558608" y="6141213"/>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7" name="Oval 45"/>
          <p:cNvSpPr>
            <a:spLocks noChangeAspect="1" noChangeArrowheads="1"/>
          </p:cNvSpPr>
          <p:nvPr/>
        </p:nvSpPr>
        <p:spPr bwMode="auto">
          <a:xfrm>
            <a:off x="4644007" y="5903173"/>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8" name="Oval 46"/>
          <p:cNvSpPr>
            <a:spLocks noChangeAspect="1" noChangeArrowheads="1"/>
          </p:cNvSpPr>
          <p:nvPr/>
        </p:nvSpPr>
        <p:spPr bwMode="auto">
          <a:xfrm>
            <a:off x="5653939" y="3969100"/>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89" name="Oval 47"/>
          <p:cNvSpPr>
            <a:spLocks noChangeAspect="1" noChangeArrowheads="1"/>
          </p:cNvSpPr>
          <p:nvPr/>
        </p:nvSpPr>
        <p:spPr bwMode="auto">
          <a:xfrm>
            <a:off x="5769041" y="4207140"/>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0" name="Oval 48"/>
          <p:cNvSpPr>
            <a:spLocks noChangeAspect="1" noChangeArrowheads="1"/>
          </p:cNvSpPr>
          <p:nvPr/>
        </p:nvSpPr>
        <p:spPr bwMode="auto">
          <a:xfrm>
            <a:off x="5876718" y="444517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1" name="Oval 49"/>
          <p:cNvSpPr>
            <a:spLocks noChangeAspect="1" noChangeArrowheads="1"/>
          </p:cNvSpPr>
          <p:nvPr/>
        </p:nvSpPr>
        <p:spPr bwMode="auto">
          <a:xfrm>
            <a:off x="5960260" y="4683219"/>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2" name="Oval 50"/>
          <p:cNvSpPr>
            <a:spLocks noChangeAspect="1" noChangeArrowheads="1"/>
          </p:cNvSpPr>
          <p:nvPr/>
        </p:nvSpPr>
        <p:spPr bwMode="auto">
          <a:xfrm>
            <a:off x="6075363" y="4921259"/>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3" name="Oval 51"/>
          <p:cNvSpPr>
            <a:spLocks noChangeAspect="1" noChangeArrowheads="1"/>
          </p:cNvSpPr>
          <p:nvPr/>
        </p:nvSpPr>
        <p:spPr bwMode="auto">
          <a:xfrm>
            <a:off x="6170044" y="5159299"/>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4" name="Oval 52"/>
          <p:cNvSpPr>
            <a:spLocks noChangeAspect="1" noChangeArrowheads="1"/>
          </p:cNvSpPr>
          <p:nvPr/>
        </p:nvSpPr>
        <p:spPr bwMode="auto">
          <a:xfrm>
            <a:off x="6272151" y="5397338"/>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5" name="Oval 53"/>
          <p:cNvSpPr>
            <a:spLocks noChangeAspect="1" noChangeArrowheads="1"/>
          </p:cNvSpPr>
          <p:nvPr/>
        </p:nvSpPr>
        <p:spPr bwMode="auto">
          <a:xfrm>
            <a:off x="6368689" y="5635378"/>
            <a:ext cx="198645"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6" name="Oval 54"/>
          <p:cNvSpPr>
            <a:spLocks noChangeAspect="1" noChangeArrowheads="1"/>
          </p:cNvSpPr>
          <p:nvPr/>
        </p:nvSpPr>
        <p:spPr bwMode="auto">
          <a:xfrm>
            <a:off x="6465226" y="587516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7" name="Oval 55"/>
          <p:cNvSpPr>
            <a:spLocks noChangeAspect="1" noChangeArrowheads="1"/>
          </p:cNvSpPr>
          <p:nvPr/>
        </p:nvSpPr>
        <p:spPr bwMode="auto">
          <a:xfrm>
            <a:off x="6548769" y="6113208"/>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8" name="Oval 56"/>
          <p:cNvSpPr>
            <a:spLocks noChangeAspect="1" noChangeArrowheads="1"/>
          </p:cNvSpPr>
          <p:nvPr/>
        </p:nvSpPr>
        <p:spPr bwMode="auto">
          <a:xfrm>
            <a:off x="6663871" y="6351248"/>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99" name="Oval 57"/>
          <p:cNvSpPr>
            <a:spLocks noChangeAspect="1" noChangeArrowheads="1"/>
          </p:cNvSpPr>
          <p:nvPr/>
        </p:nvSpPr>
        <p:spPr bwMode="auto">
          <a:xfrm>
            <a:off x="6274008" y="6587537"/>
            <a:ext cx="198644" cy="187281"/>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00" name="Oval 58"/>
          <p:cNvSpPr>
            <a:spLocks noChangeAspect="1" noChangeArrowheads="1"/>
          </p:cNvSpPr>
          <p:nvPr/>
        </p:nvSpPr>
        <p:spPr bwMode="auto">
          <a:xfrm>
            <a:off x="6526491" y="6589288"/>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01" name="Oval 59"/>
          <p:cNvSpPr>
            <a:spLocks noChangeAspect="1" noChangeArrowheads="1"/>
          </p:cNvSpPr>
          <p:nvPr/>
        </p:nvSpPr>
        <p:spPr bwMode="auto">
          <a:xfrm>
            <a:off x="6751126" y="658928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02" name="Oval 60"/>
          <p:cNvSpPr>
            <a:spLocks noChangeAspect="1" noChangeArrowheads="1"/>
          </p:cNvSpPr>
          <p:nvPr/>
        </p:nvSpPr>
        <p:spPr bwMode="auto">
          <a:xfrm>
            <a:off x="5973256" y="5875168"/>
            <a:ext cx="198644"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03" name="Oval 61"/>
          <p:cNvSpPr>
            <a:spLocks noChangeAspect="1" noChangeArrowheads="1"/>
          </p:cNvSpPr>
          <p:nvPr/>
        </p:nvSpPr>
        <p:spPr bwMode="auto">
          <a:xfrm>
            <a:off x="6056798" y="611320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04" name="Oval 62"/>
          <p:cNvSpPr>
            <a:spLocks noChangeAspect="1" noChangeArrowheads="1"/>
          </p:cNvSpPr>
          <p:nvPr/>
        </p:nvSpPr>
        <p:spPr bwMode="auto">
          <a:xfrm>
            <a:off x="6171901" y="6351248"/>
            <a:ext cx="198645" cy="187282"/>
          </a:xfrm>
          <a:prstGeom prst="ellipse">
            <a:avLst/>
          </a:prstGeom>
          <a:ln w="57150">
            <a:solidFill>
              <a:schemeClr val="accent5">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wrap="none" lIns="104306" tIns="52153" rIns="104306" bIns="52153" anchor="ctr"/>
          <a:lstStyle/>
          <a:p>
            <a:endParaRPr lang="ja-JP" altLang="en-US"/>
          </a:p>
        </p:txBody>
      </p:sp>
      <p:sp>
        <p:nvSpPr>
          <p:cNvPr id="121" name="AutoShape 153"/>
          <p:cNvSpPr>
            <a:spLocks noChangeArrowheads="1"/>
          </p:cNvSpPr>
          <p:nvPr/>
        </p:nvSpPr>
        <p:spPr bwMode="auto">
          <a:xfrm rot="6783910">
            <a:off x="3772753" y="5240521"/>
            <a:ext cx="2395226" cy="827210"/>
          </a:xfrm>
          <a:prstGeom prst="triangle">
            <a:avLst>
              <a:gd name="adj" fmla="val 35843"/>
            </a:avLst>
          </a:prstGeom>
          <a:solidFill>
            <a:schemeClr val="hlink">
              <a:alpha val="50195"/>
            </a:schemeClr>
          </a:solidFill>
          <a:ln w="38100" algn="ctr">
            <a:solidFill>
              <a:schemeClr val="hlink"/>
            </a:solidFill>
            <a:miter lim="800000"/>
            <a:headEnd/>
            <a:tailEnd/>
          </a:ln>
        </p:spPr>
        <p:txBody>
          <a:bodyPr wrap="none" anchor="ctr"/>
          <a:lstStyle/>
          <a:p>
            <a:endParaRPr lang="ja-JP" altLang="en-US"/>
          </a:p>
        </p:txBody>
      </p:sp>
      <p:sp>
        <p:nvSpPr>
          <p:cNvPr id="122" name="AutoShape 144"/>
          <p:cNvSpPr>
            <a:spLocks noChangeAspect="1" noChangeArrowheads="1"/>
          </p:cNvSpPr>
          <p:nvPr/>
        </p:nvSpPr>
        <p:spPr bwMode="auto">
          <a:xfrm>
            <a:off x="4928457" y="4248125"/>
            <a:ext cx="193675" cy="193675"/>
          </a:xfrm>
          <a:prstGeom prst="triangle">
            <a:avLst>
              <a:gd name="adj" fmla="val 50000"/>
            </a:avLst>
          </a:prstGeom>
          <a:solidFill>
            <a:schemeClr val="bg1"/>
          </a:solidFill>
          <a:ln w="63500">
            <a:solidFill>
              <a:srgbClr val="3366FF"/>
            </a:solidFill>
            <a:miter lim="800000"/>
            <a:headEnd/>
            <a:tailEnd/>
          </a:ln>
        </p:spPr>
        <p:txBody>
          <a:bodyPr wrap="none" anchor="ctr"/>
          <a:lstStyle/>
          <a:p>
            <a:endParaRPr lang="ja-JP" altLang="en-US"/>
          </a:p>
        </p:txBody>
      </p:sp>
      <p:sp>
        <p:nvSpPr>
          <p:cNvPr id="123" name="AutoShape 145"/>
          <p:cNvSpPr>
            <a:spLocks noChangeAspect="1" noChangeArrowheads="1"/>
          </p:cNvSpPr>
          <p:nvPr/>
        </p:nvSpPr>
        <p:spPr bwMode="auto">
          <a:xfrm>
            <a:off x="3948248" y="6580365"/>
            <a:ext cx="180975" cy="180975"/>
          </a:xfrm>
          <a:prstGeom prst="diamond">
            <a:avLst/>
          </a:prstGeom>
          <a:solidFill>
            <a:schemeClr val="bg1"/>
          </a:solidFill>
          <a:ln w="63500">
            <a:solidFill>
              <a:srgbClr val="339966"/>
            </a:solidFill>
            <a:miter lim="800000"/>
            <a:headEnd/>
            <a:tailEnd/>
          </a:ln>
        </p:spPr>
        <p:txBody>
          <a:bodyPr wrap="none" anchor="ctr"/>
          <a:lstStyle/>
          <a:p>
            <a:endParaRPr lang="ja-JP" altLang="en-US"/>
          </a:p>
        </p:txBody>
      </p:sp>
      <p:sp>
        <p:nvSpPr>
          <p:cNvPr id="124" name="Oval 146"/>
          <p:cNvSpPr>
            <a:spLocks noChangeAspect="1" noChangeArrowheads="1"/>
          </p:cNvSpPr>
          <p:nvPr/>
        </p:nvSpPr>
        <p:spPr bwMode="auto">
          <a:xfrm>
            <a:off x="5373447" y="5389192"/>
            <a:ext cx="163513" cy="163512"/>
          </a:xfrm>
          <a:prstGeom prst="ellipse">
            <a:avLst/>
          </a:prstGeom>
          <a:solidFill>
            <a:schemeClr val="bg1"/>
          </a:solidFill>
          <a:ln w="63500">
            <a:solidFill>
              <a:srgbClr val="FF0000"/>
            </a:solidFill>
            <a:round/>
            <a:headEnd/>
            <a:tailEnd/>
          </a:ln>
        </p:spPr>
        <p:txBody>
          <a:bodyPr wrap="none" anchor="ctr"/>
          <a:lstStyle/>
          <a:p>
            <a:endParaRPr lang="ja-JP" altLang="en-US"/>
          </a:p>
        </p:txBody>
      </p:sp>
      <p:sp>
        <p:nvSpPr>
          <p:cNvPr id="56" name="AutoShape 148"/>
          <p:cNvSpPr>
            <a:spLocks noChangeArrowheads="1"/>
          </p:cNvSpPr>
          <p:nvPr/>
        </p:nvSpPr>
        <p:spPr bwMode="auto">
          <a:xfrm>
            <a:off x="6627432" y="3730606"/>
            <a:ext cx="3673564" cy="1102684"/>
          </a:xfrm>
          <a:prstGeom prst="wedgeRoundRectCallout">
            <a:avLst>
              <a:gd name="adj1" fmla="val -48696"/>
              <a:gd name="adj2" fmla="val 98484"/>
              <a:gd name="adj3" fmla="val 16667"/>
            </a:avLst>
          </a:prstGeom>
          <a:ln>
            <a:headEnd/>
            <a:tailEnd/>
          </a:ln>
        </p:spPr>
        <p:style>
          <a:lnRef idx="0">
            <a:schemeClr val="accent3"/>
          </a:lnRef>
          <a:fillRef idx="3">
            <a:schemeClr val="accent3"/>
          </a:fillRef>
          <a:effectRef idx="3">
            <a:schemeClr val="accent3"/>
          </a:effectRef>
          <a:fontRef idx="minor">
            <a:schemeClr val="lt1"/>
          </a:fontRef>
        </p:style>
        <p:txBody>
          <a:bodyPr lIns="104306" tIns="52153" rIns="104306" bIns="52153" anchor="ctr"/>
          <a:lstStyle/>
          <a:p>
            <a:pPr algn="ctr"/>
            <a:r>
              <a:rPr lang="en-US" altLang="ja-JP" sz="3200" dirty="0" smtClean="0">
                <a:solidFill>
                  <a:schemeClr val="bg1"/>
                </a:solidFill>
              </a:rPr>
              <a:t>No. of Points</a:t>
            </a:r>
            <a:r>
              <a:rPr lang="ja-JP" altLang="en-US" sz="3200" dirty="0" smtClean="0">
                <a:solidFill>
                  <a:schemeClr val="bg1"/>
                </a:solidFill>
              </a:rPr>
              <a:t>：</a:t>
            </a:r>
            <a:r>
              <a:rPr lang="en-US" altLang="ja-JP" sz="3200" i="1" dirty="0" smtClean="0">
                <a:solidFill>
                  <a:schemeClr val="bg1"/>
                </a:solidFill>
                <a:latin typeface="Times New Roman" pitchFamily="18" charset="0"/>
                <a:cs typeface="Times New Roman" pitchFamily="18" charset="0"/>
              </a:rPr>
              <a:t>P</a:t>
            </a:r>
            <a:endParaRPr lang="en-US" altLang="ja-JP" sz="3200" dirty="0">
              <a:solidFill>
                <a:schemeClr val="bg1"/>
              </a:solidFill>
            </a:endParaRPr>
          </a:p>
        </p:txBody>
      </p:sp>
      <p:sp>
        <p:nvSpPr>
          <p:cNvPr id="57" name="星 5 56"/>
          <p:cNvSpPr/>
          <p:nvPr/>
        </p:nvSpPr>
        <p:spPr>
          <a:xfrm>
            <a:off x="671807" y="1418252"/>
            <a:ext cx="407447" cy="407447"/>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58" name="星 5 57"/>
          <p:cNvSpPr/>
          <p:nvPr/>
        </p:nvSpPr>
        <p:spPr>
          <a:xfrm>
            <a:off x="671807" y="2541024"/>
            <a:ext cx="407447" cy="407447"/>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59" name="星 5 58"/>
          <p:cNvSpPr/>
          <p:nvPr/>
        </p:nvSpPr>
        <p:spPr>
          <a:xfrm>
            <a:off x="279916" y="3676082"/>
            <a:ext cx="407447" cy="407447"/>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68695" y="3599534"/>
            <a:ext cx="3988592" cy="584775"/>
          </a:xfrm>
          <a:prstGeom prst="rect">
            <a:avLst/>
          </a:prstGeom>
          <a:noFill/>
        </p:spPr>
        <p:txBody>
          <a:bodyPr wrap="none" rtlCol="0">
            <a:spAutoFit/>
          </a:bodyPr>
          <a:lstStyle/>
          <a:p>
            <a:r>
              <a:rPr kumimoji="1" lang="en-US" altLang="ja-JP" sz="3200" dirty="0" smtClean="0">
                <a:solidFill>
                  <a:srgbClr val="FF0000"/>
                </a:solidFill>
                <a:latin typeface="Tahoma" pitchFamily="34" charset="0"/>
                <a:cs typeface="Tahoma" pitchFamily="34" charset="0"/>
              </a:rPr>
              <a:t>Uniquely Determined</a:t>
            </a:r>
            <a:endParaRPr kumimoji="1" lang="ja-JP" altLang="en-US" sz="3200"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57" grpId="0" animBg="1"/>
      <p:bldP spid="58" grpId="0" animBg="1"/>
      <p:bldP spid="59" grpId="0" animBg="1"/>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chemeClr val="bg1">
                    <a:lumMod val="65000"/>
                  </a:schemeClr>
                </a:solidFill>
              </a:rPr>
              <a:t>Overview of the Proposed Method</a:t>
            </a:r>
          </a:p>
          <a:p>
            <a:pPr marL="514350" indent="-514350">
              <a:buFont typeface="+mj-lt"/>
              <a:buAutoNum type="arabicPeriod"/>
            </a:pPr>
            <a:r>
              <a:rPr lang="en-US" altLang="ja-JP" sz="3600" dirty="0" smtClean="0">
                <a:solidFill>
                  <a:schemeClr val="bg1">
                    <a:lumMod val="65000"/>
                  </a:schemeClr>
                </a:solidFill>
              </a:rPr>
              <a:t>Contour Version of Geometric Hashing</a:t>
            </a:r>
          </a:p>
          <a:p>
            <a:pPr marL="514350" indent="-514350">
              <a:buFont typeface="+mj-lt"/>
              <a:buAutoNum type="arabicPeriod"/>
            </a:pPr>
            <a:r>
              <a:rPr lang="en-US" altLang="ja-JP" sz="3600" dirty="0" smtClean="0">
                <a:solidFill>
                  <a:srgbClr val="FF0000"/>
                </a:solidFill>
              </a:rPr>
              <a:t>Proposed Method</a:t>
            </a:r>
          </a:p>
          <a:p>
            <a:pPr marL="827087" lvl="1" indent="-514350">
              <a:buFont typeface="+mj-lt"/>
              <a:buAutoNum type="arabicPeriod"/>
            </a:pPr>
            <a:r>
              <a:rPr lang="en-US" altLang="ja-JP" sz="3200" dirty="0" smtClean="0">
                <a:solidFill>
                  <a:schemeClr val="bg1">
                    <a:lumMod val="65000"/>
                  </a:schemeClr>
                </a:solidFill>
              </a:rPr>
              <a:t>Real-Time Processing</a:t>
            </a:r>
          </a:p>
          <a:p>
            <a:pPr marL="827087" lvl="1" indent="-514350">
              <a:buFont typeface="+mj-lt"/>
              <a:buAutoNum type="arabicPeriod"/>
            </a:pPr>
            <a:r>
              <a:rPr lang="en-US" altLang="ja-JP" sz="3200" dirty="0" smtClean="0">
                <a:solidFill>
                  <a:srgbClr val="FF0000"/>
                </a:solidFill>
              </a:rPr>
              <a:t>Recognition of Separated Characters</a:t>
            </a:r>
          </a:p>
          <a:p>
            <a:pPr marL="827087" lvl="1" indent="-514350">
              <a:buFont typeface="+mj-lt"/>
              <a:buAutoNum type="arabicPeriod"/>
            </a:pPr>
            <a:r>
              <a:rPr lang="en-US" altLang="ja-JP" sz="3200" dirty="0" smtClean="0">
                <a:solidFill>
                  <a:schemeClr val="tx1"/>
                </a:solidFill>
              </a:rPr>
              <a:t>Pose Estimation</a:t>
            </a:r>
          </a:p>
          <a:p>
            <a:pPr marL="514350" indent="-514350">
              <a:buFont typeface="+mj-lt"/>
              <a:buAutoNum type="arabicPeriod"/>
            </a:pPr>
            <a:r>
              <a:rPr lang="en-US" altLang="ja-JP" sz="3600" dirty="0" smtClean="0"/>
              <a:t>Experiment</a:t>
            </a:r>
          </a:p>
          <a:p>
            <a:pPr marL="514350" indent="-514350">
              <a:buFont typeface="+mj-lt"/>
              <a:buAutoNum type="arabicPeriod"/>
            </a:pPr>
            <a:r>
              <a:rPr lang="en-US" altLang="ja-JP" sz="3600" dirty="0" smtClean="0"/>
              <a:t>Conclusion</a:t>
            </a:r>
            <a:endParaRPr kumimoji="1" lang="ja-JP" alt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表 55"/>
          <p:cNvGraphicFramePr>
            <a:graphicFrameLocks noGrp="1"/>
          </p:cNvGraphicFramePr>
          <p:nvPr/>
        </p:nvGraphicFramePr>
        <p:xfrm>
          <a:off x="3225664" y="2509146"/>
          <a:ext cx="7334386" cy="4419600"/>
        </p:xfrm>
        <a:graphic>
          <a:graphicData uri="http://schemas.openxmlformats.org/drawingml/2006/table">
            <a:tbl>
              <a:tblPr firstRow="1" bandRow="1">
                <a:tableStyleId>{5C22544A-7EE6-4342-B048-85BDC9FD1C3A}</a:tableStyleId>
              </a:tblPr>
              <a:tblGrid>
                <a:gridCol w="713269"/>
                <a:gridCol w="1235696"/>
                <a:gridCol w="1825879"/>
                <a:gridCol w="1327912"/>
                <a:gridCol w="2231630"/>
              </a:tblGrid>
              <a:tr h="417066">
                <a:tc>
                  <a:txBody>
                    <a:bodyPr/>
                    <a:lstStyle/>
                    <a:p>
                      <a:pPr algn="ctr"/>
                      <a:r>
                        <a:rPr kumimoji="1" lang="en-US" altLang="ja-JP" sz="2800" dirty="0" smtClean="0"/>
                        <a:t>CC</a:t>
                      </a:r>
                      <a:endParaRPr kumimoji="1" lang="ja-JP" altLang="en-US" sz="2800" dirty="0"/>
                    </a:p>
                  </a:txBody>
                  <a:tcPr anchor="ctr" anchorCtr="1"/>
                </a:tc>
                <a:tc>
                  <a:txBody>
                    <a:bodyPr/>
                    <a:lstStyle/>
                    <a:p>
                      <a:pPr algn="ctr"/>
                      <a:r>
                        <a:rPr kumimoji="1" lang="en-US" altLang="ja-JP" sz="2800" dirty="0" smtClean="0"/>
                        <a:t>Char.</a:t>
                      </a:r>
                      <a:endParaRPr kumimoji="1" lang="ja-JP" altLang="en-US" sz="2800" dirty="0"/>
                    </a:p>
                  </a:txBody>
                  <a:tcPr anchor="ctr" anchorCtr="1"/>
                </a:tc>
                <a:tc>
                  <a:txBody>
                    <a:bodyPr/>
                    <a:lstStyle/>
                    <a:p>
                      <a:pPr algn="ctr"/>
                      <a:r>
                        <a:rPr kumimoji="1" lang="en-US" altLang="ja-JP" sz="2800" dirty="0" smtClean="0"/>
                        <a:t>Relative Position</a:t>
                      </a:r>
                      <a:endParaRPr kumimoji="1" lang="ja-JP" altLang="en-US" sz="2800" dirty="0"/>
                    </a:p>
                  </a:txBody>
                  <a:tcPr anchor="ctr" anchorCtr="1"/>
                </a:tc>
                <a:tc>
                  <a:txBody>
                    <a:bodyPr/>
                    <a:lstStyle/>
                    <a:p>
                      <a:pPr algn="ctr"/>
                      <a:r>
                        <a:rPr kumimoji="1" lang="en-US" altLang="ja-JP" sz="2800" dirty="0" smtClean="0"/>
                        <a:t>Area of CC</a:t>
                      </a:r>
                      <a:endParaRPr kumimoji="1" lang="ja-JP" altLang="en-US" sz="2800" dirty="0"/>
                    </a:p>
                  </a:txBody>
                  <a:tcPr anchor="ctr" anchorCtr="1"/>
                </a:tc>
                <a:tc>
                  <a:txBody>
                    <a:bodyPr/>
                    <a:lstStyle/>
                    <a:p>
                      <a:pPr algn="ctr"/>
                      <a:r>
                        <a:rPr kumimoji="1" lang="en-US" altLang="ja-JP" sz="2800" dirty="0" smtClean="0"/>
                        <a:t>Area of corresponding CC</a:t>
                      </a:r>
                      <a:endParaRPr kumimoji="1" lang="ja-JP" altLang="en-US" sz="2800" dirty="0"/>
                    </a:p>
                  </a:txBody>
                  <a:tcPr anchor="ctr" anchorCtr="1"/>
                </a:tc>
              </a:tr>
              <a:tr h="417066">
                <a:tc>
                  <a:txBody>
                    <a:bodyPr/>
                    <a:lstStyle/>
                    <a:p>
                      <a:pPr algn="ctr"/>
                      <a:endParaRPr kumimoji="1" lang="ja-JP" altLang="en-US" sz="4000"/>
                    </a:p>
                  </a:txBody>
                  <a:tcPr anchor="ctr" anchorCtr="1"/>
                </a:tc>
                <a:tc>
                  <a:txBody>
                    <a:bodyPr/>
                    <a:lstStyle/>
                    <a:p>
                      <a:pPr algn="ctr"/>
                      <a:r>
                        <a:rPr kumimoji="1" lang="en-US" altLang="ja-JP" sz="4400" dirty="0" err="1" smtClean="0">
                          <a:latin typeface="Arial Unicode MS" pitchFamily="50" charset="-128"/>
                          <a:ea typeface="Arial Unicode MS" pitchFamily="50" charset="-128"/>
                          <a:cs typeface="Arial Unicode MS" pitchFamily="50" charset="-128"/>
                        </a:rPr>
                        <a:t>i</a:t>
                      </a:r>
                      <a:endParaRPr kumimoji="1" lang="ja-JP" altLang="en-US" sz="4400" dirty="0">
                        <a:latin typeface="Arial Unicode MS" pitchFamily="50" charset="-128"/>
                        <a:ea typeface="Arial Unicode MS" pitchFamily="50" charset="-128"/>
                        <a:cs typeface="Arial Unicode MS" pitchFamily="50" charset="-128"/>
                      </a:endParaRPr>
                    </a:p>
                  </a:txBody>
                  <a:tcPr anchor="ctr" anchorCtr="1"/>
                </a:tc>
                <a:tc>
                  <a:txBody>
                    <a:bodyPr/>
                    <a:lstStyle/>
                    <a:p>
                      <a:pPr algn="ctr"/>
                      <a:endParaRPr kumimoji="1" lang="ja-JP" altLang="en-US" sz="4000"/>
                    </a:p>
                  </a:txBody>
                  <a:tcPr anchor="ctr" anchorCtr="1"/>
                </a:tc>
                <a:tc>
                  <a:txBody>
                    <a:bodyPr/>
                    <a:lstStyle/>
                    <a:p>
                      <a:pPr algn="ctr"/>
                      <a:r>
                        <a:rPr kumimoji="1" lang="en-US" altLang="ja-JP" sz="4000" dirty="0" smtClean="0"/>
                        <a:t>5</a:t>
                      </a:r>
                      <a:endParaRPr kumimoji="1" lang="ja-JP" altLang="en-US" sz="4000" dirty="0"/>
                    </a:p>
                  </a:txBody>
                  <a:tcPr anchor="ctr" anchorCtr="1"/>
                </a:tc>
                <a:tc>
                  <a:txBody>
                    <a:bodyPr/>
                    <a:lstStyle/>
                    <a:p>
                      <a:pPr algn="ctr"/>
                      <a:r>
                        <a:rPr kumimoji="1" lang="en-US" altLang="ja-JP" sz="4000" dirty="0" smtClean="0"/>
                        <a:t>25</a:t>
                      </a:r>
                      <a:endParaRPr kumimoji="1" lang="ja-JP" altLang="en-US" sz="4000" dirty="0"/>
                    </a:p>
                  </a:txBody>
                  <a:tcPr anchor="ctr" anchorCtr="1"/>
                </a:tc>
              </a:tr>
              <a:tr h="417066">
                <a:tc>
                  <a:txBody>
                    <a:bodyPr/>
                    <a:lstStyle/>
                    <a:p>
                      <a:pPr algn="ctr"/>
                      <a:endParaRPr kumimoji="1" lang="ja-JP" altLang="en-US" sz="4000"/>
                    </a:p>
                  </a:txBody>
                  <a:tcPr anchor="ctr" anchorCtr="1"/>
                </a:tc>
                <a:tc>
                  <a:txBody>
                    <a:bodyPr/>
                    <a:lstStyle/>
                    <a:p>
                      <a:pPr algn="ctr"/>
                      <a:r>
                        <a:rPr kumimoji="1" lang="en-US" altLang="ja-JP" sz="4400" dirty="0" smtClean="0">
                          <a:latin typeface="Arial Unicode MS" pitchFamily="50" charset="-128"/>
                          <a:ea typeface="Arial Unicode MS" pitchFamily="50" charset="-128"/>
                          <a:cs typeface="Arial Unicode MS" pitchFamily="50" charset="-128"/>
                        </a:rPr>
                        <a:t>j</a:t>
                      </a:r>
                      <a:endParaRPr kumimoji="1" lang="ja-JP" altLang="en-US" sz="4400" dirty="0">
                        <a:latin typeface="Arial Unicode MS" pitchFamily="50" charset="-128"/>
                        <a:ea typeface="Arial Unicode MS" pitchFamily="50" charset="-128"/>
                        <a:cs typeface="Arial Unicode MS" pitchFamily="50" charset="-128"/>
                      </a:endParaRPr>
                    </a:p>
                  </a:txBody>
                  <a:tcPr anchor="ctr" anchorCtr="1"/>
                </a:tc>
                <a:tc>
                  <a:txBody>
                    <a:bodyPr/>
                    <a:lstStyle/>
                    <a:p>
                      <a:pPr algn="ctr"/>
                      <a:endParaRPr kumimoji="1" lang="ja-JP" altLang="en-US" sz="4000"/>
                    </a:p>
                  </a:txBody>
                  <a:tcPr anchor="ctr" anchorCtr="1"/>
                </a:tc>
                <a:tc>
                  <a:txBody>
                    <a:bodyPr/>
                    <a:lstStyle/>
                    <a:p>
                      <a:pPr algn="ctr"/>
                      <a:r>
                        <a:rPr kumimoji="1" lang="en-US" altLang="ja-JP" sz="4000" dirty="0" smtClean="0"/>
                        <a:t>5</a:t>
                      </a:r>
                      <a:endParaRPr kumimoji="1" lang="ja-JP" altLang="en-US" sz="4000" dirty="0"/>
                    </a:p>
                  </a:txBody>
                  <a:tcPr anchor="ctr" anchorCtr="1"/>
                </a:tc>
                <a:tc>
                  <a:txBody>
                    <a:bodyPr/>
                    <a:lstStyle/>
                    <a:p>
                      <a:pPr algn="ctr"/>
                      <a:r>
                        <a:rPr kumimoji="1" lang="en-US" altLang="ja-JP" sz="4000" dirty="0" smtClean="0"/>
                        <a:t>40</a:t>
                      </a:r>
                      <a:endParaRPr kumimoji="1" lang="ja-JP" altLang="en-US" sz="4000" dirty="0"/>
                    </a:p>
                  </a:txBody>
                  <a:tcPr anchor="ctr" anchorCtr="1"/>
                </a:tc>
              </a:tr>
              <a:tr h="0">
                <a:tc>
                  <a:txBody>
                    <a:bodyPr/>
                    <a:lstStyle/>
                    <a:p>
                      <a:pPr algn="ctr"/>
                      <a:endParaRPr kumimoji="1" lang="ja-JP" altLang="en-US" sz="4000"/>
                    </a:p>
                  </a:txBody>
                  <a:tcPr anchor="ctr" anchorCtr="1"/>
                </a:tc>
                <a:tc>
                  <a:txBody>
                    <a:bodyPr/>
                    <a:lstStyle/>
                    <a:p>
                      <a:pPr algn="ctr"/>
                      <a:r>
                        <a:rPr kumimoji="1" lang="en-US" altLang="ja-JP" sz="4400" dirty="0" err="1" smtClean="0">
                          <a:latin typeface="Arial Unicode MS" pitchFamily="50" charset="-128"/>
                          <a:ea typeface="Arial Unicode MS" pitchFamily="50" charset="-128"/>
                          <a:cs typeface="Arial Unicode MS" pitchFamily="50" charset="-128"/>
                        </a:rPr>
                        <a:t>i</a:t>
                      </a:r>
                      <a:endParaRPr kumimoji="1" lang="ja-JP" altLang="en-US" sz="4400" dirty="0">
                        <a:latin typeface="Arial Unicode MS" pitchFamily="50" charset="-128"/>
                        <a:ea typeface="Arial Unicode MS" pitchFamily="50" charset="-128"/>
                        <a:cs typeface="Arial Unicode MS" pitchFamily="50" charset="-128"/>
                      </a:endParaRPr>
                    </a:p>
                  </a:txBody>
                  <a:tcPr anchor="ctr" anchorCtr="1"/>
                </a:tc>
                <a:tc>
                  <a:txBody>
                    <a:bodyPr/>
                    <a:lstStyle/>
                    <a:p>
                      <a:pPr algn="ctr"/>
                      <a:endParaRPr kumimoji="1" lang="ja-JP" altLang="en-US" sz="4000"/>
                    </a:p>
                  </a:txBody>
                  <a:tcPr anchor="ctr" anchorCtr="1"/>
                </a:tc>
                <a:tc>
                  <a:txBody>
                    <a:bodyPr/>
                    <a:lstStyle/>
                    <a:p>
                      <a:pPr algn="ctr"/>
                      <a:r>
                        <a:rPr kumimoji="1" lang="en-US" altLang="ja-JP" sz="4000" dirty="0" smtClean="0"/>
                        <a:t>25</a:t>
                      </a:r>
                      <a:endParaRPr kumimoji="1" lang="ja-JP" altLang="en-US" sz="4000" dirty="0"/>
                    </a:p>
                  </a:txBody>
                  <a:tcPr anchor="ctr" anchorCtr="1"/>
                </a:tc>
                <a:tc>
                  <a:txBody>
                    <a:bodyPr/>
                    <a:lstStyle/>
                    <a:p>
                      <a:pPr algn="ctr"/>
                      <a:r>
                        <a:rPr kumimoji="1" lang="en-US" altLang="ja-JP" sz="4000" dirty="0" smtClean="0"/>
                        <a:t>5</a:t>
                      </a:r>
                      <a:endParaRPr kumimoji="1" lang="ja-JP" altLang="en-US" sz="4000" dirty="0"/>
                    </a:p>
                  </a:txBody>
                  <a:tcPr anchor="ctr" anchorCtr="1"/>
                </a:tc>
              </a:tr>
              <a:tr h="417066">
                <a:tc>
                  <a:txBody>
                    <a:bodyPr/>
                    <a:lstStyle/>
                    <a:p>
                      <a:pPr algn="ctr"/>
                      <a:endParaRPr kumimoji="1" lang="ja-JP" altLang="en-US" sz="4000" dirty="0"/>
                    </a:p>
                  </a:txBody>
                  <a:tcPr anchor="ctr" anchorCtr="1"/>
                </a:tc>
                <a:tc>
                  <a:txBody>
                    <a:bodyPr/>
                    <a:lstStyle/>
                    <a:p>
                      <a:pPr algn="ctr"/>
                      <a:r>
                        <a:rPr kumimoji="1" lang="en-US" altLang="ja-JP" sz="4400" dirty="0" smtClean="0">
                          <a:latin typeface="Arial Unicode MS" pitchFamily="50" charset="-128"/>
                          <a:ea typeface="Arial Unicode MS" pitchFamily="50" charset="-128"/>
                          <a:cs typeface="Arial Unicode MS" pitchFamily="50" charset="-128"/>
                        </a:rPr>
                        <a:t>j</a:t>
                      </a:r>
                      <a:endParaRPr kumimoji="1" lang="ja-JP" altLang="en-US" sz="4400" dirty="0">
                        <a:latin typeface="Arial Unicode MS" pitchFamily="50" charset="-128"/>
                        <a:ea typeface="Arial Unicode MS" pitchFamily="50" charset="-128"/>
                        <a:cs typeface="Arial Unicode MS" pitchFamily="50" charset="-128"/>
                      </a:endParaRPr>
                    </a:p>
                  </a:txBody>
                  <a:tcPr anchor="ctr" anchorCtr="1"/>
                </a:tc>
                <a:tc>
                  <a:txBody>
                    <a:bodyPr/>
                    <a:lstStyle/>
                    <a:p>
                      <a:pPr algn="ctr"/>
                      <a:endParaRPr kumimoji="1" lang="ja-JP" altLang="en-US" sz="4000"/>
                    </a:p>
                  </a:txBody>
                  <a:tcPr anchor="ctr" anchorCtr="1"/>
                </a:tc>
                <a:tc>
                  <a:txBody>
                    <a:bodyPr/>
                    <a:lstStyle/>
                    <a:p>
                      <a:pPr algn="ctr"/>
                      <a:r>
                        <a:rPr kumimoji="1" lang="en-US" altLang="ja-JP" sz="4000" dirty="0" smtClean="0"/>
                        <a:t>40</a:t>
                      </a:r>
                      <a:endParaRPr kumimoji="1" lang="ja-JP" altLang="en-US" sz="4000" dirty="0"/>
                    </a:p>
                  </a:txBody>
                  <a:tcPr anchor="ctr" anchorCtr="1"/>
                </a:tc>
                <a:tc>
                  <a:txBody>
                    <a:bodyPr/>
                    <a:lstStyle/>
                    <a:p>
                      <a:pPr algn="ctr"/>
                      <a:r>
                        <a:rPr kumimoji="1" lang="en-US" altLang="ja-JP" sz="4000" dirty="0" smtClean="0"/>
                        <a:t>5</a:t>
                      </a:r>
                      <a:endParaRPr kumimoji="1" lang="ja-JP" altLang="en-US" sz="4000" dirty="0"/>
                    </a:p>
                  </a:txBody>
                  <a:tcPr anchor="ctr" anchorCtr="1"/>
                </a:tc>
              </a:tr>
            </a:tbl>
          </a:graphicData>
        </a:graphic>
      </p:graphicFrame>
      <p:pic>
        <p:nvPicPr>
          <p:cNvPr id="57" name="図 21" descr="図5.png"/>
          <p:cNvPicPr>
            <a:picLocks noChangeAspect="1"/>
          </p:cNvPicPr>
          <p:nvPr/>
        </p:nvPicPr>
        <p:blipFill>
          <a:blip r:embed="rId3" cstate="print"/>
          <a:srcRect l="62057" t="32977" r="25533" b="54338"/>
          <a:stretch>
            <a:fillRect/>
          </a:stretch>
        </p:blipFill>
        <p:spPr bwMode="auto">
          <a:xfrm>
            <a:off x="3340946" y="4883838"/>
            <a:ext cx="584795" cy="393738"/>
          </a:xfrm>
          <a:prstGeom prst="rect">
            <a:avLst/>
          </a:prstGeom>
          <a:noFill/>
          <a:ln w="9525">
            <a:noFill/>
            <a:miter lim="800000"/>
            <a:headEnd/>
            <a:tailEnd/>
          </a:ln>
        </p:spPr>
      </p:pic>
      <p:pic>
        <p:nvPicPr>
          <p:cNvPr id="58" name="図 22" descr="図5.png"/>
          <p:cNvPicPr>
            <a:picLocks noChangeAspect="1"/>
          </p:cNvPicPr>
          <p:nvPr/>
        </p:nvPicPr>
        <p:blipFill>
          <a:blip r:embed="rId3" cstate="print"/>
          <a:srcRect l="26595" t="32977" r="60992" b="51802"/>
          <a:stretch>
            <a:fillRect/>
          </a:stretch>
        </p:blipFill>
        <p:spPr bwMode="auto">
          <a:xfrm>
            <a:off x="3340946" y="4073597"/>
            <a:ext cx="584795" cy="472486"/>
          </a:xfrm>
          <a:prstGeom prst="rect">
            <a:avLst/>
          </a:prstGeom>
          <a:noFill/>
          <a:ln w="9525">
            <a:noFill/>
            <a:miter lim="800000"/>
            <a:headEnd/>
            <a:tailEnd/>
          </a:ln>
        </p:spPr>
      </p:pic>
      <p:pic>
        <p:nvPicPr>
          <p:cNvPr id="59" name="図 23" descr="図5.png"/>
          <p:cNvPicPr>
            <a:picLocks noChangeAspect="1"/>
          </p:cNvPicPr>
          <p:nvPr/>
        </p:nvPicPr>
        <p:blipFill>
          <a:blip r:embed="rId3" cstate="print"/>
          <a:srcRect l="21275" t="45662" r="59219"/>
          <a:stretch>
            <a:fillRect/>
          </a:stretch>
        </p:blipFill>
        <p:spPr bwMode="auto">
          <a:xfrm>
            <a:off x="3405827" y="6168648"/>
            <a:ext cx="417711" cy="766731"/>
          </a:xfrm>
          <a:prstGeom prst="rect">
            <a:avLst/>
          </a:prstGeom>
          <a:noFill/>
          <a:ln w="9525">
            <a:noFill/>
            <a:miter lim="800000"/>
            <a:headEnd/>
            <a:tailEnd/>
          </a:ln>
        </p:spPr>
      </p:pic>
      <p:pic>
        <p:nvPicPr>
          <p:cNvPr id="60" name="図 24" descr="図5.png"/>
          <p:cNvPicPr>
            <a:picLocks noChangeAspect="1"/>
          </p:cNvPicPr>
          <p:nvPr/>
        </p:nvPicPr>
        <p:blipFill>
          <a:blip r:embed="rId3" cstate="print"/>
          <a:srcRect l="62057" t="45325" r="25533" b="14088"/>
          <a:stretch>
            <a:fillRect/>
          </a:stretch>
        </p:blipFill>
        <p:spPr bwMode="auto">
          <a:xfrm>
            <a:off x="3461810" y="5420514"/>
            <a:ext cx="328948" cy="708728"/>
          </a:xfrm>
          <a:prstGeom prst="rect">
            <a:avLst/>
          </a:prstGeom>
          <a:noFill/>
          <a:ln w="9525">
            <a:noFill/>
            <a:miter lim="800000"/>
            <a:headEnd/>
            <a:tailEnd/>
          </a:ln>
        </p:spPr>
      </p:pic>
      <p:cxnSp>
        <p:nvCxnSpPr>
          <p:cNvPr id="61" name="直線矢印コネクタ 66"/>
          <p:cNvCxnSpPr>
            <a:cxnSpLocks noChangeShapeType="1"/>
          </p:cNvCxnSpPr>
          <p:nvPr/>
        </p:nvCxnSpPr>
        <p:spPr bwMode="auto">
          <a:xfrm rot="5400000" flipH="1" flipV="1">
            <a:off x="5750510" y="6493850"/>
            <a:ext cx="708728" cy="83542"/>
          </a:xfrm>
          <a:prstGeom prst="straightConnector1">
            <a:avLst/>
          </a:prstGeom>
          <a:noFill/>
          <a:ln w="57150" algn="ctr">
            <a:solidFill>
              <a:srgbClr val="00B0F0"/>
            </a:solidFill>
            <a:round/>
            <a:headEnd/>
            <a:tailEnd type="arrow" w="med" len="med"/>
          </a:ln>
        </p:spPr>
      </p:cxnSp>
      <p:cxnSp>
        <p:nvCxnSpPr>
          <p:cNvPr id="62" name="直線矢印コネクタ 69"/>
          <p:cNvCxnSpPr>
            <a:cxnSpLocks noChangeShapeType="1"/>
          </p:cNvCxnSpPr>
          <p:nvPr/>
        </p:nvCxnSpPr>
        <p:spPr bwMode="auto">
          <a:xfrm rot="5400000" flipH="1" flipV="1">
            <a:off x="5870127" y="5766779"/>
            <a:ext cx="552108" cy="929"/>
          </a:xfrm>
          <a:prstGeom prst="straightConnector1">
            <a:avLst/>
          </a:prstGeom>
          <a:noFill/>
          <a:ln w="57150" algn="ctr">
            <a:solidFill>
              <a:srgbClr val="00B0F0"/>
            </a:solidFill>
            <a:round/>
            <a:headEnd/>
            <a:tailEnd type="arrow" w="med" len="med"/>
          </a:ln>
        </p:spPr>
      </p:cxnSp>
      <p:cxnSp>
        <p:nvCxnSpPr>
          <p:cNvPr id="63" name="直線矢印コネクタ 72"/>
          <p:cNvCxnSpPr>
            <a:cxnSpLocks noChangeShapeType="1"/>
          </p:cNvCxnSpPr>
          <p:nvPr/>
        </p:nvCxnSpPr>
        <p:spPr bwMode="auto">
          <a:xfrm rot="5400000" flipH="1" flipV="1">
            <a:off x="5871056" y="4225046"/>
            <a:ext cx="552108" cy="929"/>
          </a:xfrm>
          <a:prstGeom prst="straightConnector1">
            <a:avLst/>
          </a:prstGeom>
          <a:noFill/>
          <a:ln w="57150" algn="ctr">
            <a:solidFill>
              <a:srgbClr val="00B0F0"/>
            </a:solidFill>
            <a:round/>
            <a:headEnd type="arrow" w="med" len="med"/>
            <a:tailEnd/>
          </a:ln>
        </p:spPr>
      </p:cxnSp>
      <p:cxnSp>
        <p:nvCxnSpPr>
          <p:cNvPr id="64" name="直線矢印コネクタ 73"/>
          <p:cNvCxnSpPr>
            <a:cxnSpLocks noChangeShapeType="1"/>
          </p:cNvCxnSpPr>
          <p:nvPr/>
        </p:nvCxnSpPr>
        <p:spPr bwMode="auto">
          <a:xfrm rot="5400000" flipH="1" flipV="1">
            <a:off x="5750510" y="4970777"/>
            <a:ext cx="708728" cy="83542"/>
          </a:xfrm>
          <a:prstGeom prst="straightConnector1">
            <a:avLst/>
          </a:prstGeom>
          <a:noFill/>
          <a:ln w="57150" algn="ctr">
            <a:solidFill>
              <a:srgbClr val="00B0F0"/>
            </a:solidFill>
            <a:round/>
            <a:headEnd type="arrow" w="med" len="med"/>
            <a:tailEnd/>
          </a:ln>
        </p:spPr>
      </p:cxnSp>
      <p:sp>
        <p:nvSpPr>
          <p:cNvPr id="52" name="タイトル 51"/>
          <p:cNvSpPr>
            <a:spLocks noGrp="1"/>
          </p:cNvSpPr>
          <p:nvPr>
            <p:ph type="title"/>
          </p:nvPr>
        </p:nvSpPr>
        <p:spPr/>
        <p:txBody>
          <a:bodyPr/>
          <a:lstStyle/>
          <a:p>
            <a:pPr lvl="1"/>
            <a:r>
              <a:rPr kumimoji="1" lang="en-US" altLang="ja-JP" dirty="0" smtClean="0">
                <a:latin typeface="+mj-lt"/>
              </a:rPr>
              <a:t>Proposed Method 2:</a:t>
            </a:r>
            <a:br>
              <a:rPr kumimoji="1" lang="en-US" altLang="ja-JP" dirty="0" smtClean="0">
                <a:latin typeface="+mj-lt"/>
              </a:rPr>
            </a:br>
            <a:r>
              <a:rPr kumimoji="1" lang="en-US" altLang="ja-JP" dirty="0" smtClean="0">
                <a:latin typeface="+mj-lt"/>
              </a:rPr>
              <a:t>Recognition of </a:t>
            </a:r>
            <a:r>
              <a:rPr lang="en-US" altLang="ja-JP" dirty="0" smtClean="0">
                <a:latin typeface="+mj-lt"/>
              </a:rPr>
              <a:t>Separated Characters</a:t>
            </a:r>
            <a:endParaRPr kumimoji="1" lang="ja-JP" altLang="en-US" dirty="0">
              <a:latin typeface="+mj-lt"/>
            </a:endParaRPr>
          </a:p>
        </p:txBody>
      </p:sp>
      <p:sp>
        <p:nvSpPr>
          <p:cNvPr id="53" name="コンテンツ プレースホルダ 52"/>
          <p:cNvSpPr>
            <a:spLocks noGrp="1"/>
          </p:cNvSpPr>
          <p:nvPr>
            <p:ph sz="quarter" idx="1"/>
          </p:nvPr>
        </p:nvSpPr>
        <p:spPr>
          <a:xfrm>
            <a:off x="534670" y="1344226"/>
            <a:ext cx="9624060" cy="1100394"/>
          </a:xfrm>
        </p:spPr>
        <p:txBody>
          <a:bodyPr/>
          <a:lstStyle/>
          <a:p>
            <a:r>
              <a:rPr kumimoji="1" lang="en-US" altLang="ja-JP" dirty="0" smtClean="0"/>
              <a:t>Create a separated character table for post processing</a:t>
            </a:r>
            <a:endParaRPr kumimoji="1" lang="ja-JP" altLang="en-US" dirty="0"/>
          </a:p>
        </p:txBody>
      </p:sp>
      <p:pic>
        <p:nvPicPr>
          <p:cNvPr id="33795" name="図 20" descr="図5.png"/>
          <p:cNvPicPr>
            <a:picLocks noChangeAspect="1"/>
          </p:cNvPicPr>
          <p:nvPr/>
        </p:nvPicPr>
        <p:blipFill>
          <a:blip r:embed="rId3" cstate="print"/>
          <a:srcRect l="21275" t="32977" r="59219"/>
          <a:stretch>
            <a:fillRect/>
          </a:stretch>
        </p:blipFill>
        <p:spPr bwMode="auto">
          <a:xfrm>
            <a:off x="404055" y="4386012"/>
            <a:ext cx="918965" cy="2081098"/>
          </a:xfrm>
          <a:prstGeom prst="rect">
            <a:avLst/>
          </a:prstGeom>
          <a:noFill/>
          <a:ln w="9525">
            <a:noFill/>
            <a:miter lim="800000"/>
            <a:headEnd/>
            <a:tailEnd/>
          </a:ln>
        </p:spPr>
      </p:pic>
      <p:cxnSp>
        <p:nvCxnSpPr>
          <p:cNvPr id="33796" name="直線矢印コネクタ 58"/>
          <p:cNvCxnSpPr>
            <a:cxnSpLocks noChangeShapeType="1"/>
          </p:cNvCxnSpPr>
          <p:nvPr/>
        </p:nvCxnSpPr>
        <p:spPr bwMode="auto">
          <a:xfrm rot="5400000" flipH="1" flipV="1">
            <a:off x="394862" y="5053985"/>
            <a:ext cx="1104435" cy="83543"/>
          </a:xfrm>
          <a:prstGeom prst="straightConnector1">
            <a:avLst/>
          </a:prstGeom>
          <a:noFill/>
          <a:ln w="76200" algn="ctr">
            <a:solidFill>
              <a:srgbClr val="00B0F0"/>
            </a:solidFill>
            <a:round/>
            <a:headEnd type="arrow" w="med" len="med"/>
            <a:tailEnd type="arrow" w="med" len="med"/>
          </a:ln>
        </p:spPr>
      </p:cxnSp>
      <p:sp>
        <p:nvSpPr>
          <p:cNvPr id="33797" name="テキスト ボックス 64"/>
          <p:cNvSpPr txBox="1">
            <a:spLocks noChangeArrowheads="1"/>
          </p:cNvSpPr>
          <p:nvPr/>
        </p:nvSpPr>
        <p:spPr bwMode="auto">
          <a:xfrm>
            <a:off x="240968" y="3859379"/>
            <a:ext cx="1532742" cy="597767"/>
          </a:xfrm>
          <a:prstGeom prst="rect">
            <a:avLst/>
          </a:prstGeom>
          <a:noFill/>
          <a:ln w="9525">
            <a:noFill/>
            <a:miter lim="800000"/>
            <a:headEnd/>
            <a:tailEnd/>
          </a:ln>
        </p:spPr>
        <p:txBody>
          <a:bodyPr wrap="none" lIns="104306" tIns="52153" rIns="104306" bIns="52153">
            <a:spAutoFit/>
          </a:bodyPr>
          <a:lstStyle/>
          <a:p>
            <a:r>
              <a:rPr lang="en-US" altLang="ja-JP" sz="3200" dirty="0" smtClean="0">
                <a:solidFill>
                  <a:schemeClr val="accent2"/>
                </a:solidFill>
                <a:latin typeface="Tahoma" pitchFamily="34" charset="0"/>
                <a:cs typeface="Tahoma" pitchFamily="34" charset="0"/>
              </a:rPr>
              <a:t>Area: </a:t>
            </a:r>
            <a:r>
              <a:rPr lang="en-US" altLang="ja-JP" sz="3200" dirty="0">
                <a:solidFill>
                  <a:schemeClr val="accent2"/>
                </a:solidFill>
                <a:latin typeface="Tahoma" pitchFamily="34" charset="0"/>
                <a:cs typeface="Tahoma" pitchFamily="34" charset="0"/>
              </a:rPr>
              <a:t>5</a:t>
            </a:r>
            <a:endParaRPr lang="ja-JP" altLang="en-US" sz="3200" dirty="0">
              <a:solidFill>
                <a:schemeClr val="accent2"/>
              </a:solidFill>
              <a:latin typeface="Tahoma" pitchFamily="34" charset="0"/>
              <a:cs typeface="Tahoma" pitchFamily="34" charset="0"/>
            </a:endParaRPr>
          </a:p>
        </p:txBody>
      </p:sp>
      <p:sp>
        <p:nvSpPr>
          <p:cNvPr id="33798" name="テキスト ボックス 65"/>
          <p:cNvSpPr txBox="1">
            <a:spLocks noChangeArrowheads="1"/>
          </p:cNvSpPr>
          <p:nvPr/>
        </p:nvSpPr>
        <p:spPr bwMode="auto">
          <a:xfrm>
            <a:off x="112365" y="6361655"/>
            <a:ext cx="1757163" cy="597767"/>
          </a:xfrm>
          <a:prstGeom prst="rect">
            <a:avLst/>
          </a:prstGeom>
          <a:noFill/>
          <a:ln w="9525">
            <a:noFill/>
            <a:miter lim="800000"/>
            <a:headEnd/>
            <a:tailEnd/>
          </a:ln>
        </p:spPr>
        <p:txBody>
          <a:bodyPr wrap="none" lIns="104306" tIns="52153" rIns="104306" bIns="52153">
            <a:spAutoFit/>
          </a:bodyPr>
          <a:lstStyle/>
          <a:p>
            <a:r>
              <a:rPr lang="en-US" altLang="ja-JP" sz="3200" dirty="0" smtClean="0">
                <a:solidFill>
                  <a:schemeClr val="accent2"/>
                </a:solidFill>
                <a:latin typeface="Tahoma" pitchFamily="34" charset="0"/>
                <a:cs typeface="Tahoma" pitchFamily="34" charset="0"/>
              </a:rPr>
              <a:t>Area: </a:t>
            </a:r>
            <a:r>
              <a:rPr lang="en-US" altLang="ja-JP" sz="3200" dirty="0">
                <a:solidFill>
                  <a:schemeClr val="accent2"/>
                </a:solidFill>
                <a:latin typeface="Tahoma" pitchFamily="34" charset="0"/>
                <a:cs typeface="Tahoma" pitchFamily="34" charset="0"/>
              </a:rPr>
              <a:t>40</a:t>
            </a:r>
            <a:endParaRPr lang="ja-JP" altLang="en-US" sz="3200" dirty="0">
              <a:solidFill>
                <a:schemeClr val="accent2"/>
              </a:solidFill>
              <a:latin typeface="Tahoma" pitchFamily="34" charset="0"/>
              <a:cs typeface="Tahoma" pitchFamily="34" charset="0"/>
            </a:endParaRPr>
          </a:p>
        </p:txBody>
      </p:sp>
      <p:sp>
        <p:nvSpPr>
          <p:cNvPr id="84" name="AutoShape 73"/>
          <p:cNvSpPr>
            <a:spLocks noChangeArrowheads="1"/>
          </p:cNvSpPr>
          <p:nvPr/>
        </p:nvSpPr>
        <p:spPr bwMode="auto">
          <a:xfrm rot="1187721">
            <a:off x="1167850" y="5991053"/>
            <a:ext cx="2084842" cy="334305"/>
          </a:xfrm>
          <a:prstGeom prst="rightArrow">
            <a:avLst>
              <a:gd name="adj1" fmla="val 50361"/>
              <a:gd name="adj2" fmla="val 101396"/>
            </a:avLst>
          </a:prstGeom>
          <a:ln>
            <a:headEnd/>
            <a:tailEnd/>
          </a:ln>
        </p:spPr>
        <p:style>
          <a:lnRef idx="0">
            <a:schemeClr val="accent2"/>
          </a:lnRef>
          <a:fillRef idx="3">
            <a:schemeClr val="accent2"/>
          </a:fillRef>
          <a:effectRef idx="3">
            <a:schemeClr val="accent2"/>
          </a:effectRef>
          <a:fontRef idx="minor">
            <a:schemeClr val="lt1"/>
          </a:fontRef>
        </p:style>
        <p:txBody>
          <a:bodyPr wrap="none" lIns="104306" tIns="52153" rIns="104306" bIns="52153" anchor="ctr"/>
          <a:lstStyle/>
          <a:p>
            <a:endParaRPr lang="ja-JP" altLang="en-US"/>
          </a:p>
        </p:txBody>
      </p:sp>
      <p:sp>
        <p:nvSpPr>
          <p:cNvPr id="85" name="AutoShape 73"/>
          <p:cNvSpPr>
            <a:spLocks noChangeArrowheads="1"/>
          </p:cNvSpPr>
          <p:nvPr/>
        </p:nvSpPr>
        <p:spPr bwMode="auto">
          <a:xfrm rot="705343">
            <a:off x="1119004" y="4612981"/>
            <a:ext cx="2012438" cy="334305"/>
          </a:xfrm>
          <a:prstGeom prst="rightArrow">
            <a:avLst>
              <a:gd name="adj1" fmla="val 50361"/>
              <a:gd name="adj2" fmla="val 101369"/>
            </a:avLst>
          </a:prstGeom>
          <a:ln>
            <a:headEnd/>
            <a:tailEnd/>
          </a:ln>
        </p:spPr>
        <p:style>
          <a:lnRef idx="0">
            <a:schemeClr val="accent2"/>
          </a:lnRef>
          <a:fillRef idx="3">
            <a:schemeClr val="accent2"/>
          </a:fillRef>
          <a:effectRef idx="3">
            <a:schemeClr val="accent2"/>
          </a:effectRef>
          <a:fontRef idx="minor">
            <a:schemeClr val="lt1"/>
          </a:fontRef>
        </p:style>
        <p:txBody>
          <a:bodyPr wrap="none" lIns="104306" tIns="52153" rIns="104306" bIns="52153" anchor="ctr"/>
          <a:lstStyle/>
          <a:p>
            <a:endParaRPr lang="ja-JP" altLang="en-US"/>
          </a:p>
        </p:txBody>
      </p:sp>
      <p:sp>
        <p:nvSpPr>
          <p:cNvPr id="107" name="テキスト ボックス 106"/>
          <p:cNvSpPr txBox="1">
            <a:spLocks noChangeArrowheads="1"/>
          </p:cNvSpPr>
          <p:nvPr/>
        </p:nvSpPr>
        <p:spPr bwMode="auto">
          <a:xfrm rot="668106">
            <a:off x="1466502" y="4907575"/>
            <a:ext cx="1242855"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rgbClr val="FF0066"/>
                </a:solidFill>
                <a:latin typeface="Tahoma" pitchFamily="34" charset="0"/>
                <a:cs typeface="Tahoma" pitchFamily="34" charset="0"/>
              </a:rPr>
              <a:t>Stored</a:t>
            </a:r>
            <a:endParaRPr lang="ja-JP" altLang="en-US" sz="2800" dirty="0">
              <a:solidFill>
                <a:srgbClr val="FF0066"/>
              </a:solidFill>
              <a:latin typeface="Tahoma" pitchFamily="34" charset="0"/>
              <a:cs typeface="Tahoma" pitchFamily="34" charset="0"/>
            </a:endParaRPr>
          </a:p>
        </p:txBody>
      </p:sp>
      <p:sp>
        <p:nvSpPr>
          <p:cNvPr id="54" name="角丸四角形 53"/>
          <p:cNvSpPr/>
          <p:nvPr/>
        </p:nvSpPr>
        <p:spPr>
          <a:xfrm>
            <a:off x="3207010" y="4609322"/>
            <a:ext cx="7353040" cy="81871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5" name="角丸四角形 54"/>
          <p:cNvSpPr/>
          <p:nvPr/>
        </p:nvSpPr>
        <p:spPr>
          <a:xfrm>
            <a:off x="3207010" y="6118895"/>
            <a:ext cx="7353040" cy="84789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84" grpId="0" animBg="1"/>
      <p:bldP spid="85" grpId="0" animBg="1"/>
      <p:bldP spid="107" grpId="0"/>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chemeClr val="bg1">
                    <a:lumMod val="65000"/>
                  </a:schemeClr>
                </a:solidFill>
              </a:rPr>
              <a:t>Overview of the Proposed Method</a:t>
            </a:r>
          </a:p>
          <a:p>
            <a:pPr marL="514350" indent="-514350">
              <a:buFont typeface="+mj-lt"/>
              <a:buAutoNum type="arabicPeriod"/>
            </a:pPr>
            <a:r>
              <a:rPr lang="en-US" altLang="ja-JP" sz="3600" dirty="0" smtClean="0">
                <a:solidFill>
                  <a:schemeClr val="bg1">
                    <a:lumMod val="65000"/>
                  </a:schemeClr>
                </a:solidFill>
              </a:rPr>
              <a:t>Contour Version of Geometric Hashing</a:t>
            </a:r>
          </a:p>
          <a:p>
            <a:pPr marL="514350" indent="-514350">
              <a:buFont typeface="+mj-lt"/>
              <a:buAutoNum type="arabicPeriod"/>
            </a:pPr>
            <a:r>
              <a:rPr lang="en-US" altLang="ja-JP" sz="3600" dirty="0" smtClean="0">
                <a:solidFill>
                  <a:srgbClr val="FF0000"/>
                </a:solidFill>
              </a:rPr>
              <a:t>Proposed Method</a:t>
            </a:r>
          </a:p>
          <a:p>
            <a:pPr marL="827087" lvl="1" indent="-514350">
              <a:buFont typeface="+mj-lt"/>
              <a:buAutoNum type="arabicPeriod"/>
            </a:pPr>
            <a:r>
              <a:rPr lang="en-US" altLang="ja-JP" sz="3200" dirty="0" smtClean="0">
                <a:solidFill>
                  <a:schemeClr val="bg1">
                    <a:lumMod val="65000"/>
                  </a:schemeClr>
                </a:solidFill>
              </a:rPr>
              <a:t>Real-Time Processing of CVGH</a:t>
            </a:r>
          </a:p>
          <a:p>
            <a:pPr marL="827087" lvl="1" indent="-514350">
              <a:buFont typeface="+mj-lt"/>
              <a:buAutoNum type="arabicPeriod"/>
            </a:pPr>
            <a:r>
              <a:rPr lang="en-US" altLang="ja-JP" sz="3200" dirty="0" smtClean="0">
                <a:solidFill>
                  <a:schemeClr val="bg1">
                    <a:lumMod val="65000"/>
                  </a:schemeClr>
                </a:solidFill>
              </a:rPr>
              <a:t>Recognition of Separated Characters</a:t>
            </a:r>
          </a:p>
          <a:p>
            <a:pPr marL="827087" lvl="1" indent="-514350">
              <a:buFont typeface="+mj-lt"/>
              <a:buAutoNum type="arabicPeriod"/>
            </a:pPr>
            <a:r>
              <a:rPr lang="en-US" altLang="ja-JP" sz="3200" dirty="0" smtClean="0">
                <a:solidFill>
                  <a:srgbClr val="FF0000"/>
                </a:solidFill>
              </a:rPr>
              <a:t>Pose Estimation</a:t>
            </a:r>
          </a:p>
          <a:p>
            <a:pPr marL="514350" indent="-514350">
              <a:buFont typeface="+mj-lt"/>
              <a:buAutoNum type="arabicPeriod"/>
            </a:pPr>
            <a:r>
              <a:rPr lang="en-US" altLang="ja-JP" sz="3600" dirty="0" smtClean="0"/>
              <a:t>Experiment</a:t>
            </a:r>
          </a:p>
          <a:p>
            <a:pPr marL="514350" indent="-514350">
              <a:buFont typeface="+mj-lt"/>
              <a:buAutoNum type="arabicPeriod"/>
            </a:pPr>
            <a:r>
              <a:rPr lang="en-US" altLang="ja-JP" sz="3600" dirty="0" smtClean="0"/>
              <a:t>Conclusion</a:t>
            </a:r>
            <a:endParaRPr kumimoji="1" lang="ja-JP" alt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01"/>
          <p:cNvSpPr>
            <a:spLocks noChangeArrowheads="1"/>
          </p:cNvSpPr>
          <p:nvPr/>
        </p:nvSpPr>
        <p:spPr bwMode="auto">
          <a:xfrm>
            <a:off x="462267" y="4732790"/>
            <a:ext cx="9852408" cy="2541425"/>
          </a:xfrm>
          <a:prstGeom prst="roundRect">
            <a:avLst>
              <a:gd name="adj" fmla="val 9259"/>
            </a:avLst>
          </a:prstGeom>
          <a:solidFill>
            <a:srgbClr val="FFFFFF"/>
          </a:solidFill>
          <a:ln w="31750" algn="ctr">
            <a:solidFill>
              <a:schemeClr val="accent1"/>
            </a:solidFill>
            <a:round/>
            <a:headEnd/>
            <a:tailEnd/>
          </a:ln>
        </p:spPr>
        <p:txBody>
          <a:bodyPr wrap="none" lIns="104306" tIns="52153" rIns="104306" bIns="52153" anchor="ctr"/>
          <a:lstStyle/>
          <a:p>
            <a:endParaRPr lang="ja-JP" altLang="en-US"/>
          </a:p>
        </p:txBody>
      </p:sp>
      <p:sp>
        <p:nvSpPr>
          <p:cNvPr id="31747" name="Rectangle 2"/>
          <p:cNvSpPr>
            <a:spLocks noGrp="1" noChangeArrowheads="1"/>
          </p:cNvSpPr>
          <p:nvPr>
            <p:ph type="title"/>
          </p:nvPr>
        </p:nvSpPr>
        <p:spPr/>
        <p:txBody>
          <a:bodyPr/>
          <a:lstStyle/>
          <a:p>
            <a:pPr eaLnBrk="1" hangingPunct="1"/>
            <a:r>
              <a:rPr lang="en-US" altLang="ja-JP" dirty="0" smtClean="0"/>
              <a:t>Proposed Method 3:</a:t>
            </a:r>
            <a:br>
              <a:rPr lang="en-US" altLang="ja-JP" dirty="0" smtClean="0"/>
            </a:br>
            <a:r>
              <a:rPr lang="en-US" altLang="ja-JP" dirty="0" smtClean="0"/>
              <a:t>Pose Estimation</a:t>
            </a:r>
          </a:p>
        </p:txBody>
      </p:sp>
      <p:sp>
        <p:nvSpPr>
          <p:cNvPr id="31748" name="Rectangle 3"/>
          <p:cNvSpPr>
            <a:spLocks noGrp="1" noChangeArrowheads="1"/>
          </p:cNvSpPr>
          <p:nvPr>
            <p:ph sz="quarter" idx="1"/>
          </p:nvPr>
        </p:nvSpPr>
        <p:spPr/>
        <p:txBody>
          <a:bodyPr/>
          <a:lstStyle/>
          <a:p>
            <a:pPr eaLnBrk="1" hangingPunct="1"/>
            <a:r>
              <a:rPr lang="en-US" altLang="ja-JP" dirty="0" smtClean="0">
                <a:latin typeface="Tahoma" pitchFamily="34" charset="0"/>
              </a:rPr>
              <a:t>Estimates affine parameters from correspondences of three points</a:t>
            </a:r>
          </a:p>
        </p:txBody>
      </p:sp>
      <p:pic>
        <p:nvPicPr>
          <p:cNvPr id="31749" name="Picture 84" descr="AffineA"/>
          <p:cNvPicPr>
            <a:picLocks noChangeAspect="1" noChangeArrowheads="1"/>
          </p:cNvPicPr>
          <p:nvPr/>
        </p:nvPicPr>
        <p:blipFill>
          <a:blip r:embed="rId3" cstate="print"/>
          <a:srcRect/>
          <a:stretch>
            <a:fillRect/>
          </a:stretch>
        </p:blipFill>
        <p:spPr bwMode="auto">
          <a:xfrm>
            <a:off x="1977166" y="2681449"/>
            <a:ext cx="2021720" cy="1599767"/>
          </a:xfrm>
          <a:prstGeom prst="rect">
            <a:avLst/>
          </a:prstGeom>
          <a:noFill/>
          <a:ln w="9525">
            <a:noFill/>
            <a:miter lim="800000"/>
            <a:headEnd/>
            <a:tailEnd/>
          </a:ln>
        </p:spPr>
      </p:pic>
      <p:sp>
        <p:nvSpPr>
          <p:cNvPr id="31750" name="AutoShape 85"/>
          <p:cNvSpPr>
            <a:spLocks noChangeArrowheads="1"/>
          </p:cNvSpPr>
          <p:nvPr/>
        </p:nvSpPr>
        <p:spPr bwMode="auto">
          <a:xfrm>
            <a:off x="4503853" y="2993000"/>
            <a:ext cx="1347814" cy="715870"/>
          </a:xfrm>
          <a:prstGeom prst="leftArrow">
            <a:avLst>
              <a:gd name="adj1" fmla="val 50000"/>
              <a:gd name="adj2" fmla="val 44376"/>
            </a:avLst>
          </a:prstGeom>
          <a:ln>
            <a:headEnd/>
            <a:tailEnd/>
          </a:ln>
        </p:spPr>
        <p:style>
          <a:lnRef idx="0">
            <a:schemeClr val="accent1"/>
          </a:lnRef>
          <a:fillRef idx="3">
            <a:schemeClr val="accent1"/>
          </a:fillRef>
          <a:effectRef idx="3">
            <a:schemeClr val="accent1"/>
          </a:effectRef>
          <a:fontRef idx="minor">
            <a:schemeClr val="lt1"/>
          </a:fontRef>
        </p:style>
        <p:txBody>
          <a:bodyPr wrap="none" lIns="104306" tIns="52153" rIns="104306" bIns="52153" anchor="ctr"/>
          <a:lstStyle/>
          <a:p>
            <a:endParaRPr lang="ja-JP" altLang="en-US"/>
          </a:p>
        </p:txBody>
      </p:sp>
      <p:sp>
        <p:nvSpPr>
          <p:cNvPr id="31751" name="Text Box 86"/>
          <p:cNvSpPr txBox="1">
            <a:spLocks noChangeArrowheads="1"/>
          </p:cNvSpPr>
          <p:nvPr/>
        </p:nvSpPr>
        <p:spPr bwMode="auto">
          <a:xfrm>
            <a:off x="6694514" y="2133607"/>
            <a:ext cx="1613277" cy="2629092"/>
          </a:xfrm>
          <a:prstGeom prst="rect">
            <a:avLst/>
          </a:prstGeom>
          <a:noFill/>
          <a:ln w="12700" algn="ctr">
            <a:noFill/>
            <a:miter lim="800000"/>
            <a:headEnd/>
            <a:tailEnd/>
          </a:ln>
        </p:spPr>
        <p:txBody>
          <a:bodyPr wrap="none" lIns="104306" tIns="52153" rIns="104306" bIns="52153">
            <a:spAutoFit/>
          </a:bodyPr>
          <a:lstStyle/>
          <a:p>
            <a:r>
              <a:rPr lang="en-US" altLang="ja-JP" sz="16400" dirty="0">
                <a:latin typeface="Arial" charset="0"/>
              </a:rPr>
              <a:t>A</a:t>
            </a:r>
          </a:p>
        </p:txBody>
      </p:sp>
      <p:sp>
        <p:nvSpPr>
          <p:cNvPr id="31752" name="AutoShape 89"/>
          <p:cNvSpPr>
            <a:spLocks noChangeAspect="1" noChangeArrowheads="1"/>
          </p:cNvSpPr>
          <p:nvPr/>
        </p:nvSpPr>
        <p:spPr bwMode="auto">
          <a:xfrm>
            <a:off x="7179060" y="2936991"/>
            <a:ext cx="189362" cy="178530"/>
          </a:xfrm>
          <a:prstGeom prst="triangle">
            <a:avLst>
              <a:gd name="adj" fmla="val 50000"/>
            </a:avLst>
          </a:prstGeom>
          <a:solidFill>
            <a:schemeClr val="bg1"/>
          </a:solidFill>
          <a:ln w="38100">
            <a:solidFill>
              <a:srgbClr val="3366FF"/>
            </a:solidFill>
            <a:miter lim="800000"/>
            <a:headEnd/>
            <a:tailEnd/>
          </a:ln>
        </p:spPr>
        <p:txBody>
          <a:bodyPr wrap="none" lIns="104306" tIns="52153" rIns="104306" bIns="52153" anchor="ctr"/>
          <a:lstStyle/>
          <a:p>
            <a:endParaRPr lang="ja-JP" altLang="en-US"/>
          </a:p>
        </p:txBody>
      </p:sp>
      <p:sp>
        <p:nvSpPr>
          <p:cNvPr id="31753" name="AutoShape 90"/>
          <p:cNvSpPr>
            <a:spLocks noChangeAspect="1" noChangeArrowheads="1"/>
          </p:cNvSpPr>
          <p:nvPr/>
        </p:nvSpPr>
        <p:spPr bwMode="auto">
          <a:xfrm>
            <a:off x="6694515" y="4060679"/>
            <a:ext cx="176367" cy="166278"/>
          </a:xfrm>
          <a:prstGeom prst="diamond">
            <a:avLst/>
          </a:prstGeom>
          <a:solidFill>
            <a:schemeClr val="bg1"/>
          </a:solidFill>
          <a:ln w="38100">
            <a:solidFill>
              <a:srgbClr val="339966"/>
            </a:solidFill>
            <a:miter lim="800000"/>
            <a:headEnd/>
            <a:tailEnd/>
          </a:ln>
        </p:spPr>
        <p:txBody>
          <a:bodyPr wrap="none" lIns="104306" tIns="52153" rIns="104306" bIns="52153" anchor="ctr"/>
          <a:lstStyle/>
          <a:p>
            <a:endParaRPr lang="ja-JP" altLang="en-US"/>
          </a:p>
        </p:txBody>
      </p:sp>
      <p:sp>
        <p:nvSpPr>
          <p:cNvPr id="31754" name="Oval 91"/>
          <p:cNvSpPr>
            <a:spLocks noChangeAspect="1" noChangeArrowheads="1"/>
          </p:cNvSpPr>
          <p:nvPr/>
        </p:nvSpPr>
        <p:spPr bwMode="auto">
          <a:xfrm>
            <a:off x="7451964" y="3593351"/>
            <a:ext cx="159658" cy="150525"/>
          </a:xfrm>
          <a:prstGeom prst="ellipse">
            <a:avLst/>
          </a:prstGeom>
          <a:solidFill>
            <a:schemeClr val="bg1"/>
          </a:solidFill>
          <a:ln w="38100">
            <a:solidFill>
              <a:srgbClr val="FF0000"/>
            </a:solidFill>
            <a:round/>
            <a:headEnd/>
            <a:tailEnd/>
          </a:ln>
        </p:spPr>
        <p:txBody>
          <a:bodyPr wrap="none" lIns="104306" tIns="52153" rIns="104306" bIns="52153" anchor="ctr"/>
          <a:lstStyle/>
          <a:p>
            <a:endParaRPr lang="ja-JP" altLang="en-US"/>
          </a:p>
        </p:txBody>
      </p:sp>
      <p:sp>
        <p:nvSpPr>
          <p:cNvPr id="31755" name="AutoShape 92"/>
          <p:cNvSpPr>
            <a:spLocks noChangeAspect="1" noChangeArrowheads="1"/>
          </p:cNvSpPr>
          <p:nvPr/>
        </p:nvSpPr>
        <p:spPr bwMode="auto">
          <a:xfrm>
            <a:off x="3239582" y="2798718"/>
            <a:ext cx="189362" cy="178530"/>
          </a:xfrm>
          <a:prstGeom prst="triangle">
            <a:avLst>
              <a:gd name="adj" fmla="val 50000"/>
            </a:avLst>
          </a:prstGeom>
          <a:solidFill>
            <a:schemeClr val="bg1"/>
          </a:solidFill>
          <a:ln w="38100">
            <a:solidFill>
              <a:srgbClr val="3366FF"/>
            </a:solidFill>
            <a:miter lim="800000"/>
            <a:headEnd/>
            <a:tailEnd/>
          </a:ln>
        </p:spPr>
        <p:txBody>
          <a:bodyPr wrap="none" lIns="104306" tIns="52153" rIns="104306" bIns="52153" anchor="ctr"/>
          <a:lstStyle/>
          <a:p>
            <a:endParaRPr lang="ja-JP" altLang="en-US"/>
          </a:p>
        </p:txBody>
      </p:sp>
      <p:sp>
        <p:nvSpPr>
          <p:cNvPr id="31756" name="AutoShape 93"/>
          <p:cNvSpPr>
            <a:spLocks noChangeAspect="1" noChangeArrowheads="1"/>
          </p:cNvSpPr>
          <p:nvPr/>
        </p:nvSpPr>
        <p:spPr bwMode="auto">
          <a:xfrm>
            <a:off x="1977166" y="3831391"/>
            <a:ext cx="176366" cy="166277"/>
          </a:xfrm>
          <a:prstGeom prst="diamond">
            <a:avLst/>
          </a:prstGeom>
          <a:solidFill>
            <a:schemeClr val="bg1"/>
          </a:solidFill>
          <a:ln w="38100">
            <a:solidFill>
              <a:srgbClr val="339966"/>
            </a:solidFill>
            <a:miter lim="800000"/>
            <a:headEnd/>
            <a:tailEnd/>
          </a:ln>
        </p:spPr>
        <p:txBody>
          <a:bodyPr wrap="none" lIns="104306" tIns="52153" rIns="104306" bIns="52153" anchor="ctr"/>
          <a:lstStyle/>
          <a:p>
            <a:endParaRPr lang="ja-JP" altLang="en-US"/>
          </a:p>
        </p:txBody>
      </p:sp>
      <p:sp>
        <p:nvSpPr>
          <p:cNvPr id="31757" name="Oval 94"/>
          <p:cNvSpPr>
            <a:spLocks noChangeAspect="1" noChangeArrowheads="1"/>
          </p:cNvSpPr>
          <p:nvPr/>
        </p:nvSpPr>
        <p:spPr bwMode="auto">
          <a:xfrm>
            <a:off x="2987099" y="3533841"/>
            <a:ext cx="159658" cy="150525"/>
          </a:xfrm>
          <a:prstGeom prst="ellipse">
            <a:avLst/>
          </a:prstGeom>
          <a:solidFill>
            <a:schemeClr val="bg1"/>
          </a:solidFill>
          <a:ln w="38100">
            <a:solidFill>
              <a:srgbClr val="FF0000"/>
            </a:solidFill>
            <a:round/>
            <a:headEnd/>
            <a:tailEnd/>
          </a:ln>
        </p:spPr>
        <p:txBody>
          <a:bodyPr wrap="none" lIns="104306" tIns="52153" rIns="104306" bIns="52153" anchor="ctr"/>
          <a:lstStyle/>
          <a:p>
            <a:endParaRPr lang="ja-JP" altLang="en-US"/>
          </a:p>
        </p:txBody>
      </p:sp>
      <p:sp>
        <p:nvSpPr>
          <p:cNvPr id="31758" name="Text Box 99"/>
          <p:cNvSpPr txBox="1">
            <a:spLocks noChangeArrowheads="1"/>
          </p:cNvSpPr>
          <p:nvPr/>
        </p:nvSpPr>
        <p:spPr bwMode="auto">
          <a:xfrm>
            <a:off x="3926483" y="3652861"/>
            <a:ext cx="2673350" cy="967099"/>
          </a:xfrm>
          <a:prstGeom prst="rect">
            <a:avLst/>
          </a:prstGeom>
          <a:noFill/>
          <a:ln w="31750" algn="ctr">
            <a:noFill/>
            <a:miter lim="800000"/>
            <a:headEnd/>
            <a:tailEnd/>
          </a:ln>
        </p:spPr>
        <p:txBody>
          <a:bodyPr lIns="104306" tIns="52153" rIns="104306" bIns="52153">
            <a:spAutoFit/>
          </a:bodyPr>
          <a:lstStyle/>
          <a:p>
            <a:pPr algn="ctr"/>
            <a:r>
              <a:rPr lang="en-US" altLang="ja-JP" sz="2800" dirty="0" smtClean="0">
                <a:latin typeface="Tahoma" pitchFamily="34" charset="0"/>
                <a:cs typeface="Tahoma" pitchFamily="34" charset="0"/>
              </a:rPr>
              <a:t>Affine Transformation</a:t>
            </a:r>
          </a:p>
        </p:txBody>
      </p:sp>
      <p:sp>
        <p:nvSpPr>
          <p:cNvPr id="31759" name="Text Box 100"/>
          <p:cNvSpPr txBox="1">
            <a:spLocks noChangeArrowheads="1"/>
          </p:cNvSpPr>
          <p:nvPr/>
        </p:nvSpPr>
        <p:spPr bwMode="auto">
          <a:xfrm>
            <a:off x="863270" y="4415988"/>
            <a:ext cx="2242872" cy="597767"/>
          </a:xfrm>
          <a:prstGeom prst="rect">
            <a:avLst/>
          </a:prstGeom>
          <a:solidFill>
            <a:schemeClr val="bg1"/>
          </a:solidFill>
          <a:ln w="31750" algn="ctr">
            <a:noFill/>
            <a:miter lim="800000"/>
            <a:headEnd/>
            <a:tailEnd/>
          </a:ln>
        </p:spPr>
        <p:txBody>
          <a:bodyPr wrap="none" lIns="104306" tIns="52153" rIns="104306" bIns="52153">
            <a:spAutoFit/>
          </a:bodyPr>
          <a:lstStyle/>
          <a:p>
            <a:r>
              <a:rPr lang="en-US" altLang="ja-JP" sz="3200" dirty="0" smtClean="0">
                <a:latin typeface="Tahoma" pitchFamily="34" charset="0"/>
                <a:cs typeface="Tahoma" pitchFamily="34" charset="0"/>
              </a:rPr>
              <a:t>Parameters</a:t>
            </a:r>
            <a:endParaRPr lang="en-US" altLang="ja-JP" sz="3200" dirty="0">
              <a:latin typeface="Tahoma" pitchFamily="34" charset="0"/>
              <a:cs typeface="Tahoma" pitchFamily="34" charset="0"/>
            </a:endParaRPr>
          </a:p>
        </p:txBody>
      </p:sp>
      <p:pic>
        <p:nvPicPr>
          <p:cNvPr id="31760" name="Picture 102" descr="A00"/>
          <p:cNvPicPr>
            <a:picLocks noChangeAspect="1" noChangeArrowheads="1"/>
          </p:cNvPicPr>
          <p:nvPr/>
        </p:nvPicPr>
        <p:blipFill>
          <a:blip r:embed="rId4" cstate="print"/>
          <a:srcRect/>
          <a:stretch>
            <a:fillRect/>
          </a:stretch>
        </p:blipFill>
        <p:spPr bwMode="auto">
          <a:xfrm>
            <a:off x="1052633" y="5130107"/>
            <a:ext cx="1852780" cy="952159"/>
          </a:xfrm>
          <a:prstGeom prst="rect">
            <a:avLst/>
          </a:prstGeom>
          <a:noFill/>
          <a:ln w="9525">
            <a:noFill/>
            <a:miter lim="800000"/>
            <a:headEnd/>
            <a:tailEnd/>
          </a:ln>
        </p:spPr>
      </p:pic>
      <p:sp>
        <p:nvSpPr>
          <p:cNvPr id="31761" name="Text Box 104"/>
          <p:cNvSpPr txBox="1">
            <a:spLocks noChangeArrowheads="1"/>
          </p:cNvSpPr>
          <p:nvPr/>
        </p:nvSpPr>
        <p:spPr bwMode="auto">
          <a:xfrm>
            <a:off x="821091" y="6231068"/>
            <a:ext cx="2146041" cy="936321"/>
          </a:xfrm>
          <a:prstGeom prst="rect">
            <a:avLst/>
          </a:prstGeom>
          <a:noFill/>
          <a:ln w="31750" algn="ctr">
            <a:noFill/>
            <a:miter lim="800000"/>
            <a:headEnd/>
            <a:tailEnd/>
          </a:ln>
        </p:spPr>
        <p:txBody>
          <a:bodyPr wrap="square" lIns="104306" tIns="52153" rIns="104306" bIns="52153">
            <a:spAutoFit/>
          </a:bodyPr>
          <a:lstStyle/>
          <a:p>
            <a:pPr algn="ctr"/>
            <a:r>
              <a:rPr lang="en-US" altLang="ja-JP" dirty="0" smtClean="0">
                <a:latin typeface="Tahoma" pitchFamily="34" charset="0"/>
                <a:cs typeface="Tahoma" pitchFamily="34" charset="0"/>
              </a:rPr>
              <a:t>Independent  Scaling</a:t>
            </a:r>
            <a:endParaRPr lang="en-US" altLang="ja-JP" dirty="0">
              <a:latin typeface="Tahoma" pitchFamily="34" charset="0"/>
              <a:cs typeface="Tahoma" pitchFamily="34" charset="0"/>
            </a:endParaRPr>
          </a:p>
        </p:txBody>
      </p:sp>
      <p:sp>
        <p:nvSpPr>
          <p:cNvPr id="31762" name="Line 106"/>
          <p:cNvSpPr>
            <a:spLocks noChangeShapeType="1"/>
          </p:cNvSpPr>
          <p:nvPr/>
        </p:nvSpPr>
        <p:spPr bwMode="auto">
          <a:xfrm>
            <a:off x="1136174" y="6003503"/>
            <a:ext cx="1600297" cy="0"/>
          </a:xfrm>
          <a:prstGeom prst="line">
            <a:avLst/>
          </a:prstGeom>
          <a:noFill/>
          <a:ln w="25400">
            <a:solidFill>
              <a:schemeClr val="tx2"/>
            </a:solidFill>
            <a:round/>
            <a:headEnd type="arrow" w="med" len="med"/>
            <a:tailEnd type="arrow" w="med" len="med"/>
          </a:ln>
        </p:spPr>
        <p:txBody>
          <a:bodyPr lIns="104306" tIns="52153" rIns="104306" bIns="52153"/>
          <a:lstStyle/>
          <a:p>
            <a:endParaRPr lang="ja-JP" altLang="en-US"/>
          </a:p>
        </p:txBody>
      </p:sp>
      <p:sp>
        <p:nvSpPr>
          <p:cNvPr id="31763" name="Line 107"/>
          <p:cNvSpPr>
            <a:spLocks noChangeShapeType="1"/>
          </p:cNvSpPr>
          <p:nvPr/>
        </p:nvSpPr>
        <p:spPr bwMode="auto">
          <a:xfrm flipV="1">
            <a:off x="1052632" y="5686700"/>
            <a:ext cx="0" cy="238040"/>
          </a:xfrm>
          <a:prstGeom prst="line">
            <a:avLst/>
          </a:prstGeom>
          <a:noFill/>
          <a:ln w="25400">
            <a:solidFill>
              <a:schemeClr val="tx2"/>
            </a:solidFill>
            <a:round/>
            <a:headEnd/>
            <a:tailEnd type="arrow" w="med" len="med"/>
          </a:ln>
        </p:spPr>
        <p:txBody>
          <a:bodyPr lIns="104306" tIns="52153" rIns="104306" bIns="52153"/>
          <a:lstStyle/>
          <a:p>
            <a:endParaRPr lang="ja-JP" altLang="en-US"/>
          </a:p>
        </p:txBody>
      </p:sp>
      <p:sp>
        <p:nvSpPr>
          <p:cNvPr id="31764" name="Line 109"/>
          <p:cNvSpPr>
            <a:spLocks noChangeShapeType="1"/>
          </p:cNvSpPr>
          <p:nvPr/>
        </p:nvSpPr>
        <p:spPr bwMode="auto">
          <a:xfrm flipV="1">
            <a:off x="1052632" y="5289383"/>
            <a:ext cx="0" cy="238040"/>
          </a:xfrm>
          <a:prstGeom prst="line">
            <a:avLst/>
          </a:prstGeom>
          <a:noFill/>
          <a:ln w="25400">
            <a:solidFill>
              <a:schemeClr val="tx2"/>
            </a:solidFill>
            <a:round/>
            <a:headEnd type="arrow" w="med" len="med"/>
            <a:tailEnd/>
          </a:ln>
        </p:spPr>
        <p:txBody>
          <a:bodyPr lIns="104306" tIns="52153" rIns="104306" bIns="52153"/>
          <a:lstStyle/>
          <a:p>
            <a:endParaRPr lang="ja-JP" altLang="en-US"/>
          </a:p>
        </p:txBody>
      </p:sp>
      <p:sp>
        <p:nvSpPr>
          <p:cNvPr id="31765" name="Text Box 110"/>
          <p:cNvSpPr txBox="1">
            <a:spLocks noChangeArrowheads="1"/>
          </p:cNvSpPr>
          <p:nvPr/>
        </p:nvSpPr>
        <p:spPr bwMode="auto">
          <a:xfrm>
            <a:off x="3637762" y="6360589"/>
            <a:ext cx="1366499" cy="520823"/>
          </a:xfrm>
          <a:prstGeom prst="rect">
            <a:avLst/>
          </a:prstGeom>
          <a:noFill/>
          <a:ln w="31750" algn="ctr">
            <a:noFill/>
            <a:miter lim="800000"/>
            <a:headEnd/>
            <a:tailEnd/>
          </a:ln>
        </p:spPr>
        <p:txBody>
          <a:bodyPr wrap="square" lIns="104306" tIns="52153" rIns="104306" bIns="52153">
            <a:spAutoFit/>
          </a:bodyPr>
          <a:lstStyle/>
          <a:p>
            <a:pPr algn="ctr"/>
            <a:r>
              <a:rPr lang="en-US" altLang="ja-JP" dirty="0" smtClean="0">
                <a:latin typeface="Tahoma" pitchFamily="34" charset="0"/>
                <a:cs typeface="Tahoma" pitchFamily="34" charset="0"/>
              </a:rPr>
              <a:t>Shear</a:t>
            </a:r>
            <a:endParaRPr lang="en-US" altLang="ja-JP" dirty="0">
              <a:latin typeface="Tahoma" pitchFamily="34" charset="0"/>
              <a:cs typeface="Tahoma" pitchFamily="34" charset="0"/>
            </a:endParaRPr>
          </a:p>
        </p:txBody>
      </p:sp>
      <p:pic>
        <p:nvPicPr>
          <p:cNvPr id="31766" name="Picture 111" descr="コピー ～ A00"/>
          <p:cNvPicPr>
            <a:picLocks noChangeAspect="1" noChangeArrowheads="1"/>
          </p:cNvPicPr>
          <p:nvPr/>
        </p:nvPicPr>
        <p:blipFill>
          <a:blip r:embed="rId5" cstate="print"/>
          <a:srcRect/>
          <a:stretch>
            <a:fillRect/>
          </a:stretch>
        </p:blipFill>
        <p:spPr bwMode="auto">
          <a:xfrm>
            <a:off x="3662862" y="5208871"/>
            <a:ext cx="1347814" cy="878647"/>
          </a:xfrm>
          <a:prstGeom prst="rect">
            <a:avLst/>
          </a:prstGeom>
          <a:noFill/>
          <a:ln w="9525">
            <a:noFill/>
            <a:miter lim="800000"/>
            <a:headEnd/>
            <a:tailEnd/>
          </a:ln>
        </p:spPr>
      </p:pic>
      <p:sp>
        <p:nvSpPr>
          <p:cNvPr id="31767" name="Line 112"/>
          <p:cNvSpPr>
            <a:spLocks noChangeShapeType="1"/>
          </p:cNvSpPr>
          <p:nvPr/>
        </p:nvSpPr>
        <p:spPr bwMode="auto">
          <a:xfrm flipH="1" flipV="1">
            <a:off x="4082429" y="5289384"/>
            <a:ext cx="421423" cy="0"/>
          </a:xfrm>
          <a:prstGeom prst="line">
            <a:avLst/>
          </a:prstGeom>
          <a:noFill/>
          <a:ln w="25400">
            <a:solidFill>
              <a:schemeClr val="tx2"/>
            </a:solidFill>
            <a:round/>
            <a:headEnd type="arrow" w="med" len="med"/>
            <a:tailEnd/>
          </a:ln>
        </p:spPr>
        <p:txBody>
          <a:bodyPr lIns="104306" tIns="52153" rIns="104306" bIns="52153"/>
          <a:lstStyle/>
          <a:p>
            <a:endParaRPr lang="ja-JP" altLang="en-US"/>
          </a:p>
        </p:txBody>
      </p:sp>
      <p:sp>
        <p:nvSpPr>
          <p:cNvPr id="31768" name="Line 113"/>
          <p:cNvSpPr>
            <a:spLocks noChangeShapeType="1"/>
          </p:cNvSpPr>
          <p:nvPr/>
        </p:nvSpPr>
        <p:spPr bwMode="auto">
          <a:xfrm flipH="1" flipV="1">
            <a:off x="3577463" y="5606187"/>
            <a:ext cx="421423" cy="0"/>
          </a:xfrm>
          <a:prstGeom prst="line">
            <a:avLst/>
          </a:prstGeom>
          <a:noFill/>
          <a:ln w="25400">
            <a:solidFill>
              <a:schemeClr val="tx2"/>
            </a:solidFill>
            <a:round/>
            <a:headEnd type="arrow" w="med" len="med"/>
            <a:tailEnd/>
          </a:ln>
        </p:spPr>
        <p:txBody>
          <a:bodyPr lIns="104306" tIns="52153" rIns="104306" bIns="52153"/>
          <a:lstStyle/>
          <a:p>
            <a:endParaRPr lang="ja-JP" altLang="en-US"/>
          </a:p>
        </p:txBody>
      </p:sp>
      <p:sp>
        <p:nvSpPr>
          <p:cNvPr id="31769" name="Line 114"/>
          <p:cNvSpPr>
            <a:spLocks noChangeShapeType="1"/>
          </p:cNvSpPr>
          <p:nvPr/>
        </p:nvSpPr>
        <p:spPr bwMode="auto">
          <a:xfrm flipH="1" flipV="1">
            <a:off x="3831802" y="5448661"/>
            <a:ext cx="421425" cy="0"/>
          </a:xfrm>
          <a:prstGeom prst="line">
            <a:avLst/>
          </a:prstGeom>
          <a:noFill/>
          <a:ln w="25400">
            <a:solidFill>
              <a:schemeClr val="tx2"/>
            </a:solidFill>
            <a:round/>
            <a:headEnd type="arrow" w="med" len="med"/>
            <a:tailEnd/>
          </a:ln>
        </p:spPr>
        <p:txBody>
          <a:bodyPr lIns="104306" tIns="52153" rIns="104306" bIns="52153"/>
          <a:lstStyle/>
          <a:p>
            <a:endParaRPr lang="ja-JP" altLang="en-US"/>
          </a:p>
        </p:txBody>
      </p:sp>
      <p:sp>
        <p:nvSpPr>
          <p:cNvPr id="31770" name="Text Box 115"/>
          <p:cNvSpPr txBox="1">
            <a:spLocks noChangeArrowheads="1"/>
          </p:cNvSpPr>
          <p:nvPr/>
        </p:nvSpPr>
        <p:spPr bwMode="auto">
          <a:xfrm>
            <a:off x="5654350" y="6367590"/>
            <a:ext cx="1679510" cy="520823"/>
          </a:xfrm>
          <a:prstGeom prst="rect">
            <a:avLst/>
          </a:prstGeom>
          <a:noFill/>
          <a:ln w="31750" algn="ctr">
            <a:noFill/>
            <a:miter lim="800000"/>
            <a:headEnd/>
            <a:tailEnd/>
          </a:ln>
        </p:spPr>
        <p:txBody>
          <a:bodyPr wrap="square" lIns="104306" tIns="52153" rIns="104306" bIns="52153">
            <a:spAutoFit/>
          </a:bodyPr>
          <a:lstStyle/>
          <a:p>
            <a:pPr algn="ctr"/>
            <a:r>
              <a:rPr lang="en-US" altLang="ja-JP" dirty="0" smtClean="0">
                <a:latin typeface="Tahoma" pitchFamily="34" charset="0"/>
                <a:cs typeface="Tahoma" pitchFamily="34" charset="0"/>
              </a:rPr>
              <a:t>Rotation</a:t>
            </a:r>
            <a:endParaRPr lang="en-US" altLang="ja-JP" dirty="0">
              <a:latin typeface="Tahoma" pitchFamily="34" charset="0"/>
              <a:cs typeface="Tahoma" pitchFamily="34" charset="0"/>
            </a:endParaRPr>
          </a:p>
        </p:txBody>
      </p:sp>
      <p:pic>
        <p:nvPicPr>
          <p:cNvPr id="31771" name="Picture 116" descr="A00"/>
          <p:cNvPicPr>
            <a:picLocks noChangeAspect="1" noChangeArrowheads="1"/>
          </p:cNvPicPr>
          <p:nvPr/>
        </p:nvPicPr>
        <p:blipFill>
          <a:blip r:embed="rId4" cstate="print"/>
          <a:srcRect/>
          <a:stretch>
            <a:fillRect/>
          </a:stretch>
        </p:blipFill>
        <p:spPr bwMode="auto">
          <a:xfrm rot="-2515799">
            <a:off x="5766268" y="4732791"/>
            <a:ext cx="1139887" cy="1746792"/>
          </a:xfrm>
          <a:prstGeom prst="rect">
            <a:avLst/>
          </a:prstGeom>
          <a:noFill/>
          <a:ln w="9525">
            <a:noFill/>
            <a:miter lim="800000"/>
            <a:headEnd/>
            <a:tailEnd/>
          </a:ln>
        </p:spPr>
      </p:pic>
      <p:grpSp>
        <p:nvGrpSpPr>
          <p:cNvPr id="2" name="Group 120"/>
          <p:cNvGrpSpPr>
            <a:grpSpLocks/>
          </p:cNvGrpSpPr>
          <p:nvPr/>
        </p:nvGrpSpPr>
        <p:grpSpPr bwMode="auto">
          <a:xfrm rot="-1413227">
            <a:off x="6525574" y="5130107"/>
            <a:ext cx="421423" cy="397316"/>
            <a:chOff x="2971" y="3384"/>
            <a:chExt cx="227" cy="227"/>
          </a:xfrm>
        </p:grpSpPr>
        <p:sp>
          <p:nvSpPr>
            <p:cNvPr id="31802" name="Line 118"/>
            <p:cNvSpPr>
              <a:spLocks noChangeShapeType="1"/>
            </p:cNvSpPr>
            <p:nvPr/>
          </p:nvSpPr>
          <p:spPr bwMode="auto">
            <a:xfrm flipH="1" flipV="1">
              <a:off x="2971" y="3385"/>
              <a:ext cx="90" cy="0"/>
            </a:xfrm>
            <a:prstGeom prst="line">
              <a:avLst/>
            </a:prstGeom>
            <a:noFill/>
            <a:ln w="25400">
              <a:solidFill>
                <a:schemeClr val="tx2"/>
              </a:solidFill>
              <a:round/>
              <a:headEnd/>
              <a:tailEnd type="arrow" w="med" len="med"/>
            </a:ln>
          </p:spPr>
          <p:txBody>
            <a:bodyPr/>
            <a:lstStyle/>
            <a:p>
              <a:endParaRPr lang="ja-JP" altLang="en-US"/>
            </a:p>
          </p:txBody>
        </p:sp>
        <p:sp>
          <p:nvSpPr>
            <p:cNvPr id="31803" name="Arc 119"/>
            <p:cNvSpPr>
              <a:spLocks noChangeAspect="1"/>
            </p:cNvSpPr>
            <p:nvPr/>
          </p:nvSpPr>
          <p:spPr bwMode="auto">
            <a:xfrm>
              <a:off x="3061" y="3384"/>
              <a:ext cx="137" cy="227"/>
            </a:xfrm>
            <a:custGeom>
              <a:avLst/>
              <a:gdLst>
                <a:gd name="T0" fmla="*/ 0 w 21600"/>
                <a:gd name="T1" fmla="*/ 0 h 35740"/>
                <a:gd name="T2" fmla="*/ 0 w 21600"/>
                <a:gd name="T3" fmla="*/ 0 h 35740"/>
                <a:gd name="T4" fmla="*/ 0 w 21600"/>
                <a:gd name="T5" fmla="*/ 0 h 35740"/>
                <a:gd name="T6" fmla="*/ 0 60000 65536"/>
                <a:gd name="T7" fmla="*/ 0 60000 65536"/>
                <a:gd name="T8" fmla="*/ 0 60000 65536"/>
                <a:gd name="T9" fmla="*/ 0 w 21600"/>
                <a:gd name="T10" fmla="*/ 0 h 35740"/>
                <a:gd name="T11" fmla="*/ 21600 w 21600"/>
                <a:gd name="T12" fmla="*/ 35740 h 35740"/>
              </a:gdLst>
              <a:ahLst/>
              <a:cxnLst>
                <a:cxn ang="T6">
                  <a:pos x="T0" y="T1"/>
                </a:cxn>
                <a:cxn ang="T7">
                  <a:pos x="T2" y="T3"/>
                </a:cxn>
                <a:cxn ang="T8">
                  <a:pos x="T4" y="T5"/>
                </a:cxn>
              </a:cxnLst>
              <a:rect l="T9" t="T10" r="T11" b="T12"/>
              <a:pathLst>
                <a:path w="21600" h="35740" fill="none" extrusionOk="0">
                  <a:moveTo>
                    <a:pt x="-1" y="0"/>
                  </a:moveTo>
                  <a:cubicBezTo>
                    <a:pt x="11929" y="0"/>
                    <a:pt x="21600" y="9670"/>
                    <a:pt x="21600" y="21600"/>
                  </a:cubicBezTo>
                  <a:cubicBezTo>
                    <a:pt x="21600" y="26793"/>
                    <a:pt x="19728" y="31813"/>
                    <a:pt x="16328" y="35740"/>
                  </a:cubicBezTo>
                </a:path>
                <a:path w="21600" h="35740" stroke="0" extrusionOk="0">
                  <a:moveTo>
                    <a:pt x="-1" y="0"/>
                  </a:moveTo>
                  <a:cubicBezTo>
                    <a:pt x="11929" y="0"/>
                    <a:pt x="21600" y="9670"/>
                    <a:pt x="21600" y="21600"/>
                  </a:cubicBezTo>
                  <a:cubicBezTo>
                    <a:pt x="21600" y="26793"/>
                    <a:pt x="19728" y="31813"/>
                    <a:pt x="16328" y="35740"/>
                  </a:cubicBezTo>
                  <a:lnTo>
                    <a:pt x="0" y="21600"/>
                  </a:lnTo>
                  <a:close/>
                </a:path>
              </a:pathLst>
            </a:custGeom>
            <a:noFill/>
            <a:ln w="25400">
              <a:solidFill>
                <a:schemeClr val="tx2"/>
              </a:solidFill>
              <a:round/>
              <a:headEnd/>
              <a:tailEnd/>
            </a:ln>
          </p:spPr>
          <p:txBody>
            <a:bodyPr wrap="none" anchor="ctr"/>
            <a:lstStyle/>
            <a:p>
              <a:endParaRPr lang="ja-JP" altLang="en-US"/>
            </a:p>
          </p:txBody>
        </p:sp>
      </p:grpSp>
      <p:grpSp>
        <p:nvGrpSpPr>
          <p:cNvPr id="3" name="Group 121"/>
          <p:cNvGrpSpPr>
            <a:grpSpLocks/>
          </p:cNvGrpSpPr>
          <p:nvPr/>
        </p:nvGrpSpPr>
        <p:grpSpPr bwMode="auto">
          <a:xfrm rot="-9687729">
            <a:off x="5768125" y="5686700"/>
            <a:ext cx="421423" cy="397316"/>
            <a:chOff x="2971" y="3384"/>
            <a:chExt cx="227" cy="227"/>
          </a:xfrm>
        </p:grpSpPr>
        <p:sp>
          <p:nvSpPr>
            <p:cNvPr id="31800" name="Line 122"/>
            <p:cNvSpPr>
              <a:spLocks noChangeShapeType="1"/>
            </p:cNvSpPr>
            <p:nvPr/>
          </p:nvSpPr>
          <p:spPr bwMode="auto">
            <a:xfrm flipH="1" flipV="1">
              <a:off x="2971" y="3385"/>
              <a:ext cx="90" cy="0"/>
            </a:xfrm>
            <a:prstGeom prst="line">
              <a:avLst/>
            </a:prstGeom>
            <a:noFill/>
            <a:ln w="25400">
              <a:solidFill>
                <a:schemeClr val="tx2"/>
              </a:solidFill>
              <a:round/>
              <a:headEnd/>
              <a:tailEnd type="arrow" w="med" len="med"/>
            </a:ln>
          </p:spPr>
          <p:txBody>
            <a:bodyPr/>
            <a:lstStyle/>
            <a:p>
              <a:endParaRPr lang="ja-JP" altLang="en-US"/>
            </a:p>
          </p:txBody>
        </p:sp>
        <p:sp>
          <p:nvSpPr>
            <p:cNvPr id="31801" name="Arc 123"/>
            <p:cNvSpPr>
              <a:spLocks noChangeAspect="1"/>
            </p:cNvSpPr>
            <p:nvPr/>
          </p:nvSpPr>
          <p:spPr bwMode="auto">
            <a:xfrm>
              <a:off x="3061" y="3384"/>
              <a:ext cx="137" cy="227"/>
            </a:xfrm>
            <a:custGeom>
              <a:avLst/>
              <a:gdLst>
                <a:gd name="T0" fmla="*/ 0 w 21600"/>
                <a:gd name="T1" fmla="*/ 0 h 35740"/>
                <a:gd name="T2" fmla="*/ 0 w 21600"/>
                <a:gd name="T3" fmla="*/ 0 h 35740"/>
                <a:gd name="T4" fmla="*/ 0 w 21600"/>
                <a:gd name="T5" fmla="*/ 0 h 35740"/>
                <a:gd name="T6" fmla="*/ 0 60000 65536"/>
                <a:gd name="T7" fmla="*/ 0 60000 65536"/>
                <a:gd name="T8" fmla="*/ 0 60000 65536"/>
                <a:gd name="T9" fmla="*/ 0 w 21600"/>
                <a:gd name="T10" fmla="*/ 0 h 35740"/>
                <a:gd name="T11" fmla="*/ 21600 w 21600"/>
                <a:gd name="T12" fmla="*/ 35740 h 35740"/>
              </a:gdLst>
              <a:ahLst/>
              <a:cxnLst>
                <a:cxn ang="T6">
                  <a:pos x="T0" y="T1"/>
                </a:cxn>
                <a:cxn ang="T7">
                  <a:pos x="T2" y="T3"/>
                </a:cxn>
                <a:cxn ang="T8">
                  <a:pos x="T4" y="T5"/>
                </a:cxn>
              </a:cxnLst>
              <a:rect l="T9" t="T10" r="T11" b="T12"/>
              <a:pathLst>
                <a:path w="21600" h="35740" fill="none" extrusionOk="0">
                  <a:moveTo>
                    <a:pt x="-1" y="0"/>
                  </a:moveTo>
                  <a:cubicBezTo>
                    <a:pt x="11929" y="0"/>
                    <a:pt x="21600" y="9670"/>
                    <a:pt x="21600" y="21600"/>
                  </a:cubicBezTo>
                  <a:cubicBezTo>
                    <a:pt x="21600" y="26793"/>
                    <a:pt x="19728" y="31813"/>
                    <a:pt x="16328" y="35740"/>
                  </a:cubicBezTo>
                </a:path>
                <a:path w="21600" h="35740" stroke="0" extrusionOk="0">
                  <a:moveTo>
                    <a:pt x="-1" y="0"/>
                  </a:moveTo>
                  <a:cubicBezTo>
                    <a:pt x="11929" y="0"/>
                    <a:pt x="21600" y="9670"/>
                    <a:pt x="21600" y="21600"/>
                  </a:cubicBezTo>
                  <a:cubicBezTo>
                    <a:pt x="21600" y="26793"/>
                    <a:pt x="19728" y="31813"/>
                    <a:pt x="16328" y="35740"/>
                  </a:cubicBezTo>
                  <a:lnTo>
                    <a:pt x="0" y="21600"/>
                  </a:lnTo>
                  <a:close/>
                </a:path>
              </a:pathLst>
            </a:custGeom>
            <a:noFill/>
            <a:ln w="25400">
              <a:solidFill>
                <a:schemeClr val="tx2"/>
              </a:solidFill>
              <a:round/>
              <a:headEnd/>
              <a:tailEnd/>
            </a:ln>
          </p:spPr>
          <p:txBody>
            <a:bodyPr wrap="none" anchor="ctr"/>
            <a:lstStyle/>
            <a:p>
              <a:endParaRPr lang="ja-JP" altLang="en-US"/>
            </a:p>
          </p:txBody>
        </p:sp>
      </p:grpSp>
      <p:sp>
        <p:nvSpPr>
          <p:cNvPr id="31774" name="Text Box 124"/>
          <p:cNvSpPr txBox="1">
            <a:spLocks noChangeArrowheads="1"/>
          </p:cNvSpPr>
          <p:nvPr/>
        </p:nvSpPr>
        <p:spPr bwMode="auto">
          <a:xfrm>
            <a:off x="8173616" y="6344837"/>
            <a:ext cx="1604866" cy="520823"/>
          </a:xfrm>
          <a:prstGeom prst="rect">
            <a:avLst/>
          </a:prstGeom>
          <a:noFill/>
          <a:ln w="31750" algn="ctr">
            <a:noFill/>
            <a:miter lim="800000"/>
            <a:headEnd/>
            <a:tailEnd/>
          </a:ln>
        </p:spPr>
        <p:txBody>
          <a:bodyPr wrap="square" lIns="104306" tIns="52153" rIns="104306" bIns="52153">
            <a:spAutoFit/>
          </a:bodyPr>
          <a:lstStyle/>
          <a:p>
            <a:pPr algn="ctr"/>
            <a:r>
              <a:rPr lang="en-US" altLang="ja-JP" dirty="0" smtClean="0">
                <a:latin typeface="Tahoma" pitchFamily="34" charset="0"/>
                <a:cs typeface="Tahoma" pitchFamily="34" charset="0"/>
              </a:rPr>
              <a:t>Scaling</a:t>
            </a:r>
            <a:endParaRPr lang="en-US" altLang="ja-JP" dirty="0">
              <a:latin typeface="Tahoma" pitchFamily="34" charset="0"/>
              <a:cs typeface="Tahoma" pitchFamily="34" charset="0"/>
            </a:endParaRPr>
          </a:p>
        </p:txBody>
      </p:sp>
      <p:pic>
        <p:nvPicPr>
          <p:cNvPr id="31775" name="Picture 125" descr="A00"/>
          <p:cNvPicPr>
            <a:picLocks noChangeAspect="1" noChangeArrowheads="1"/>
          </p:cNvPicPr>
          <p:nvPr/>
        </p:nvPicPr>
        <p:blipFill>
          <a:blip r:embed="rId4" cstate="print"/>
          <a:srcRect/>
          <a:stretch>
            <a:fillRect/>
          </a:stretch>
        </p:blipFill>
        <p:spPr bwMode="auto">
          <a:xfrm>
            <a:off x="8630837" y="5291134"/>
            <a:ext cx="516105" cy="791132"/>
          </a:xfrm>
          <a:prstGeom prst="rect">
            <a:avLst/>
          </a:prstGeom>
          <a:noFill/>
          <a:ln w="9525">
            <a:noFill/>
            <a:miter lim="800000"/>
            <a:headEnd/>
            <a:tailEnd/>
          </a:ln>
        </p:spPr>
      </p:pic>
      <p:sp>
        <p:nvSpPr>
          <p:cNvPr id="31776" name="Line 126"/>
          <p:cNvSpPr>
            <a:spLocks noChangeShapeType="1"/>
          </p:cNvSpPr>
          <p:nvPr/>
        </p:nvSpPr>
        <p:spPr bwMode="auto">
          <a:xfrm flipV="1">
            <a:off x="8378354" y="6003503"/>
            <a:ext cx="252483" cy="238040"/>
          </a:xfrm>
          <a:prstGeom prst="line">
            <a:avLst/>
          </a:prstGeom>
          <a:noFill/>
          <a:ln w="25400">
            <a:solidFill>
              <a:schemeClr val="tx2"/>
            </a:solidFill>
            <a:round/>
            <a:headEnd/>
            <a:tailEnd type="arrow" w="med" len="med"/>
          </a:ln>
        </p:spPr>
        <p:txBody>
          <a:bodyPr lIns="104306" tIns="52153" rIns="104306" bIns="52153"/>
          <a:lstStyle/>
          <a:p>
            <a:endParaRPr lang="ja-JP" altLang="en-US"/>
          </a:p>
        </p:txBody>
      </p:sp>
      <p:sp>
        <p:nvSpPr>
          <p:cNvPr id="31777" name="Line 127"/>
          <p:cNvSpPr>
            <a:spLocks noChangeShapeType="1"/>
          </p:cNvSpPr>
          <p:nvPr/>
        </p:nvSpPr>
        <p:spPr bwMode="auto">
          <a:xfrm flipH="1" flipV="1">
            <a:off x="9135803" y="6003503"/>
            <a:ext cx="252483" cy="238040"/>
          </a:xfrm>
          <a:prstGeom prst="line">
            <a:avLst/>
          </a:prstGeom>
          <a:noFill/>
          <a:ln w="25400">
            <a:solidFill>
              <a:schemeClr val="tx2"/>
            </a:solidFill>
            <a:round/>
            <a:headEnd/>
            <a:tailEnd type="arrow" w="med" len="med"/>
          </a:ln>
        </p:spPr>
        <p:txBody>
          <a:bodyPr lIns="104306" tIns="52153" rIns="104306" bIns="52153"/>
          <a:lstStyle/>
          <a:p>
            <a:endParaRPr lang="ja-JP" altLang="en-US"/>
          </a:p>
        </p:txBody>
      </p:sp>
      <p:sp>
        <p:nvSpPr>
          <p:cNvPr id="31778" name="Line 128"/>
          <p:cNvSpPr>
            <a:spLocks noChangeShapeType="1"/>
          </p:cNvSpPr>
          <p:nvPr/>
        </p:nvSpPr>
        <p:spPr bwMode="auto">
          <a:xfrm flipV="1">
            <a:off x="9135803" y="5289383"/>
            <a:ext cx="252483" cy="238040"/>
          </a:xfrm>
          <a:prstGeom prst="line">
            <a:avLst/>
          </a:prstGeom>
          <a:noFill/>
          <a:ln w="25400">
            <a:solidFill>
              <a:schemeClr val="tx2"/>
            </a:solidFill>
            <a:round/>
            <a:headEnd type="arrow" w="med" len="med"/>
            <a:tailEnd/>
          </a:ln>
        </p:spPr>
        <p:txBody>
          <a:bodyPr lIns="104306" tIns="52153" rIns="104306" bIns="52153"/>
          <a:lstStyle/>
          <a:p>
            <a:endParaRPr lang="ja-JP" altLang="en-US"/>
          </a:p>
        </p:txBody>
      </p:sp>
      <p:sp>
        <p:nvSpPr>
          <p:cNvPr id="31779" name="Line 129"/>
          <p:cNvSpPr>
            <a:spLocks noChangeShapeType="1"/>
          </p:cNvSpPr>
          <p:nvPr/>
        </p:nvSpPr>
        <p:spPr bwMode="auto">
          <a:xfrm flipH="1" flipV="1">
            <a:off x="8378354" y="5289383"/>
            <a:ext cx="252483" cy="238040"/>
          </a:xfrm>
          <a:prstGeom prst="line">
            <a:avLst/>
          </a:prstGeom>
          <a:noFill/>
          <a:ln w="25400">
            <a:solidFill>
              <a:schemeClr val="tx2"/>
            </a:solidFill>
            <a:round/>
            <a:headEnd type="arrow" w="med" len="med"/>
            <a:tailEnd/>
          </a:ln>
        </p:spPr>
        <p:txBody>
          <a:bodyPr lIns="104306" tIns="52153" rIns="104306" bIns="52153"/>
          <a:lstStyle/>
          <a:p>
            <a:endParaRPr lang="ja-JP" altLang="en-US"/>
          </a:p>
        </p:txBody>
      </p:sp>
      <p:grpSp>
        <p:nvGrpSpPr>
          <p:cNvPr id="4" name="グループ化 49"/>
          <p:cNvGrpSpPr>
            <a:grpSpLocks/>
          </p:cNvGrpSpPr>
          <p:nvPr/>
        </p:nvGrpSpPr>
        <p:grpSpPr bwMode="auto">
          <a:xfrm>
            <a:off x="1651867" y="1023922"/>
            <a:ext cx="3545902" cy="3453326"/>
            <a:chOff x="1134641" y="1000108"/>
            <a:chExt cx="3032522" cy="3132534"/>
          </a:xfrm>
        </p:grpSpPr>
        <p:sp>
          <p:nvSpPr>
            <p:cNvPr id="31795" name="Rectangle 88"/>
            <p:cNvSpPr>
              <a:spLocks noChangeArrowheads="1"/>
            </p:cNvSpPr>
            <p:nvPr/>
          </p:nvSpPr>
          <p:spPr bwMode="auto">
            <a:xfrm>
              <a:off x="1142976" y="1000108"/>
              <a:ext cx="3024187" cy="3132534"/>
            </a:xfrm>
            <a:prstGeom prst="rect">
              <a:avLst/>
            </a:prstGeom>
            <a:solidFill>
              <a:schemeClr val="bg1"/>
            </a:solidFill>
            <a:ln w="38100" algn="ctr">
              <a:solidFill>
                <a:srgbClr val="FFC000"/>
              </a:solidFill>
              <a:miter lim="800000"/>
              <a:headEnd/>
              <a:tailEnd/>
            </a:ln>
          </p:spPr>
          <p:txBody>
            <a:bodyPr wrap="none" anchor="ctr"/>
            <a:lstStyle/>
            <a:p>
              <a:endParaRPr lang="ja-JP" altLang="en-US" sz="2800"/>
            </a:p>
          </p:txBody>
        </p:sp>
        <p:pic>
          <p:nvPicPr>
            <p:cNvPr id="31796" name="Picture 84" descr="cam"/>
            <p:cNvPicPr>
              <a:picLocks noChangeAspect="1" noChangeArrowheads="1"/>
            </p:cNvPicPr>
            <p:nvPr/>
          </p:nvPicPr>
          <p:blipFill>
            <a:blip r:embed="rId6" cstate="print"/>
            <a:srcRect/>
            <a:stretch>
              <a:fillRect/>
            </a:stretch>
          </p:blipFill>
          <p:spPr bwMode="auto">
            <a:xfrm>
              <a:off x="2762226" y="1282286"/>
              <a:ext cx="1352550" cy="1014412"/>
            </a:xfrm>
            <a:prstGeom prst="rect">
              <a:avLst/>
            </a:prstGeom>
            <a:noFill/>
            <a:ln w="9525">
              <a:noFill/>
              <a:miter lim="800000"/>
              <a:headEnd/>
              <a:tailEnd/>
            </a:ln>
          </p:spPr>
        </p:pic>
        <p:pic>
          <p:nvPicPr>
            <p:cNvPr id="31797" name="Picture 85" descr="IMP"/>
            <p:cNvPicPr>
              <a:picLocks noChangeAspect="1" noChangeArrowheads="1"/>
            </p:cNvPicPr>
            <p:nvPr/>
          </p:nvPicPr>
          <p:blipFill>
            <a:blip r:embed="rId7" cstate="print"/>
            <a:srcRect/>
            <a:stretch>
              <a:fillRect/>
            </a:stretch>
          </p:blipFill>
          <p:spPr bwMode="auto">
            <a:xfrm rot="806078">
              <a:off x="1364432" y="2188352"/>
              <a:ext cx="2259806" cy="1582340"/>
            </a:xfrm>
            <a:prstGeom prst="rect">
              <a:avLst/>
            </a:prstGeom>
            <a:noFill/>
            <a:ln w="19050">
              <a:solidFill>
                <a:schemeClr val="tx1"/>
              </a:solidFill>
              <a:miter lim="800000"/>
              <a:headEnd/>
              <a:tailEnd/>
            </a:ln>
          </p:spPr>
        </p:pic>
        <p:sp>
          <p:nvSpPr>
            <p:cNvPr id="31798" name="AutoShape 86"/>
            <p:cNvSpPr>
              <a:spLocks noChangeArrowheads="1"/>
            </p:cNvSpPr>
            <p:nvPr/>
          </p:nvSpPr>
          <p:spPr bwMode="auto">
            <a:xfrm rot="959704">
              <a:off x="2066901" y="1647808"/>
              <a:ext cx="1209675" cy="1459706"/>
            </a:xfrm>
            <a:prstGeom prst="triangle">
              <a:avLst>
                <a:gd name="adj" fmla="val 54676"/>
              </a:avLst>
            </a:prstGeom>
            <a:solidFill>
              <a:srgbClr val="FF6600">
                <a:alpha val="39999"/>
              </a:srgbClr>
            </a:solidFill>
            <a:ln w="12700">
              <a:noFill/>
              <a:miter lim="800000"/>
              <a:headEnd/>
              <a:tailEnd/>
            </a:ln>
          </p:spPr>
          <p:txBody>
            <a:bodyPr wrap="none" anchor="ctr"/>
            <a:lstStyle/>
            <a:p>
              <a:endParaRPr lang="ja-JP" altLang="en-US" sz="2800"/>
            </a:p>
          </p:txBody>
        </p:sp>
        <p:sp>
          <p:nvSpPr>
            <p:cNvPr id="31799" name="Rectangle 3"/>
            <p:cNvSpPr>
              <a:spLocks noChangeArrowheads="1"/>
            </p:cNvSpPr>
            <p:nvPr/>
          </p:nvSpPr>
          <p:spPr bwMode="auto">
            <a:xfrm>
              <a:off x="1134641" y="1000108"/>
              <a:ext cx="2707481" cy="485775"/>
            </a:xfrm>
            <a:prstGeom prst="rect">
              <a:avLst/>
            </a:prstGeom>
            <a:noFill/>
            <a:ln w="9525">
              <a:noFill/>
              <a:miter lim="800000"/>
              <a:headEnd/>
              <a:tailEnd/>
            </a:ln>
          </p:spPr>
          <p:txBody>
            <a:bodyPr/>
            <a:lstStyle/>
            <a:p>
              <a:pPr marL="391146" indent="-391146">
                <a:spcBef>
                  <a:spcPct val="20000"/>
                </a:spcBef>
                <a:buClr>
                  <a:schemeClr val="accent1"/>
                </a:buClr>
                <a:buSzPct val="65000"/>
              </a:pPr>
              <a:r>
                <a:rPr lang="en-US" altLang="ja-JP" sz="2800" dirty="0" smtClean="0">
                  <a:latin typeface="Tahoma" pitchFamily="34" charset="0"/>
                  <a:cs typeface="Tahoma" pitchFamily="34" charset="0"/>
                </a:rPr>
                <a:t>Pose of Paper</a:t>
              </a:r>
              <a:endParaRPr lang="en-US" altLang="ja-JP" sz="2800" dirty="0">
                <a:latin typeface="Tahoma" pitchFamily="34" charset="0"/>
                <a:cs typeface="Tahoma" pitchFamily="34" charset="0"/>
              </a:endParaRPr>
            </a:p>
          </p:txBody>
        </p:sp>
      </p:grpSp>
      <p:grpSp>
        <p:nvGrpSpPr>
          <p:cNvPr id="5" name="グループ化 59"/>
          <p:cNvGrpSpPr>
            <a:grpSpLocks/>
          </p:cNvGrpSpPr>
          <p:nvPr/>
        </p:nvGrpSpPr>
        <p:grpSpPr bwMode="auto">
          <a:xfrm>
            <a:off x="5976052" y="1023922"/>
            <a:ext cx="3564467" cy="3453326"/>
            <a:chOff x="3543301" y="2251870"/>
            <a:chExt cx="3046809" cy="3132534"/>
          </a:xfrm>
        </p:grpSpPr>
        <p:sp>
          <p:nvSpPr>
            <p:cNvPr id="31786" name="Rectangle 90"/>
            <p:cNvSpPr>
              <a:spLocks noChangeArrowheads="1"/>
            </p:cNvSpPr>
            <p:nvPr/>
          </p:nvSpPr>
          <p:spPr bwMode="auto">
            <a:xfrm>
              <a:off x="3565923" y="2251870"/>
              <a:ext cx="3024187" cy="3132534"/>
            </a:xfrm>
            <a:prstGeom prst="rect">
              <a:avLst/>
            </a:prstGeom>
            <a:solidFill>
              <a:schemeClr val="bg1"/>
            </a:solidFill>
            <a:ln w="38100" algn="ctr">
              <a:solidFill>
                <a:srgbClr val="00B0F0"/>
              </a:solidFill>
              <a:miter lim="800000"/>
              <a:headEnd/>
              <a:tailEnd/>
            </a:ln>
          </p:spPr>
          <p:txBody>
            <a:bodyPr wrap="none" anchor="ctr"/>
            <a:lstStyle/>
            <a:p>
              <a:endParaRPr lang="ja-JP" altLang="en-US" sz="2800"/>
            </a:p>
          </p:txBody>
        </p:sp>
        <p:sp>
          <p:nvSpPr>
            <p:cNvPr id="31787" name="Rectangle 3"/>
            <p:cNvSpPr>
              <a:spLocks noChangeArrowheads="1"/>
            </p:cNvSpPr>
            <p:nvPr/>
          </p:nvSpPr>
          <p:spPr bwMode="auto">
            <a:xfrm>
              <a:off x="3543301" y="2251870"/>
              <a:ext cx="2707481" cy="485775"/>
            </a:xfrm>
            <a:prstGeom prst="rect">
              <a:avLst/>
            </a:prstGeom>
            <a:noFill/>
            <a:ln w="9525">
              <a:noFill/>
              <a:miter lim="800000"/>
              <a:headEnd/>
              <a:tailEnd/>
            </a:ln>
          </p:spPr>
          <p:txBody>
            <a:bodyPr/>
            <a:lstStyle/>
            <a:p>
              <a:pPr marL="391146" indent="-391146">
                <a:spcBef>
                  <a:spcPct val="20000"/>
                </a:spcBef>
                <a:buClr>
                  <a:schemeClr val="accent1"/>
                </a:buClr>
                <a:buSzPct val="65000"/>
              </a:pPr>
              <a:r>
                <a:rPr lang="en-US" altLang="ja-JP" sz="2800" dirty="0" smtClean="0">
                  <a:latin typeface="Tahoma" pitchFamily="34" charset="0"/>
                  <a:cs typeface="Tahoma" pitchFamily="34" charset="0"/>
                </a:rPr>
                <a:t>Pose of Characters</a:t>
              </a:r>
              <a:endParaRPr lang="en-US" altLang="ja-JP" sz="2800" dirty="0">
                <a:latin typeface="Tahoma" pitchFamily="34" charset="0"/>
                <a:cs typeface="Tahoma" pitchFamily="34" charset="0"/>
              </a:endParaRPr>
            </a:p>
          </p:txBody>
        </p:sp>
        <p:pic>
          <p:nvPicPr>
            <p:cNvPr id="31788" name="Picture 99" descr="capture"/>
            <p:cNvPicPr>
              <a:picLocks noChangeAspect="1" noChangeArrowheads="1"/>
            </p:cNvPicPr>
            <p:nvPr/>
          </p:nvPicPr>
          <p:blipFill>
            <a:blip r:embed="rId8" cstate="print"/>
            <a:srcRect/>
            <a:stretch>
              <a:fillRect/>
            </a:stretch>
          </p:blipFill>
          <p:spPr bwMode="auto">
            <a:xfrm>
              <a:off x="3705226" y="3224610"/>
              <a:ext cx="2700337" cy="1846660"/>
            </a:xfrm>
            <a:prstGeom prst="rect">
              <a:avLst/>
            </a:prstGeom>
            <a:noFill/>
            <a:ln w="19050">
              <a:solidFill>
                <a:schemeClr val="tx1"/>
              </a:solidFill>
              <a:miter lim="800000"/>
              <a:headEnd/>
              <a:tailEnd/>
            </a:ln>
          </p:spPr>
        </p:pic>
        <p:sp>
          <p:nvSpPr>
            <p:cNvPr id="31789" name="Rectangle 100"/>
            <p:cNvSpPr>
              <a:spLocks noChangeArrowheads="1"/>
            </p:cNvSpPr>
            <p:nvPr/>
          </p:nvSpPr>
          <p:spPr bwMode="auto">
            <a:xfrm>
              <a:off x="5217319" y="4250929"/>
              <a:ext cx="216694" cy="270272"/>
            </a:xfrm>
            <a:prstGeom prst="rect">
              <a:avLst/>
            </a:prstGeom>
            <a:noFill/>
            <a:ln w="31750" algn="ctr">
              <a:solidFill>
                <a:schemeClr val="accent1"/>
              </a:solidFill>
              <a:miter lim="800000"/>
              <a:headEnd/>
              <a:tailEnd/>
            </a:ln>
          </p:spPr>
          <p:txBody>
            <a:bodyPr wrap="none" anchor="ctr"/>
            <a:lstStyle/>
            <a:p>
              <a:endParaRPr lang="ja-JP" altLang="en-US" sz="2800"/>
            </a:p>
          </p:txBody>
        </p:sp>
        <p:sp>
          <p:nvSpPr>
            <p:cNvPr id="31790" name="Line 101"/>
            <p:cNvSpPr>
              <a:spLocks noChangeShapeType="1"/>
            </p:cNvSpPr>
            <p:nvPr/>
          </p:nvSpPr>
          <p:spPr bwMode="auto">
            <a:xfrm flipV="1">
              <a:off x="5325666" y="4089004"/>
              <a:ext cx="0" cy="298847"/>
            </a:xfrm>
            <a:prstGeom prst="line">
              <a:avLst/>
            </a:prstGeom>
            <a:noFill/>
            <a:ln w="31750">
              <a:solidFill>
                <a:schemeClr val="accent1"/>
              </a:solidFill>
              <a:round/>
              <a:headEnd/>
              <a:tailEnd type="arrow" w="med" len="med"/>
            </a:ln>
          </p:spPr>
          <p:txBody>
            <a:bodyPr/>
            <a:lstStyle/>
            <a:p>
              <a:endParaRPr lang="ja-JP" altLang="en-US" sz="2800"/>
            </a:p>
          </p:txBody>
        </p:sp>
        <p:sp>
          <p:nvSpPr>
            <p:cNvPr id="31791" name="Rectangle 102"/>
            <p:cNvSpPr>
              <a:spLocks noChangeArrowheads="1"/>
            </p:cNvSpPr>
            <p:nvPr/>
          </p:nvSpPr>
          <p:spPr bwMode="auto">
            <a:xfrm rot="-1700688">
              <a:off x="3985023" y="4514058"/>
              <a:ext cx="216694" cy="270271"/>
            </a:xfrm>
            <a:prstGeom prst="rect">
              <a:avLst/>
            </a:prstGeom>
            <a:noFill/>
            <a:ln w="31750" algn="ctr">
              <a:solidFill>
                <a:schemeClr val="accent1"/>
              </a:solidFill>
              <a:miter lim="800000"/>
              <a:headEnd/>
              <a:tailEnd/>
            </a:ln>
          </p:spPr>
          <p:txBody>
            <a:bodyPr wrap="none" anchor="ctr"/>
            <a:lstStyle/>
            <a:p>
              <a:endParaRPr lang="ja-JP" altLang="en-US" sz="2800"/>
            </a:p>
          </p:txBody>
        </p:sp>
        <p:sp>
          <p:nvSpPr>
            <p:cNvPr id="31792" name="Line 103"/>
            <p:cNvSpPr>
              <a:spLocks noChangeShapeType="1"/>
            </p:cNvSpPr>
            <p:nvPr/>
          </p:nvSpPr>
          <p:spPr bwMode="auto">
            <a:xfrm rot="-1698896" flipH="1" flipV="1">
              <a:off x="4019551" y="4360467"/>
              <a:ext cx="1191" cy="305991"/>
            </a:xfrm>
            <a:prstGeom prst="line">
              <a:avLst/>
            </a:prstGeom>
            <a:noFill/>
            <a:ln w="31750">
              <a:solidFill>
                <a:schemeClr val="accent1"/>
              </a:solidFill>
              <a:round/>
              <a:headEnd/>
              <a:tailEnd type="arrow" w="med" len="med"/>
            </a:ln>
          </p:spPr>
          <p:txBody>
            <a:bodyPr/>
            <a:lstStyle/>
            <a:p>
              <a:endParaRPr lang="ja-JP" altLang="en-US" sz="2800"/>
            </a:p>
          </p:txBody>
        </p:sp>
        <p:sp>
          <p:nvSpPr>
            <p:cNvPr id="31793" name="Rectangle 107"/>
            <p:cNvSpPr>
              <a:spLocks noChangeArrowheads="1"/>
            </p:cNvSpPr>
            <p:nvPr/>
          </p:nvSpPr>
          <p:spPr bwMode="auto">
            <a:xfrm rot="879274">
              <a:off x="6162191" y="4456665"/>
              <a:ext cx="216694" cy="270272"/>
            </a:xfrm>
            <a:prstGeom prst="rect">
              <a:avLst/>
            </a:prstGeom>
            <a:noFill/>
            <a:ln w="31750" algn="ctr">
              <a:solidFill>
                <a:schemeClr val="accent1"/>
              </a:solidFill>
              <a:miter lim="800000"/>
              <a:headEnd/>
              <a:tailEnd/>
            </a:ln>
          </p:spPr>
          <p:txBody>
            <a:bodyPr wrap="none" anchor="ctr"/>
            <a:lstStyle/>
            <a:p>
              <a:endParaRPr lang="ja-JP" altLang="en-US" sz="2800"/>
            </a:p>
          </p:txBody>
        </p:sp>
        <p:sp>
          <p:nvSpPr>
            <p:cNvPr id="31794" name="Line 108"/>
            <p:cNvSpPr>
              <a:spLocks noChangeShapeType="1"/>
            </p:cNvSpPr>
            <p:nvPr/>
          </p:nvSpPr>
          <p:spPr bwMode="auto">
            <a:xfrm rot="864403" flipH="1" flipV="1">
              <a:off x="6286500" y="4294983"/>
              <a:ext cx="1191" cy="305990"/>
            </a:xfrm>
            <a:prstGeom prst="line">
              <a:avLst/>
            </a:prstGeom>
            <a:noFill/>
            <a:ln w="31750">
              <a:solidFill>
                <a:schemeClr val="accent1"/>
              </a:solidFill>
              <a:round/>
              <a:headEnd/>
              <a:tailEnd type="arrow" w="med" len="med"/>
            </a:ln>
          </p:spPr>
          <p:txBody>
            <a:bodyPr/>
            <a:lstStyle/>
            <a:p>
              <a:endParaRPr lang="ja-JP" altLang="en-US" sz="2800"/>
            </a:p>
          </p:txBody>
        </p:sp>
      </p:grpSp>
      <p:sp>
        <p:nvSpPr>
          <p:cNvPr id="31782" name="角丸四角形 60"/>
          <p:cNvSpPr>
            <a:spLocks noChangeArrowheads="1"/>
          </p:cNvSpPr>
          <p:nvPr/>
        </p:nvSpPr>
        <p:spPr bwMode="auto">
          <a:xfrm>
            <a:off x="668338" y="5040842"/>
            <a:ext cx="4511278" cy="2126606"/>
          </a:xfrm>
          <a:prstGeom prst="roundRect">
            <a:avLst>
              <a:gd name="adj" fmla="val 11634"/>
            </a:avLst>
          </a:prstGeom>
          <a:noFill/>
          <a:ln w="38100" algn="ctr">
            <a:solidFill>
              <a:srgbClr val="FFC000"/>
            </a:solidFill>
            <a:round/>
            <a:headEnd/>
            <a:tailEnd/>
          </a:ln>
        </p:spPr>
        <p:txBody>
          <a:bodyPr wrap="none" lIns="104306" tIns="52153" rIns="104306" bIns="52153" anchor="ctr"/>
          <a:lstStyle/>
          <a:p>
            <a:endParaRPr lang="ja-JP" altLang="en-US"/>
          </a:p>
        </p:txBody>
      </p:sp>
      <p:sp>
        <p:nvSpPr>
          <p:cNvPr id="31783" name="角丸四角形 61"/>
          <p:cNvSpPr>
            <a:spLocks noChangeArrowheads="1"/>
          </p:cNvSpPr>
          <p:nvPr/>
        </p:nvSpPr>
        <p:spPr bwMode="auto">
          <a:xfrm>
            <a:off x="5430243" y="5040842"/>
            <a:ext cx="4511278" cy="2126606"/>
          </a:xfrm>
          <a:prstGeom prst="roundRect">
            <a:avLst>
              <a:gd name="adj" fmla="val 11634"/>
            </a:avLst>
          </a:prstGeom>
          <a:noFill/>
          <a:ln w="38100" algn="ctr">
            <a:solidFill>
              <a:srgbClr val="00B0F0"/>
            </a:solidFill>
            <a:round/>
            <a:headEnd/>
            <a:tailEnd/>
          </a:ln>
        </p:spPr>
        <p:txBody>
          <a:bodyPr wrap="none" lIns="104306" tIns="52153" rIns="104306" bIns="52153" anchor="ctr"/>
          <a:lstStyle/>
          <a:p>
            <a:endParaRPr lang="ja-JP" altLang="en-US"/>
          </a:p>
        </p:txBody>
      </p:sp>
      <p:sp>
        <p:nvSpPr>
          <p:cNvPr id="65" name="右矢印 64"/>
          <p:cNvSpPr>
            <a:spLocks noChangeArrowheads="1"/>
          </p:cNvSpPr>
          <p:nvPr/>
        </p:nvSpPr>
        <p:spPr bwMode="auto">
          <a:xfrm rot="-5400000">
            <a:off x="3052915" y="4096785"/>
            <a:ext cx="903151" cy="1216002"/>
          </a:xfrm>
          <a:prstGeom prst="rightArrow">
            <a:avLst>
              <a:gd name="adj1" fmla="val 57787"/>
              <a:gd name="adj2" fmla="val 43079"/>
            </a:avLst>
          </a:prstGeom>
          <a:ln>
            <a:headEnd/>
            <a:tailEnd/>
          </a:ln>
        </p:spPr>
        <p:style>
          <a:lnRef idx="0">
            <a:schemeClr val="accent3"/>
          </a:lnRef>
          <a:fillRef idx="3">
            <a:schemeClr val="accent3"/>
          </a:fillRef>
          <a:effectRef idx="3">
            <a:schemeClr val="accent3"/>
          </a:effectRef>
          <a:fontRef idx="minor">
            <a:schemeClr val="lt1"/>
          </a:fontRef>
        </p:style>
        <p:txBody>
          <a:bodyPr wrap="none" lIns="104306" tIns="52153" rIns="104306" bIns="52153" anchor="ctr"/>
          <a:lstStyle/>
          <a:p>
            <a:endParaRPr lang="ja-JP" altLang="en-US"/>
          </a:p>
        </p:txBody>
      </p:sp>
      <p:sp>
        <p:nvSpPr>
          <p:cNvPr id="66" name="右矢印 65"/>
          <p:cNvSpPr>
            <a:spLocks noChangeArrowheads="1"/>
          </p:cNvSpPr>
          <p:nvPr/>
        </p:nvSpPr>
        <p:spPr bwMode="auto">
          <a:xfrm rot="-5400000">
            <a:off x="7340126" y="4097713"/>
            <a:ext cx="903151" cy="1214146"/>
          </a:xfrm>
          <a:prstGeom prst="rightArrow">
            <a:avLst>
              <a:gd name="adj1" fmla="val 57787"/>
              <a:gd name="adj2" fmla="val 43079"/>
            </a:avLst>
          </a:prstGeom>
          <a:ln>
            <a:headEnd/>
            <a:tailEnd/>
          </a:ln>
        </p:spPr>
        <p:style>
          <a:lnRef idx="0">
            <a:schemeClr val="accent4"/>
          </a:lnRef>
          <a:fillRef idx="3">
            <a:schemeClr val="accent4"/>
          </a:fillRef>
          <a:effectRef idx="3">
            <a:schemeClr val="accent4"/>
          </a:effectRef>
          <a:fontRef idx="minor">
            <a:schemeClr val="lt1"/>
          </a:fontRef>
        </p:style>
        <p:txBody>
          <a:bodyPr wrap="none" lIns="104306" tIns="52153" rIns="104306" bIns="52153"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7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7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7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7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7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7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78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30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783"/>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30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59" grpId="0" animBg="1"/>
      <p:bldP spid="31761" grpId="0"/>
      <p:bldP spid="31762" grpId="0" animBg="1"/>
      <p:bldP spid="31763" grpId="0" animBg="1"/>
      <p:bldP spid="31764" grpId="0" animBg="1"/>
      <p:bldP spid="31765" grpId="0"/>
      <p:bldP spid="31767" grpId="0" animBg="1"/>
      <p:bldP spid="31768" grpId="0" animBg="1"/>
      <p:bldP spid="31769" grpId="0" animBg="1"/>
      <p:bldP spid="31770" grpId="0"/>
      <p:bldP spid="31774" grpId="0"/>
      <p:bldP spid="31776" grpId="0" animBg="1"/>
      <p:bldP spid="31777" grpId="0" animBg="1"/>
      <p:bldP spid="31778" grpId="0" animBg="1"/>
      <p:bldP spid="31779" grpId="0" animBg="1"/>
      <p:bldP spid="31782" grpId="0" animBg="1"/>
      <p:bldP spid="31783" grpId="0" animBg="1"/>
      <p:bldP spid="65"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chemeClr val="bg1">
                    <a:lumMod val="65000"/>
                  </a:schemeClr>
                </a:solidFill>
              </a:rPr>
              <a:t>Overview of the Proposed Method</a:t>
            </a:r>
          </a:p>
          <a:p>
            <a:pPr marL="514350" indent="-514350">
              <a:buFont typeface="+mj-lt"/>
              <a:buAutoNum type="arabicPeriod"/>
            </a:pPr>
            <a:r>
              <a:rPr lang="en-US" altLang="ja-JP" sz="3600" dirty="0" smtClean="0">
                <a:solidFill>
                  <a:schemeClr val="bg1">
                    <a:lumMod val="65000"/>
                  </a:schemeClr>
                </a:solidFill>
              </a:rPr>
              <a:t>Contour Version of Geometric Hashing</a:t>
            </a:r>
          </a:p>
          <a:p>
            <a:pPr marL="514350" indent="-514350">
              <a:buFont typeface="+mj-lt"/>
              <a:buAutoNum type="arabicPeriod"/>
            </a:pPr>
            <a:r>
              <a:rPr lang="en-US" altLang="ja-JP" sz="3600" dirty="0" smtClean="0">
                <a:solidFill>
                  <a:schemeClr val="bg1">
                    <a:lumMod val="65000"/>
                  </a:schemeClr>
                </a:solidFill>
              </a:rPr>
              <a:t>Proposed Method</a:t>
            </a:r>
          </a:p>
          <a:p>
            <a:pPr marL="827087" lvl="1" indent="-514350">
              <a:buFont typeface="+mj-lt"/>
              <a:buAutoNum type="arabicPeriod"/>
            </a:pPr>
            <a:r>
              <a:rPr lang="en-US" altLang="ja-JP" sz="3200" dirty="0" smtClean="0">
                <a:solidFill>
                  <a:schemeClr val="bg1">
                    <a:lumMod val="65000"/>
                  </a:schemeClr>
                </a:solidFill>
              </a:rPr>
              <a:t>Real-Time Processing</a:t>
            </a:r>
          </a:p>
          <a:p>
            <a:pPr marL="827087" lvl="1" indent="-514350">
              <a:buFont typeface="+mj-lt"/>
              <a:buAutoNum type="arabicPeriod"/>
            </a:pPr>
            <a:r>
              <a:rPr lang="en-US" altLang="ja-JP" sz="3200" dirty="0" smtClean="0">
                <a:solidFill>
                  <a:schemeClr val="bg1">
                    <a:lumMod val="65000"/>
                  </a:schemeClr>
                </a:solidFill>
              </a:rPr>
              <a:t>Recognition of Separated Characters</a:t>
            </a:r>
          </a:p>
          <a:p>
            <a:pPr marL="827087" lvl="1" indent="-514350">
              <a:buFont typeface="+mj-lt"/>
              <a:buAutoNum type="arabicPeriod"/>
            </a:pPr>
            <a:r>
              <a:rPr lang="en-US" altLang="ja-JP" sz="3200" dirty="0" smtClean="0">
                <a:solidFill>
                  <a:schemeClr val="bg1">
                    <a:lumMod val="65000"/>
                  </a:schemeClr>
                </a:solidFill>
              </a:rPr>
              <a:t>Pose Estimation</a:t>
            </a:r>
          </a:p>
          <a:p>
            <a:pPr marL="514350" indent="-514350">
              <a:buFont typeface="+mj-lt"/>
              <a:buAutoNum type="arabicPeriod"/>
            </a:pPr>
            <a:r>
              <a:rPr lang="en-US" altLang="ja-JP" sz="3600" dirty="0" smtClean="0">
                <a:solidFill>
                  <a:srgbClr val="FF0000"/>
                </a:solidFill>
              </a:rPr>
              <a:t>Experiment</a:t>
            </a:r>
          </a:p>
          <a:p>
            <a:pPr marL="514350" indent="-514350">
              <a:buFont typeface="+mj-lt"/>
              <a:buAutoNum type="arabicPeriod"/>
            </a:pPr>
            <a:r>
              <a:rPr lang="en-US" altLang="ja-JP" sz="3600" dirty="0" smtClean="0"/>
              <a:t>Conclusion</a:t>
            </a:r>
            <a:endParaRPr kumimoji="1" lang="ja-JP" alt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ja-JP" dirty="0" smtClean="0"/>
              <a:t>Experiment:</a:t>
            </a:r>
            <a:br>
              <a:rPr lang="en-US" altLang="ja-JP" dirty="0" smtClean="0"/>
            </a:br>
            <a:r>
              <a:rPr lang="en-US" altLang="ja-JP" dirty="0" smtClean="0"/>
              <a:t>Recognition Target</a:t>
            </a:r>
          </a:p>
        </p:txBody>
      </p:sp>
      <p:pic>
        <p:nvPicPr>
          <p:cNvPr id="36868" name="Picture 16" descr="MIRU"/>
          <p:cNvPicPr>
            <a:picLocks noChangeAspect="1" noChangeArrowheads="1"/>
          </p:cNvPicPr>
          <p:nvPr/>
        </p:nvPicPr>
        <p:blipFill>
          <a:blip r:embed="rId3" cstate="print"/>
          <a:srcRect/>
          <a:stretch>
            <a:fillRect/>
          </a:stretch>
        </p:blipFill>
        <p:spPr bwMode="auto">
          <a:xfrm>
            <a:off x="1726539" y="1673362"/>
            <a:ext cx="7297875" cy="4755545"/>
          </a:xfrm>
          <a:prstGeom prst="rect">
            <a:avLst/>
          </a:prstGeom>
          <a:noFill/>
          <a:ln w="12700">
            <a:solidFill>
              <a:schemeClr val="tx1"/>
            </a:solidFill>
            <a:miter lim="800000"/>
            <a:headEnd/>
            <a:tailEnd/>
          </a:ln>
        </p:spPr>
      </p:pic>
      <p:sp>
        <p:nvSpPr>
          <p:cNvPr id="36869" name="テキスト ボックス 4"/>
          <p:cNvSpPr>
            <a:spLocks noChangeArrowheads="1"/>
          </p:cNvSpPr>
          <p:nvPr/>
        </p:nvSpPr>
        <p:spPr bwMode="auto">
          <a:xfrm>
            <a:off x="7592982" y="474673"/>
            <a:ext cx="2763993" cy="746489"/>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square" lIns="104306" tIns="52153" rIns="104306" bIns="52153">
            <a:spAutoFit/>
          </a:bodyPr>
          <a:lstStyle/>
          <a:p>
            <a:pPr algn="ctr"/>
            <a:r>
              <a:rPr lang="en-US" altLang="ja-JP" sz="3700" dirty="0">
                <a:solidFill>
                  <a:schemeClr val="bg1"/>
                </a:solidFill>
              </a:rPr>
              <a:t>236 </a:t>
            </a:r>
            <a:r>
              <a:rPr lang="en-US" altLang="ja-JP" sz="3700" dirty="0" smtClean="0">
                <a:solidFill>
                  <a:schemeClr val="bg1"/>
                </a:solidFill>
              </a:rPr>
              <a:t>Chars</a:t>
            </a:r>
            <a:endParaRPr lang="ja-JP" altLang="en-US" sz="3700" dirty="0">
              <a:solidFill>
                <a:schemeClr val="bg1"/>
              </a:solidFill>
            </a:endParaRPr>
          </a:p>
        </p:txBody>
      </p:sp>
      <p:sp>
        <p:nvSpPr>
          <p:cNvPr id="7" name="テキスト ボックス 4"/>
          <p:cNvSpPr>
            <a:spLocks noChangeArrowheads="1"/>
          </p:cNvSpPr>
          <p:nvPr/>
        </p:nvSpPr>
        <p:spPr bwMode="auto">
          <a:xfrm>
            <a:off x="5449078" y="474673"/>
            <a:ext cx="2090057" cy="746489"/>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lIns="104306" tIns="52153" rIns="104306" bIns="52153">
            <a:spAutoFit/>
          </a:bodyPr>
          <a:lstStyle/>
          <a:p>
            <a:pPr algn="ctr"/>
            <a:r>
              <a:rPr lang="ja-JP" altLang="en-US" sz="3700" dirty="0" smtClean="0">
                <a:solidFill>
                  <a:schemeClr val="bg1"/>
                </a:solidFill>
              </a:rPr>
              <a:t>３</a:t>
            </a:r>
            <a:r>
              <a:rPr lang="en-US" altLang="ja-JP" sz="3700" dirty="0" smtClean="0">
                <a:solidFill>
                  <a:schemeClr val="bg1"/>
                </a:solidFill>
              </a:rPr>
              <a:t>Fonts</a:t>
            </a:r>
            <a:endParaRPr lang="ja-JP" altLang="en-US" sz="37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r>
              <a:rPr lang="en-US" altLang="ja-JP" dirty="0" smtClean="0"/>
              <a:t>Experiment:</a:t>
            </a:r>
            <a:br>
              <a:rPr lang="en-US" altLang="ja-JP" dirty="0" smtClean="0"/>
            </a:br>
            <a:r>
              <a:rPr lang="en-US" altLang="ja-JP" dirty="0" smtClean="0"/>
              <a:t>Recognition Target</a:t>
            </a:r>
            <a:endParaRPr lang="ja-JP" altLang="en-US" dirty="0" smtClean="0"/>
          </a:p>
        </p:txBody>
      </p:sp>
      <p:sp>
        <p:nvSpPr>
          <p:cNvPr id="34819" name="コンテンツ プレースホルダ 2"/>
          <p:cNvSpPr>
            <a:spLocks noGrp="1"/>
          </p:cNvSpPr>
          <p:nvPr>
            <p:ph sz="quarter" idx="1"/>
          </p:nvPr>
        </p:nvSpPr>
        <p:spPr/>
        <p:txBody>
          <a:bodyPr/>
          <a:lstStyle/>
          <a:p>
            <a:r>
              <a:rPr lang="en-US" altLang="ja-JP" dirty="0" smtClean="0"/>
              <a:t>Captured from three different angles</a:t>
            </a:r>
            <a:endParaRPr lang="ja-JP" altLang="en-US" dirty="0" smtClean="0"/>
          </a:p>
          <a:p>
            <a:r>
              <a:rPr lang="en-US" altLang="ja-JP" dirty="0" smtClean="0"/>
              <a:t>A server was used</a:t>
            </a:r>
          </a:p>
          <a:p>
            <a:pPr lvl="1"/>
            <a:r>
              <a:rPr lang="en-US" altLang="ja-JP" dirty="0" smtClean="0"/>
              <a:t>CPU: AMD </a:t>
            </a:r>
            <a:r>
              <a:rPr lang="en-US" altLang="ja-JP" dirty="0" err="1" smtClean="0"/>
              <a:t>Opteron</a:t>
            </a:r>
            <a:r>
              <a:rPr lang="en-US" altLang="ja-JP" dirty="0" smtClean="0"/>
              <a:t> 2.6GHz</a:t>
            </a:r>
            <a:endParaRPr lang="ja-JP" altLang="en-US" dirty="0" smtClean="0"/>
          </a:p>
          <a:p>
            <a:endParaRPr lang="ja-JP" altLang="en-US" dirty="0" smtClean="0"/>
          </a:p>
        </p:txBody>
      </p:sp>
      <p:pic>
        <p:nvPicPr>
          <p:cNvPr id="34820" name="Picture 2"/>
          <p:cNvPicPr>
            <a:picLocks noChangeAspect="1" noChangeArrowheads="1"/>
          </p:cNvPicPr>
          <p:nvPr/>
        </p:nvPicPr>
        <p:blipFill>
          <a:blip r:embed="rId2" cstate="print"/>
          <a:srcRect/>
          <a:stretch>
            <a:fillRect/>
          </a:stretch>
        </p:blipFill>
        <p:spPr bwMode="auto">
          <a:xfrm>
            <a:off x="665163" y="4176713"/>
            <a:ext cx="3092450" cy="2198687"/>
          </a:xfrm>
          <a:prstGeom prst="rect">
            <a:avLst/>
          </a:prstGeom>
          <a:noFill/>
          <a:ln w="9525">
            <a:noFill/>
            <a:miter lim="800000"/>
            <a:headEnd/>
            <a:tailEnd/>
          </a:ln>
        </p:spPr>
      </p:pic>
      <p:pic>
        <p:nvPicPr>
          <p:cNvPr id="34821" name="Picture 3"/>
          <p:cNvPicPr>
            <a:picLocks noChangeAspect="1" noChangeArrowheads="1"/>
          </p:cNvPicPr>
          <p:nvPr/>
        </p:nvPicPr>
        <p:blipFill>
          <a:blip r:embed="rId3" cstate="print"/>
          <a:srcRect/>
          <a:stretch>
            <a:fillRect/>
          </a:stretch>
        </p:blipFill>
        <p:spPr bwMode="auto">
          <a:xfrm>
            <a:off x="4122738" y="3824288"/>
            <a:ext cx="2816225" cy="2551112"/>
          </a:xfrm>
          <a:prstGeom prst="rect">
            <a:avLst/>
          </a:prstGeom>
          <a:noFill/>
          <a:ln w="9525">
            <a:noFill/>
            <a:miter lim="800000"/>
            <a:headEnd/>
            <a:tailEnd/>
          </a:ln>
        </p:spPr>
      </p:pic>
      <p:pic>
        <p:nvPicPr>
          <p:cNvPr id="34822" name="Picture 6"/>
          <p:cNvPicPr>
            <a:picLocks noChangeAspect="1" noChangeArrowheads="1"/>
          </p:cNvPicPr>
          <p:nvPr/>
        </p:nvPicPr>
        <p:blipFill>
          <a:blip r:embed="rId4" cstate="print"/>
          <a:srcRect/>
          <a:stretch>
            <a:fillRect/>
          </a:stretch>
        </p:blipFill>
        <p:spPr bwMode="auto">
          <a:xfrm>
            <a:off x="7251700" y="3805238"/>
            <a:ext cx="2825750" cy="2570162"/>
          </a:xfrm>
          <a:prstGeom prst="rect">
            <a:avLst/>
          </a:prstGeom>
          <a:noFill/>
          <a:ln w="9525">
            <a:noFill/>
            <a:miter lim="800000"/>
            <a:headEnd/>
            <a:tailEnd/>
          </a:ln>
        </p:spPr>
      </p:pic>
      <p:sp>
        <p:nvSpPr>
          <p:cNvPr id="34823" name="テキスト ボックス 8"/>
          <p:cNvSpPr txBox="1">
            <a:spLocks noChangeArrowheads="1"/>
          </p:cNvSpPr>
          <p:nvPr/>
        </p:nvSpPr>
        <p:spPr bwMode="auto">
          <a:xfrm>
            <a:off x="7562850" y="6434138"/>
            <a:ext cx="2475358" cy="507831"/>
          </a:xfrm>
          <a:prstGeom prst="rect">
            <a:avLst/>
          </a:prstGeom>
          <a:noFill/>
          <a:ln w="9525">
            <a:noFill/>
            <a:miter lim="800000"/>
            <a:headEnd/>
            <a:tailEnd/>
          </a:ln>
        </p:spPr>
        <p:txBody>
          <a:bodyPr wrap="none">
            <a:spAutoFit/>
          </a:bodyPr>
          <a:lstStyle/>
          <a:p>
            <a:r>
              <a:rPr lang="en-US" altLang="ja-JP" dirty="0" smtClean="0">
                <a:latin typeface="Tahoma" pitchFamily="34" charset="0"/>
                <a:cs typeface="Tahoma" pitchFamily="34" charset="0"/>
              </a:rPr>
              <a:t>Angle</a:t>
            </a:r>
            <a:r>
              <a:rPr lang="ja-JP" altLang="en-US" dirty="0" smtClean="0">
                <a:latin typeface="Tahoma" pitchFamily="34" charset="0"/>
                <a:cs typeface="Tahoma" pitchFamily="34" charset="0"/>
              </a:rPr>
              <a:t>： </a:t>
            </a:r>
            <a:r>
              <a:rPr lang="en-US" altLang="ja-JP" dirty="0" smtClean="0">
                <a:latin typeface="Tahoma" pitchFamily="34" charset="0"/>
                <a:cs typeface="Tahoma" pitchFamily="34" charset="0"/>
              </a:rPr>
              <a:t>45</a:t>
            </a:r>
            <a:r>
              <a:rPr lang="ja-JP" altLang="en-US" dirty="0" smtClean="0">
                <a:latin typeface="Tahoma" pitchFamily="34" charset="0"/>
                <a:cs typeface="Tahoma" pitchFamily="34" charset="0"/>
              </a:rPr>
              <a:t> </a:t>
            </a:r>
            <a:r>
              <a:rPr lang="en-US" altLang="ja-JP" dirty="0" smtClean="0">
                <a:latin typeface="Tahoma" pitchFamily="34" charset="0"/>
                <a:cs typeface="Tahoma" pitchFamily="34" charset="0"/>
              </a:rPr>
              <a:t>deg.</a:t>
            </a:r>
            <a:endParaRPr lang="ja-JP" altLang="en-US" dirty="0">
              <a:latin typeface="Tahoma" pitchFamily="34" charset="0"/>
              <a:cs typeface="Tahoma" pitchFamily="34" charset="0"/>
            </a:endParaRPr>
          </a:p>
        </p:txBody>
      </p:sp>
      <p:sp>
        <p:nvSpPr>
          <p:cNvPr id="34824" name="テキスト ボックス 9"/>
          <p:cNvSpPr txBox="1">
            <a:spLocks noChangeArrowheads="1"/>
          </p:cNvSpPr>
          <p:nvPr/>
        </p:nvSpPr>
        <p:spPr bwMode="auto">
          <a:xfrm>
            <a:off x="989013" y="6434138"/>
            <a:ext cx="2286203" cy="507831"/>
          </a:xfrm>
          <a:prstGeom prst="rect">
            <a:avLst/>
          </a:prstGeom>
          <a:noFill/>
          <a:ln w="9525">
            <a:noFill/>
            <a:miter lim="800000"/>
            <a:headEnd/>
            <a:tailEnd/>
          </a:ln>
        </p:spPr>
        <p:txBody>
          <a:bodyPr wrap="none">
            <a:spAutoFit/>
          </a:bodyPr>
          <a:lstStyle/>
          <a:p>
            <a:r>
              <a:rPr lang="en-US" altLang="ja-JP" dirty="0" smtClean="0">
                <a:latin typeface="Tahoma" pitchFamily="34" charset="0"/>
                <a:cs typeface="Tahoma" pitchFamily="34" charset="0"/>
              </a:rPr>
              <a:t>Angle</a:t>
            </a:r>
            <a:r>
              <a:rPr lang="ja-JP" altLang="en-US" dirty="0" smtClean="0">
                <a:latin typeface="Tahoma" pitchFamily="34" charset="0"/>
                <a:cs typeface="Tahoma" pitchFamily="34" charset="0"/>
              </a:rPr>
              <a:t>： </a:t>
            </a:r>
            <a:r>
              <a:rPr lang="en-US" altLang="ja-JP" dirty="0" smtClean="0">
                <a:latin typeface="Tahoma" pitchFamily="34" charset="0"/>
                <a:cs typeface="Tahoma" pitchFamily="34" charset="0"/>
              </a:rPr>
              <a:t>0</a:t>
            </a:r>
            <a:r>
              <a:rPr lang="ja-JP" altLang="en-US" dirty="0" smtClean="0">
                <a:latin typeface="Tahoma" pitchFamily="34" charset="0"/>
                <a:cs typeface="Tahoma" pitchFamily="34" charset="0"/>
              </a:rPr>
              <a:t> </a:t>
            </a:r>
            <a:r>
              <a:rPr lang="en-US" altLang="ja-JP" dirty="0" smtClean="0">
                <a:latin typeface="Tahoma" pitchFamily="34" charset="0"/>
                <a:cs typeface="Tahoma" pitchFamily="34" charset="0"/>
              </a:rPr>
              <a:t>deg.</a:t>
            </a:r>
            <a:endParaRPr lang="ja-JP" altLang="en-US" dirty="0">
              <a:latin typeface="Tahoma" pitchFamily="34" charset="0"/>
              <a:cs typeface="Tahoma" pitchFamily="34" charset="0"/>
            </a:endParaRPr>
          </a:p>
        </p:txBody>
      </p:sp>
      <p:sp>
        <p:nvSpPr>
          <p:cNvPr id="34825" name="テキスト ボックス 10"/>
          <p:cNvSpPr txBox="1">
            <a:spLocks noChangeArrowheads="1"/>
          </p:cNvSpPr>
          <p:nvPr/>
        </p:nvSpPr>
        <p:spPr bwMode="auto">
          <a:xfrm>
            <a:off x="4337050" y="6434138"/>
            <a:ext cx="2475358" cy="507831"/>
          </a:xfrm>
          <a:prstGeom prst="rect">
            <a:avLst/>
          </a:prstGeom>
          <a:noFill/>
          <a:ln w="9525">
            <a:noFill/>
            <a:miter lim="800000"/>
            <a:headEnd/>
            <a:tailEnd/>
          </a:ln>
        </p:spPr>
        <p:txBody>
          <a:bodyPr wrap="none">
            <a:spAutoFit/>
          </a:bodyPr>
          <a:lstStyle/>
          <a:p>
            <a:r>
              <a:rPr lang="en-US" altLang="ja-JP" dirty="0" smtClean="0">
                <a:latin typeface="Tahoma" pitchFamily="34" charset="0"/>
                <a:cs typeface="Tahoma" pitchFamily="34" charset="0"/>
              </a:rPr>
              <a:t>Angle</a:t>
            </a:r>
            <a:r>
              <a:rPr lang="ja-JP" altLang="en-US" dirty="0" smtClean="0">
                <a:latin typeface="Tahoma" pitchFamily="34" charset="0"/>
                <a:cs typeface="Tahoma" pitchFamily="34" charset="0"/>
              </a:rPr>
              <a:t>： </a:t>
            </a:r>
            <a:r>
              <a:rPr lang="en-US" altLang="ja-JP" dirty="0" smtClean="0">
                <a:latin typeface="Tahoma" pitchFamily="34" charset="0"/>
                <a:cs typeface="Tahoma" pitchFamily="34" charset="0"/>
              </a:rPr>
              <a:t>30</a:t>
            </a:r>
            <a:r>
              <a:rPr lang="ja-JP" altLang="en-US" dirty="0" smtClean="0">
                <a:latin typeface="Tahoma" pitchFamily="34" charset="0"/>
                <a:cs typeface="Tahoma" pitchFamily="34" charset="0"/>
              </a:rPr>
              <a:t> </a:t>
            </a:r>
            <a:r>
              <a:rPr lang="en-US" altLang="ja-JP" dirty="0" smtClean="0">
                <a:latin typeface="Tahoma" pitchFamily="34" charset="0"/>
                <a:cs typeface="Tahoma" pitchFamily="34" charset="0"/>
              </a:rPr>
              <a:t>deg.</a:t>
            </a:r>
            <a:endParaRPr lang="ja-JP" altLang="en-US"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ja-JP" dirty="0" smtClean="0"/>
              <a:t>Experiment:</a:t>
            </a:r>
            <a:br>
              <a:rPr lang="en-US" altLang="ja-JP" dirty="0" smtClean="0"/>
            </a:br>
            <a:r>
              <a:rPr lang="en-US" altLang="ja-JP" dirty="0" smtClean="0"/>
              <a:t>Conditions</a:t>
            </a:r>
          </a:p>
        </p:txBody>
      </p:sp>
      <p:sp>
        <p:nvSpPr>
          <p:cNvPr id="27" name="コンテンツ プレースホルダ 26"/>
          <p:cNvSpPr>
            <a:spLocks noGrp="1"/>
          </p:cNvSpPr>
          <p:nvPr>
            <p:ph sz="quarter" idx="1"/>
          </p:nvPr>
        </p:nvSpPr>
        <p:spPr/>
        <p:txBody>
          <a:bodyPr/>
          <a:lstStyle/>
          <a:p>
            <a:r>
              <a:rPr lang="en-US" altLang="ja-JP" dirty="0" smtClean="0"/>
              <a:t>Some characters are difficult to distinguish under affine distortions </a:t>
            </a:r>
          </a:p>
          <a:p>
            <a:pPr>
              <a:buNone/>
            </a:pPr>
            <a:r>
              <a:rPr lang="en-US" altLang="ja-JP" dirty="0" smtClean="0">
                <a:sym typeface="Wingdings" pitchFamily="2" charset="2"/>
              </a:rPr>
              <a:t>	 </a:t>
            </a:r>
            <a:r>
              <a:rPr lang="en-US" altLang="ja-JP" dirty="0" smtClean="0"/>
              <a:t>Characters in a cell were treated as the same class</a:t>
            </a:r>
            <a:endParaRPr kumimoji="1" lang="ja-JP" altLang="en-US" dirty="0"/>
          </a:p>
        </p:txBody>
      </p:sp>
      <p:grpSp>
        <p:nvGrpSpPr>
          <p:cNvPr id="28" name="グループ化 27"/>
          <p:cNvGrpSpPr/>
          <p:nvPr/>
        </p:nvGrpSpPr>
        <p:grpSpPr>
          <a:xfrm>
            <a:off x="1142509" y="3537708"/>
            <a:ext cx="3877359" cy="3416300"/>
            <a:chOff x="1957157" y="2931391"/>
            <a:chExt cx="3097212" cy="3416300"/>
          </a:xfrm>
        </p:grpSpPr>
        <p:sp>
          <p:nvSpPr>
            <p:cNvPr id="16" name="Text Box 6"/>
            <p:cNvSpPr txBox="1">
              <a:spLocks noChangeArrowheads="1"/>
            </p:cNvSpPr>
            <p:nvPr/>
          </p:nvSpPr>
          <p:spPr bwMode="auto">
            <a:xfrm>
              <a:off x="2019069" y="2931391"/>
              <a:ext cx="1312863" cy="3416300"/>
            </a:xfrm>
            <a:prstGeom prst="rect">
              <a:avLst/>
            </a:prstGeom>
            <a:noFill/>
            <a:ln w="19050" algn="ctr">
              <a:noFill/>
              <a:miter lim="800000"/>
              <a:headEnd/>
              <a:tailEnd/>
            </a:ln>
          </p:spPr>
          <p:txBody>
            <a:bodyPr wrap="none">
              <a:spAutoFit/>
            </a:bodyPr>
            <a:lstStyle/>
            <a:p>
              <a:pPr>
                <a:defRPr/>
              </a:pPr>
              <a:r>
                <a:rPr lang="en-US" altLang="ja-JP" sz="3600" dirty="0">
                  <a:latin typeface="+mn-lt"/>
                </a:rPr>
                <a:t>0 O </a:t>
              </a:r>
              <a:r>
                <a:rPr lang="en-US" altLang="ja-JP" sz="3600" dirty="0" err="1">
                  <a:latin typeface="+mn-lt"/>
                </a:rPr>
                <a:t>o</a:t>
              </a:r>
              <a:endParaRPr lang="en-US" altLang="ja-JP" sz="3600" dirty="0">
                <a:latin typeface="+mn-lt"/>
              </a:endParaRPr>
            </a:p>
            <a:p>
              <a:pPr>
                <a:defRPr/>
              </a:pPr>
              <a:r>
                <a:rPr lang="en-US" altLang="ja-JP" sz="3600" dirty="0">
                  <a:latin typeface="+mn-lt"/>
                </a:rPr>
                <a:t>6 9</a:t>
              </a:r>
            </a:p>
            <a:p>
              <a:pPr>
                <a:defRPr/>
              </a:pPr>
              <a:r>
                <a:rPr lang="en-US" altLang="ja-JP" sz="3600" dirty="0">
                  <a:latin typeface="+mn-lt"/>
                </a:rPr>
                <a:t>C </a:t>
              </a:r>
              <a:r>
                <a:rPr lang="en-US" altLang="ja-JP" sz="3600" dirty="0" err="1">
                  <a:latin typeface="+mn-lt"/>
                </a:rPr>
                <a:t>c</a:t>
              </a:r>
              <a:endParaRPr lang="en-US" altLang="ja-JP" sz="3600" dirty="0">
                <a:latin typeface="+mn-lt"/>
              </a:endParaRPr>
            </a:p>
            <a:p>
              <a:pPr>
                <a:defRPr/>
              </a:pPr>
              <a:r>
                <a:rPr lang="en-US" altLang="ja-JP" sz="3600" dirty="0">
                  <a:latin typeface="+mn-lt"/>
                </a:rPr>
                <a:t>I l</a:t>
              </a:r>
            </a:p>
            <a:p>
              <a:pPr>
                <a:defRPr/>
              </a:pPr>
              <a:r>
                <a:rPr lang="en-US" altLang="ja-JP" sz="3600" dirty="0">
                  <a:latin typeface="+mn-lt"/>
                </a:rPr>
                <a:t>S </a:t>
              </a:r>
              <a:r>
                <a:rPr lang="en-US" altLang="ja-JP" sz="3600" dirty="0" err="1">
                  <a:latin typeface="+mn-lt"/>
                </a:rPr>
                <a:t>s</a:t>
              </a:r>
              <a:endParaRPr lang="en-US" altLang="ja-JP" sz="3600" dirty="0">
                <a:latin typeface="+mn-lt"/>
              </a:endParaRPr>
            </a:p>
            <a:p>
              <a:pPr>
                <a:defRPr/>
              </a:pPr>
              <a:r>
                <a:rPr lang="en-US" altLang="ja-JP" sz="3600" dirty="0">
                  <a:latin typeface="+mn-lt"/>
                </a:rPr>
                <a:t>u n</a:t>
              </a:r>
            </a:p>
          </p:txBody>
        </p:sp>
        <p:sp>
          <p:nvSpPr>
            <p:cNvPr id="17" name="Text Box 9"/>
            <p:cNvSpPr txBox="1">
              <a:spLocks noChangeArrowheads="1"/>
            </p:cNvSpPr>
            <p:nvPr/>
          </p:nvSpPr>
          <p:spPr bwMode="auto">
            <a:xfrm>
              <a:off x="3465282" y="2931391"/>
              <a:ext cx="1589087" cy="3387725"/>
            </a:xfrm>
            <a:prstGeom prst="rect">
              <a:avLst/>
            </a:prstGeom>
            <a:noFill/>
            <a:ln w="19050" algn="ctr">
              <a:noFill/>
              <a:miter lim="800000"/>
              <a:headEnd/>
              <a:tailEnd/>
            </a:ln>
          </p:spPr>
          <p:txBody>
            <a:bodyPr wrap="none">
              <a:spAutoFit/>
            </a:bodyPr>
            <a:lstStyle/>
            <a:p>
              <a:pPr>
                <a:defRPr/>
              </a:pPr>
              <a:r>
                <a:rPr lang="en-US" altLang="ja-JP" sz="3600">
                  <a:latin typeface="+mn-lt"/>
                </a:rPr>
                <a:t>W w</a:t>
              </a:r>
            </a:p>
            <a:p>
              <a:pPr>
                <a:defRPr/>
              </a:pPr>
              <a:r>
                <a:rPr lang="en-US" altLang="ja-JP" sz="3600">
                  <a:latin typeface="+mn-lt"/>
                </a:rPr>
                <a:t>X x</a:t>
              </a:r>
            </a:p>
            <a:p>
              <a:pPr>
                <a:defRPr/>
              </a:pPr>
              <a:r>
                <a:rPr lang="en-US" altLang="ja-JP" sz="3600">
                  <a:latin typeface="+mn-lt"/>
                </a:rPr>
                <a:t>N Z z</a:t>
              </a:r>
            </a:p>
            <a:p>
              <a:pPr>
                <a:defRPr/>
              </a:pPr>
              <a:r>
                <a:rPr lang="en-US" altLang="ja-JP" sz="3600">
                  <a:latin typeface="+mn-lt"/>
                </a:rPr>
                <a:t>p d</a:t>
              </a:r>
            </a:p>
            <a:p>
              <a:pPr>
                <a:defRPr/>
              </a:pPr>
              <a:r>
                <a:rPr lang="en-US" altLang="ja-JP" sz="3600">
                  <a:latin typeface="+mn-lt"/>
                </a:rPr>
                <a:t>q b</a:t>
              </a:r>
            </a:p>
            <a:p>
              <a:pPr>
                <a:defRPr/>
              </a:pPr>
              <a:r>
                <a:rPr lang="en-US" altLang="ja-JP" sz="3600">
                  <a:latin typeface="+mn-lt"/>
                </a:rPr>
                <a:t>7 L V v</a:t>
              </a:r>
            </a:p>
          </p:txBody>
        </p:sp>
        <p:sp>
          <p:nvSpPr>
            <p:cNvPr id="18" name="Line 10"/>
            <p:cNvSpPr>
              <a:spLocks noChangeShapeType="1"/>
            </p:cNvSpPr>
            <p:nvPr/>
          </p:nvSpPr>
          <p:spPr bwMode="auto">
            <a:xfrm>
              <a:off x="3398607" y="2934566"/>
              <a:ext cx="0" cy="3384550"/>
            </a:xfrm>
            <a:prstGeom prst="line">
              <a:avLst/>
            </a:prstGeom>
            <a:noFill/>
            <a:ln w="19050">
              <a:solidFill>
                <a:schemeClr val="tx1"/>
              </a:solidFill>
              <a:round/>
              <a:headEnd/>
              <a:tailEnd/>
            </a:ln>
          </p:spPr>
          <p:txBody>
            <a:bodyPr>
              <a:spAutoFit/>
            </a:bodyPr>
            <a:lstStyle/>
            <a:p>
              <a:endParaRPr lang="ja-JP" altLang="en-US"/>
            </a:p>
          </p:txBody>
        </p:sp>
        <p:sp>
          <p:nvSpPr>
            <p:cNvPr id="19" name="Rectangle 11"/>
            <p:cNvSpPr>
              <a:spLocks noChangeArrowheads="1"/>
            </p:cNvSpPr>
            <p:nvPr/>
          </p:nvSpPr>
          <p:spPr bwMode="auto">
            <a:xfrm>
              <a:off x="1957157" y="2934566"/>
              <a:ext cx="3097212" cy="3384550"/>
            </a:xfrm>
            <a:prstGeom prst="rect">
              <a:avLst/>
            </a:prstGeom>
            <a:noFill/>
            <a:ln w="19050" algn="ctr">
              <a:solidFill>
                <a:schemeClr val="tx1"/>
              </a:solidFill>
              <a:miter lim="800000"/>
              <a:headEnd/>
              <a:tailEnd/>
            </a:ln>
          </p:spPr>
          <p:txBody>
            <a:bodyPr wrap="none" anchor="ctr">
              <a:spAutoFit/>
            </a:bodyPr>
            <a:lstStyle/>
            <a:p>
              <a:endParaRPr lang="ja-JP" altLang="en-US"/>
            </a:p>
          </p:txBody>
        </p:sp>
        <p:sp>
          <p:nvSpPr>
            <p:cNvPr id="20" name="Line 12"/>
            <p:cNvSpPr>
              <a:spLocks noChangeShapeType="1"/>
            </p:cNvSpPr>
            <p:nvPr/>
          </p:nvSpPr>
          <p:spPr bwMode="auto">
            <a:xfrm>
              <a:off x="1957157" y="3510829"/>
              <a:ext cx="3097212" cy="0"/>
            </a:xfrm>
            <a:prstGeom prst="line">
              <a:avLst/>
            </a:prstGeom>
            <a:noFill/>
            <a:ln w="19050">
              <a:solidFill>
                <a:schemeClr val="tx1"/>
              </a:solidFill>
              <a:round/>
              <a:headEnd/>
              <a:tailEnd/>
            </a:ln>
          </p:spPr>
          <p:txBody>
            <a:bodyPr>
              <a:spAutoFit/>
            </a:bodyPr>
            <a:lstStyle/>
            <a:p>
              <a:endParaRPr lang="ja-JP" altLang="en-US"/>
            </a:p>
          </p:txBody>
        </p:sp>
        <p:sp>
          <p:nvSpPr>
            <p:cNvPr id="21" name="Line 13"/>
            <p:cNvSpPr>
              <a:spLocks noChangeShapeType="1"/>
            </p:cNvSpPr>
            <p:nvPr/>
          </p:nvSpPr>
          <p:spPr bwMode="auto">
            <a:xfrm>
              <a:off x="1957157" y="4087091"/>
              <a:ext cx="3097212" cy="0"/>
            </a:xfrm>
            <a:prstGeom prst="line">
              <a:avLst/>
            </a:prstGeom>
            <a:noFill/>
            <a:ln w="19050">
              <a:solidFill>
                <a:schemeClr val="tx1"/>
              </a:solidFill>
              <a:round/>
              <a:headEnd/>
              <a:tailEnd/>
            </a:ln>
          </p:spPr>
          <p:txBody>
            <a:bodyPr>
              <a:spAutoFit/>
            </a:bodyPr>
            <a:lstStyle/>
            <a:p>
              <a:endParaRPr lang="ja-JP" altLang="en-US"/>
            </a:p>
          </p:txBody>
        </p:sp>
        <p:sp>
          <p:nvSpPr>
            <p:cNvPr id="22" name="Line 14"/>
            <p:cNvSpPr>
              <a:spLocks noChangeShapeType="1"/>
            </p:cNvSpPr>
            <p:nvPr/>
          </p:nvSpPr>
          <p:spPr bwMode="auto">
            <a:xfrm>
              <a:off x="1957157" y="4631604"/>
              <a:ext cx="3097212" cy="0"/>
            </a:xfrm>
            <a:prstGeom prst="line">
              <a:avLst/>
            </a:prstGeom>
            <a:noFill/>
            <a:ln w="19050">
              <a:solidFill>
                <a:schemeClr val="tx1"/>
              </a:solidFill>
              <a:round/>
              <a:headEnd/>
              <a:tailEnd/>
            </a:ln>
          </p:spPr>
          <p:txBody>
            <a:bodyPr>
              <a:spAutoFit/>
            </a:bodyPr>
            <a:lstStyle/>
            <a:p>
              <a:endParaRPr lang="ja-JP" altLang="en-US"/>
            </a:p>
          </p:txBody>
        </p:sp>
        <p:sp>
          <p:nvSpPr>
            <p:cNvPr id="23" name="Line 15"/>
            <p:cNvSpPr>
              <a:spLocks noChangeShapeType="1"/>
            </p:cNvSpPr>
            <p:nvPr/>
          </p:nvSpPr>
          <p:spPr bwMode="auto">
            <a:xfrm>
              <a:off x="1957157" y="5218979"/>
              <a:ext cx="3097212" cy="0"/>
            </a:xfrm>
            <a:prstGeom prst="line">
              <a:avLst/>
            </a:prstGeom>
            <a:noFill/>
            <a:ln w="19050">
              <a:solidFill>
                <a:schemeClr val="tx1"/>
              </a:solidFill>
              <a:round/>
              <a:headEnd/>
              <a:tailEnd/>
            </a:ln>
          </p:spPr>
          <p:txBody>
            <a:bodyPr>
              <a:spAutoFit/>
            </a:bodyPr>
            <a:lstStyle/>
            <a:p>
              <a:endParaRPr lang="ja-JP" altLang="en-US"/>
            </a:p>
          </p:txBody>
        </p:sp>
        <p:sp>
          <p:nvSpPr>
            <p:cNvPr id="24" name="Line 16"/>
            <p:cNvSpPr>
              <a:spLocks noChangeShapeType="1"/>
            </p:cNvSpPr>
            <p:nvPr/>
          </p:nvSpPr>
          <p:spPr bwMode="auto">
            <a:xfrm>
              <a:off x="1957157" y="5755554"/>
              <a:ext cx="3097212" cy="0"/>
            </a:xfrm>
            <a:prstGeom prst="line">
              <a:avLst/>
            </a:prstGeom>
            <a:noFill/>
            <a:ln w="19050">
              <a:solidFill>
                <a:schemeClr val="tx1"/>
              </a:solidFill>
              <a:round/>
              <a:headEnd/>
              <a:tailEnd/>
            </a:ln>
          </p:spPr>
          <p:txBody>
            <a:bodyPr>
              <a:spAutoFit/>
            </a:bodyPr>
            <a:lstStyle/>
            <a:p>
              <a:endParaRPr lang="ja-JP"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en-US" altLang="ja-JP" sz="3600" dirty="0" smtClean="0"/>
              <a:t>DEMO</a:t>
            </a:r>
            <a:endParaRPr lang="ja-JP" altLang="en-US" sz="3600" dirty="0" smtClean="0"/>
          </a:p>
        </p:txBody>
      </p:sp>
      <p:pic>
        <p:nvPicPr>
          <p:cNvPr id="5" name="demo2-light.wmv">
            <a:hlinkClick r:id="" action="ppaction://media"/>
          </p:cNvPr>
          <p:cNvPicPr>
            <a:picLocks noGrp="1" noRot="1" noChangeAspect="1"/>
          </p:cNvPicPr>
          <p:nvPr>
            <p:ph sz="quarter" idx="1"/>
            <a:videoFile r:link="rId1"/>
          </p:nvPr>
        </p:nvPicPr>
        <p:blipFill>
          <a:blip r:embed="rId4" cstate="print"/>
          <a:stretch>
            <a:fillRect/>
          </a:stretch>
        </p:blipFill>
        <p:spPr>
          <a:xfrm>
            <a:off x="1845425" y="1439631"/>
            <a:ext cx="7331826" cy="5498869"/>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12"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49288" y="3457058"/>
          <a:ext cx="10394300" cy="3535680"/>
        </p:xfrm>
        <a:graphic>
          <a:graphicData uri="http://schemas.openxmlformats.org/drawingml/2006/table">
            <a:tbl>
              <a:tblPr firstRow="1" bandRow="1">
                <a:tableStyleId>{5C22544A-7EE6-4342-B048-85BDC9FD1C3A}</a:tableStyleId>
              </a:tblPr>
              <a:tblGrid>
                <a:gridCol w="3247022"/>
                <a:gridCol w="1095147"/>
                <a:gridCol w="1248853"/>
                <a:gridCol w="1210426"/>
                <a:gridCol w="1229639"/>
                <a:gridCol w="1191214"/>
                <a:gridCol w="1171999"/>
              </a:tblGrid>
              <a:tr h="370840">
                <a:tc>
                  <a:txBody>
                    <a:bodyPr/>
                    <a:lstStyle/>
                    <a:p>
                      <a:pPr algn="ctr"/>
                      <a:r>
                        <a:rPr kumimoji="1" lang="en-US" altLang="ja-JP" sz="2800" dirty="0" smtClean="0"/>
                        <a:t>Settings</a:t>
                      </a:r>
                      <a:endParaRPr kumimoji="1" lang="ja-JP" altLang="en-US" sz="2800" dirty="0"/>
                    </a:p>
                  </a:txBody>
                  <a:tcPr anchor="ctr" anchorCtr="1"/>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smtClean="0">
                          <a:ln>
                            <a:noFill/>
                          </a:ln>
                          <a:solidFill>
                            <a:srgbClr val="FFFFFF"/>
                          </a:solidFill>
                          <a:effectLst/>
                          <a:uLnTx/>
                          <a:uFillTx/>
                          <a:latin typeface="Tahoma" pitchFamily="34" charset="0"/>
                          <a:cs typeface="Tahoma" pitchFamily="34" charset="0"/>
                        </a:rPr>
                        <a:t>High recognition rates</a:t>
                      </a:r>
                      <a:endParaRPr kumimoji="0" lang="ja-JP" altLang="en-US" sz="2800" b="0" i="0" u="none" strike="noStrike" kern="0" cap="none" spc="0" normalizeH="0" baseline="0" noProof="0" dirty="0" smtClean="0">
                        <a:ln>
                          <a:noFill/>
                        </a:ln>
                        <a:solidFill>
                          <a:srgbClr val="FFFFFF"/>
                        </a:solidFill>
                        <a:effectLst/>
                        <a:uLnTx/>
                        <a:uFillTx/>
                        <a:latin typeface="Tahoma" pitchFamily="34" charset="0"/>
                        <a:cs typeface="Tahoma" pitchFamily="34" charset="0"/>
                      </a:endParaRPr>
                    </a:p>
                  </a:txBody>
                  <a:tcPr anchor="ctr" anchorCtr="1"/>
                </a:tc>
                <a:tc hMerge="1">
                  <a:txBody>
                    <a:bodyPr/>
                    <a:lstStyle/>
                    <a:p>
                      <a:pPr algn="ctr"/>
                      <a:endParaRPr kumimoji="1" lang="ja-JP" altLang="en-US" sz="3200" dirty="0"/>
                    </a:p>
                  </a:txBody>
                  <a:tcPr/>
                </a:tc>
                <a:tc hMerge="1">
                  <a:txBody>
                    <a:bodyPr/>
                    <a:lstStyle/>
                    <a:p>
                      <a:pPr algn="ctr"/>
                      <a:endParaRPr kumimoji="1" lang="ja-JP" altLang="en-US" sz="3200"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smtClean="0">
                          <a:ln>
                            <a:noFill/>
                          </a:ln>
                          <a:solidFill>
                            <a:srgbClr val="FFFFFF"/>
                          </a:solidFill>
                          <a:effectLst/>
                          <a:uLnTx/>
                          <a:uFillTx/>
                          <a:latin typeface="Tahoma" pitchFamily="34" charset="0"/>
                          <a:cs typeface="Tahoma" pitchFamily="34" charset="0"/>
                        </a:rPr>
                        <a:t>High speed</a:t>
                      </a:r>
                      <a:endParaRPr kumimoji="0" lang="ja-JP" altLang="en-US" sz="2800" b="0" i="0" u="none" strike="noStrike" kern="0" cap="none" spc="0" normalizeH="0" baseline="0" noProof="0" dirty="0" smtClean="0">
                        <a:ln>
                          <a:noFill/>
                        </a:ln>
                        <a:solidFill>
                          <a:srgbClr val="FFFFFF"/>
                        </a:solidFill>
                        <a:effectLst/>
                        <a:uLnTx/>
                        <a:uFillTx/>
                        <a:latin typeface="Tahoma" pitchFamily="34" charset="0"/>
                        <a:cs typeface="Tahoma" pitchFamily="34" charset="0"/>
                      </a:endParaRPr>
                    </a:p>
                  </a:txBody>
                  <a:tcPr anchor="ctr" anchorCtr="1"/>
                </a:tc>
                <a:tc hMerge="1">
                  <a:txBody>
                    <a:bodyPr/>
                    <a:lstStyle/>
                    <a:p>
                      <a:pPr algn="ctr"/>
                      <a:endParaRPr kumimoji="1" lang="ja-JP" altLang="en-US" sz="3200" dirty="0"/>
                    </a:p>
                  </a:txBody>
                  <a:tcPr/>
                </a:tc>
                <a:tc hMerge="1">
                  <a:txBody>
                    <a:bodyPr/>
                    <a:lstStyle/>
                    <a:p>
                      <a:pPr algn="ctr"/>
                      <a:endParaRPr kumimoji="1" lang="ja-JP" altLang="en-US" sz="3200" dirty="0"/>
                    </a:p>
                  </a:txBody>
                  <a:tcPr/>
                </a:tc>
              </a:tr>
              <a:tr h="370840">
                <a:tc>
                  <a:txBody>
                    <a:bodyPr/>
                    <a:lstStyle/>
                    <a:p>
                      <a:pPr algn="ctr"/>
                      <a:r>
                        <a:rPr kumimoji="1" lang="en-US" altLang="ja-JP" sz="2800" smtClean="0"/>
                        <a:t>Angle (deg.)</a:t>
                      </a:r>
                      <a:endParaRPr kumimoji="1" lang="ja-JP" altLang="en-US" sz="2800" dirty="0"/>
                    </a:p>
                  </a:txBody>
                  <a:tcPr anchor="ctr" anchorCtr="1"/>
                </a:tc>
                <a:tc>
                  <a:txBody>
                    <a:bodyPr/>
                    <a:lstStyle/>
                    <a:p>
                      <a:pPr algn="ctr"/>
                      <a:r>
                        <a:rPr kumimoji="1" lang="en-US" altLang="ja-JP" sz="2800" smtClean="0"/>
                        <a:t>0</a:t>
                      </a:r>
                      <a:endParaRPr kumimoji="1" lang="ja-JP" altLang="en-US" sz="2800" dirty="0"/>
                    </a:p>
                  </a:txBody>
                  <a:tcPr anchor="ctr" anchorCtr="1"/>
                </a:tc>
                <a:tc>
                  <a:txBody>
                    <a:bodyPr/>
                    <a:lstStyle/>
                    <a:p>
                      <a:pPr algn="ctr"/>
                      <a:r>
                        <a:rPr kumimoji="1" lang="en-US" altLang="ja-JP" sz="2800" dirty="0" smtClean="0"/>
                        <a:t>30</a:t>
                      </a:r>
                      <a:endParaRPr kumimoji="1" lang="ja-JP" altLang="en-US" sz="2800" dirty="0"/>
                    </a:p>
                  </a:txBody>
                  <a:tcPr anchor="ctr" anchorCtr="1"/>
                </a:tc>
                <a:tc>
                  <a:txBody>
                    <a:bodyPr/>
                    <a:lstStyle/>
                    <a:p>
                      <a:pPr algn="ctr"/>
                      <a:r>
                        <a:rPr kumimoji="1" lang="en-US" altLang="ja-JP" sz="2800" smtClean="0"/>
                        <a:t>45</a:t>
                      </a:r>
                      <a:endParaRPr kumimoji="1" lang="ja-JP" altLang="en-US" sz="2800" dirty="0"/>
                    </a:p>
                  </a:txBody>
                  <a:tcPr anchor="ctr" anchorCtr="1"/>
                </a:tc>
                <a:tc>
                  <a:txBody>
                    <a:bodyPr/>
                    <a:lstStyle/>
                    <a:p>
                      <a:pPr algn="ctr"/>
                      <a:r>
                        <a:rPr kumimoji="1" lang="en-US" altLang="ja-JP" sz="2800" smtClean="0"/>
                        <a:t>0</a:t>
                      </a:r>
                      <a:endParaRPr kumimoji="1" lang="ja-JP" altLang="en-US" sz="2800" dirty="0"/>
                    </a:p>
                  </a:txBody>
                  <a:tcPr anchor="ctr" anchorCtr="1"/>
                </a:tc>
                <a:tc>
                  <a:txBody>
                    <a:bodyPr/>
                    <a:lstStyle/>
                    <a:p>
                      <a:pPr algn="ctr"/>
                      <a:r>
                        <a:rPr kumimoji="1" lang="en-US" altLang="ja-JP" sz="2800" smtClean="0"/>
                        <a:t>30</a:t>
                      </a:r>
                      <a:endParaRPr kumimoji="1" lang="ja-JP" altLang="en-US" sz="2800" dirty="0"/>
                    </a:p>
                  </a:txBody>
                  <a:tcPr anchor="ctr" anchorCtr="1"/>
                </a:tc>
                <a:tc>
                  <a:txBody>
                    <a:bodyPr/>
                    <a:lstStyle/>
                    <a:p>
                      <a:pPr algn="ctr"/>
                      <a:r>
                        <a:rPr kumimoji="1" lang="en-US" altLang="ja-JP" sz="2800" smtClean="0"/>
                        <a:t>45</a:t>
                      </a:r>
                      <a:endParaRPr kumimoji="1" lang="en-US" altLang="ja-JP" sz="2800" dirty="0" smtClean="0"/>
                    </a:p>
                  </a:txBody>
                  <a:tcPr anchor="ctr" anchorCtr="1"/>
                </a:tc>
              </a:tr>
              <a:tr h="370840">
                <a:tc>
                  <a:txBody>
                    <a:bodyPr/>
                    <a:lstStyle/>
                    <a:p>
                      <a:pPr algn="ctr"/>
                      <a:r>
                        <a:rPr kumimoji="1" lang="en-US" altLang="ja-JP" sz="2800" smtClean="0"/>
                        <a:t>Time (ms)</a:t>
                      </a:r>
                      <a:endParaRPr kumimoji="1" lang="ja-JP" altLang="en-US" sz="2800" dirty="0"/>
                    </a:p>
                  </a:txBody>
                  <a:tcPr anchor="ctr" anchorCtr="1"/>
                </a:tc>
                <a:tc>
                  <a:txBody>
                    <a:bodyPr/>
                    <a:lstStyle/>
                    <a:p>
                      <a:pPr algn="ctr"/>
                      <a:r>
                        <a:rPr kumimoji="1" lang="en-US" altLang="ja-JP" sz="2800" smtClean="0"/>
                        <a:t>7990</a:t>
                      </a:r>
                      <a:endParaRPr kumimoji="1" lang="ja-JP" altLang="en-US" sz="2800" dirty="0"/>
                    </a:p>
                  </a:txBody>
                  <a:tcPr anchor="ctr" anchorCtr="1"/>
                </a:tc>
                <a:tc>
                  <a:txBody>
                    <a:bodyPr/>
                    <a:lstStyle/>
                    <a:p>
                      <a:pPr algn="ctr"/>
                      <a:r>
                        <a:rPr kumimoji="1" lang="en-US" altLang="ja-JP" sz="2800" smtClean="0"/>
                        <a:t>7990</a:t>
                      </a:r>
                      <a:endParaRPr kumimoji="1" lang="ja-JP" altLang="en-US" sz="2800" dirty="0"/>
                    </a:p>
                  </a:txBody>
                  <a:tcPr anchor="ctr" anchorCtr="1"/>
                </a:tc>
                <a:tc>
                  <a:txBody>
                    <a:bodyPr/>
                    <a:lstStyle/>
                    <a:p>
                      <a:pPr algn="ctr"/>
                      <a:r>
                        <a:rPr kumimoji="1" lang="en-US" altLang="ja-JP" sz="2800" smtClean="0"/>
                        <a:t>7020</a:t>
                      </a:r>
                      <a:endParaRPr kumimoji="1" lang="ja-JP" altLang="en-US" sz="2800" dirty="0"/>
                    </a:p>
                  </a:txBody>
                  <a:tcPr anchor="ctr" anchorCtr="1"/>
                </a:tc>
                <a:tc>
                  <a:txBody>
                    <a:bodyPr/>
                    <a:lstStyle/>
                    <a:p>
                      <a:pPr algn="ctr"/>
                      <a:r>
                        <a:rPr kumimoji="1" lang="en-US" altLang="ja-JP" sz="2800" smtClean="0"/>
                        <a:t>1300</a:t>
                      </a:r>
                      <a:endParaRPr kumimoji="1" lang="ja-JP" altLang="en-US" sz="2800" dirty="0"/>
                    </a:p>
                  </a:txBody>
                  <a:tcPr anchor="ctr" anchorCtr="1"/>
                </a:tc>
                <a:tc>
                  <a:txBody>
                    <a:bodyPr/>
                    <a:lstStyle/>
                    <a:p>
                      <a:pPr algn="ctr"/>
                      <a:r>
                        <a:rPr kumimoji="1" lang="en-US" altLang="ja-JP" sz="2800" smtClean="0"/>
                        <a:t>1260</a:t>
                      </a:r>
                      <a:endParaRPr kumimoji="1" lang="ja-JP" altLang="en-US" sz="2800" dirty="0"/>
                    </a:p>
                  </a:txBody>
                  <a:tcPr anchor="ctr" anchorCtr="1"/>
                </a:tc>
                <a:tc>
                  <a:txBody>
                    <a:bodyPr/>
                    <a:lstStyle/>
                    <a:p>
                      <a:pPr algn="ctr"/>
                      <a:r>
                        <a:rPr kumimoji="1" lang="en-US" altLang="ja-JP" sz="2800" smtClean="0"/>
                        <a:t>1140</a:t>
                      </a:r>
                      <a:endParaRPr kumimoji="1" lang="ja-JP" altLang="en-US" sz="2800" dirty="0"/>
                    </a:p>
                  </a:txBody>
                  <a:tcPr anchor="ctr" anchorCtr="1"/>
                </a:tc>
              </a:tr>
              <a:tr h="370840">
                <a:tc>
                  <a:txBody>
                    <a:bodyPr/>
                    <a:lstStyle/>
                    <a:p>
                      <a:pPr algn="ctr"/>
                      <a:r>
                        <a:rPr kumimoji="1" lang="en-US" altLang="ja-JP" sz="2800" smtClean="0"/>
                        <a:t>Recog. Rate (%)</a:t>
                      </a:r>
                      <a:endParaRPr kumimoji="1" lang="ja-JP" altLang="en-US" sz="2800" dirty="0"/>
                    </a:p>
                  </a:txBody>
                  <a:tcPr anchor="ctr" anchorCtr="1"/>
                </a:tc>
                <a:tc>
                  <a:txBody>
                    <a:bodyPr/>
                    <a:lstStyle/>
                    <a:p>
                      <a:pPr algn="ctr"/>
                      <a:r>
                        <a:rPr kumimoji="1" lang="en-US" altLang="ja-JP" sz="2800" smtClean="0"/>
                        <a:t>94.9</a:t>
                      </a:r>
                      <a:endParaRPr kumimoji="1" lang="ja-JP" altLang="en-US" sz="2800" dirty="0"/>
                    </a:p>
                  </a:txBody>
                  <a:tcPr anchor="ctr" anchorCtr="1"/>
                </a:tc>
                <a:tc>
                  <a:txBody>
                    <a:bodyPr/>
                    <a:lstStyle/>
                    <a:p>
                      <a:pPr algn="ctr"/>
                      <a:r>
                        <a:rPr kumimoji="1" lang="en-US" altLang="ja-JP" sz="2800" smtClean="0"/>
                        <a:t>90.7</a:t>
                      </a:r>
                      <a:endParaRPr kumimoji="1" lang="ja-JP" altLang="en-US" sz="2800" dirty="0"/>
                    </a:p>
                  </a:txBody>
                  <a:tcPr anchor="ctr" anchorCtr="1"/>
                </a:tc>
                <a:tc>
                  <a:txBody>
                    <a:bodyPr/>
                    <a:lstStyle/>
                    <a:p>
                      <a:pPr algn="ctr"/>
                      <a:r>
                        <a:rPr kumimoji="1" lang="en-US" altLang="ja-JP" sz="2800" smtClean="0"/>
                        <a:t>86.4</a:t>
                      </a:r>
                      <a:endParaRPr kumimoji="1" lang="ja-JP" altLang="en-US" sz="2800" dirty="0"/>
                    </a:p>
                  </a:txBody>
                  <a:tcPr anchor="ctr" anchorCtr="1"/>
                </a:tc>
                <a:tc>
                  <a:txBody>
                    <a:bodyPr/>
                    <a:lstStyle/>
                    <a:p>
                      <a:pPr algn="ctr"/>
                      <a:r>
                        <a:rPr kumimoji="1" lang="en-US" altLang="ja-JP" sz="2800" smtClean="0"/>
                        <a:t>86.9</a:t>
                      </a:r>
                      <a:endParaRPr kumimoji="1" lang="ja-JP" altLang="en-US" sz="2800" dirty="0"/>
                    </a:p>
                  </a:txBody>
                  <a:tcPr anchor="ctr" anchorCtr="1"/>
                </a:tc>
                <a:tc>
                  <a:txBody>
                    <a:bodyPr/>
                    <a:lstStyle/>
                    <a:p>
                      <a:pPr algn="ctr"/>
                      <a:r>
                        <a:rPr kumimoji="1" lang="en-US" altLang="ja-JP" sz="2800" smtClean="0"/>
                        <a:t>81.8</a:t>
                      </a:r>
                      <a:endParaRPr kumimoji="1" lang="ja-JP" altLang="en-US" sz="2800" dirty="0"/>
                    </a:p>
                  </a:txBody>
                  <a:tcPr anchor="ctr" anchorCtr="1"/>
                </a:tc>
                <a:tc>
                  <a:txBody>
                    <a:bodyPr/>
                    <a:lstStyle/>
                    <a:p>
                      <a:pPr algn="ctr"/>
                      <a:r>
                        <a:rPr kumimoji="1" lang="en-US" altLang="ja-JP" sz="2800" smtClean="0"/>
                        <a:t>76.3</a:t>
                      </a:r>
                      <a:endParaRPr kumimoji="1" lang="ja-JP" altLang="en-US" sz="2800" dirty="0"/>
                    </a:p>
                  </a:txBody>
                  <a:tcPr anchor="ctr" anchorCtr="1"/>
                </a:tc>
              </a:tr>
              <a:tr h="370840">
                <a:tc>
                  <a:txBody>
                    <a:bodyPr/>
                    <a:lstStyle/>
                    <a:p>
                      <a:pPr algn="ctr"/>
                      <a:r>
                        <a:rPr kumimoji="1" lang="en-US" altLang="ja-JP" sz="2800" smtClean="0"/>
                        <a:t>Reject. Rate (%)</a:t>
                      </a:r>
                      <a:endParaRPr kumimoji="1" lang="ja-JP" altLang="en-US" sz="2800" dirty="0"/>
                    </a:p>
                  </a:txBody>
                  <a:tcPr anchor="ctr" anchorCtr="1"/>
                </a:tc>
                <a:tc>
                  <a:txBody>
                    <a:bodyPr/>
                    <a:lstStyle/>
                    <a:p>
                      <a:pPr algn="ctr"/>
                      <a:r>
                        <a:rPr kumimoji="1" lang="en-US" altLang="ja-JP" sz="2800" smtClean="0"/>
                        <a:t>0.4</a:t>
                      </a:r>
                      <a:endParaRPr kumimoji="1" lang="ja-JP" altLang="en-US" sz="2800" dirty="0"/>
                    </a:p>
                  </a:txBody>
                  <a:tcPr anchor="ctr" anchorCtr="1"/>
                </a:tc>
                <a:tc>
                  <a:txBody>
                    <a:bodyPr/>
                    <a:lstStyle/>
                    <a:p>
                      <a:pPr algn="ctr"/>
                      <a:r>
                        <a:rPr kumimoji="1" lang="en-US" altLang="ja-JP" sz="2800" smtClean="0"/>
                        <a:t>3.0</a:t>
                      </a:r>
                      <a:endParaRPr kumimoji="1" lang="ja-JP" altLang="en-US" sz="2800" dirty="0"/>
                    </a:p>
                  </a:txBody>
                  <a:tcPr anchor="ctr" anchorCtr="1"/>
                </a:tc>
                <a:tc>
                  <a:txBody>
                    <a:bodyPr/>
                    <a:lstStyle/>
                    <a:p>
                      <a:pPr algn="ctr"/>
                      <a:r>
                        <a:rPr kumimoji="1" lang="en-US" altLang="ja-JP" sz="2800" smtClean="0"/>
                        <a:t>6.4</a:t>
                      </a:r>
                      <a:endParaRPr kumimoji="1" lang="ja-JP" altLang="en-US" sz="2800" dirty="0"/>
                    </a:p>
                  </a:txBody>
                  <a:tcPr anchor="ctr" anchorCtr="1"/>
                </a:tc>
                <a:tc>
                  <a:txBody>
                    <a:bodyPr/>
                    <a:lstStyle/>
                    <a:p>
                      <a:pPr algn="ctr"/>
                      <a:r>
                        <a:rPr kumimoji="1" lang="en-US" altLang="ja-JP" sz="2800" smtClean="0"/>
                        <a:t>6.4</a:t>
                      </a:r>
                      <a:endParaRPr kumimoji="1" lang="ja-JP" altLang="en-US" sz="2800" dirty="0"/>
                    </a:p>
                  </a:txBody>
                  <a:tcPr anchor="ctr" anchorCtr="1"/>
                </a:tc>
                <a:tc>
                  <a:txBody>
                    <a:bodyPr/>
                    <a:lstStyle/>
                    <a:p>
                      <a:pPr algn="ctr"/>
                      <a:r>
                        <a:rPr kumimoji="1" lang="en-US" altLang="ja-JP" sz="2800" smtClean="0"/>
                        <a:t>9.3</a:t>
                      </a:r>
                      <a:endParaRPr kumimoji="1" lang="ja-JP" altLang="en-US" sz="2800" dirty="0"/>
                    </a:p>
                  </a:txBody>
                  <a:tcPr anchor="ctr" anchorCtr="1"/>
                </a:tc>
                <a:tc>
                  <a:txBody>
                    <a:bodyPr/>
                    <a:lstStyle/>
                    <a:p>
                      <a:pPr algn="ctr"/>
                      <a:r>
                        <a:rPr kumimoji="1" lang="en-US" altLang="ja-JP" sz="2800" smtClean="0"/>
                        <a:t>16.5</a:t>
                      </a:r>
                      <a:endParaRPr kumimoji="1" lang="ja-JP" altLang="en-US" sz="2800" dirty="0"/>
                    </a:p>
                  </a:txBody>
                  <a:tcPr anchor="ctr" anchorCtr="1"/>
                </a:tc>
              </a:tr>
              <a:tr h="370840">
                <a:tc>
                  <a:txBody>
                    <a:bodyPr/>
                    <a:lstStyle/>
                    <a:p>
                      <a:pPr algn="ctr"/>
                      <a:r>
                        <a:rPr kumimoji="1" lang="en-US" altLang="ja-JP" sz="2800" smtClean="0"/>
                        <a:t>Error Rate (%)</a:t>
                      </a:r>
                      <a:endParaRPr kumimoji="1" lang="ja-JP" altLang="en-US" sz="2800" dirty="0"/>
                    </a:p>
                  </a:txBody>
                  <a:tcPr anchor="ctr" anchorCtr="1"/>
                </a:tc>
                <a:tc>
                  <a:txBody>
                    <a:bodyPr/>
                    <a:lstStyle/>
                    <a:p>
                      <a:pPr algn="ctr"/>
                      <a:r>
                        <a:rPr kumimoji="1" lang="en-US" altLang="ja-JP" sz="2800" smtClean="0"/>
                        <a:t>4.7</a:t>
                      </a:r>
                      <a:endParaRPr kumimoji="1" lang="ja-JP" altLang="en-US" sz="2800" dirty="0"/>
                    </a:p>
                  </a:txBody>
                  <a:tcPr anchor="ctr" anchorCtr="1"/>
                </a:tc>
                <a:tc>
                  <a:txBody>
                    <a:bodyPr/>
                    <a:lstStyle/>
                    <a:p>
                      <a:pPr algn="ctr"/>
                      <a:r>
                        <a:rPr kumimoji="1" lang="en-US" altLang="ja-JP" sz="2800" smtClean="0"/>
                        <a:t>6.4</a:t>
                      </a:r>
                      <a:endParaRPr kumimoji="1" lang="ja-JP" altLang="en-US" sz="2800" dirty="0"/>
                    </a:p>
                  </a:txBody>
                  <a:tcPr anchor="ctr" anchorCtr="1"/>
                </a:tc>
                <a:tc>
                  <a:txBody>
                    <a:bodyPr/>
                    <a:lstStyle/>
                    <a:p>
                      <a:pPr algn="ctr"/>
                      <a:r>
                        <a:rPr kumimoji="1" lang="en-US" altLang="ja-JP" sz="2800" smtClean="0"/>
                        <a:t>7.2</a:t>
                      </a:r>
                      <a:endParaRPr kumimoji="1" lang="ja-JP" altLang="en-US" sz="2800" dirty="0"/>
                    </a:p>
                  </a:txBody>
                  <a:tcPr anchor="ctr" anchorCtr="1"/>
                </a:tc>
                <a:tc>
                  <a:txBody>
                    <a:bodyPr/>
                    <a:lstStyle/>
                    <a:p>
                      <a:pPr algn="ctr"/>
                      <a:r>
                        <a:rPr kumimoji="1" lang="en-US" altLang="ja-JP" sz="2800" smtClean="0"/>
                        <a:t>6.8</a:t>
                      </a:r>
                      <a:endParaRPr kumimoji="1" lang="ja-JP" altLang="en-US" sz="2800" dirty="0"/>
                    </a:p>
                  </a:txBody>
                  <a:tcPr anchor="ctr" anchorCtr="1"/>
                </a:tc>
                <a:tc>
                  <a:txBody>
                    <a:bodyPr/>
                    <a:lstStyle/>
                    <a:p>
                      <a:pPr algn="ctr"/>
                      <a:r>
                        <a:rPr kumimoji="1" lang="en-US" altLang="ja-JP" sz="2800" smtClean="0"/>
                        <a:t>8.9</a:t>
                      </a:r>
                      <a:endParaRPr kumimoji="1" lang="ja-JP" altLang="en-US" sz="2800" dirty="0"/>
                    </a:p>
                  </a:txBody>
                  <a:tcPr anchor="ctr" anchorCtr="1"/>
                </a:tc>
                <a:tc>
                  <a:txBody>
                    <a:bodyPr/>
                    <a:lstStyle/>
                    <a:p>
                      <a:pPr algn="ctr"/>
                      <a:r>
                        <a:rPr kumimoji="1" lang="en-US" altLang="ja-JP" sz="2800" dirty="0" smtClean="0"/>
                        <a:t>7.2</a:t>
                      </a:r>
                      <a:endParaRPr kumimoji="1" lang="ja-JP" altLang="en-US" sz="2800" dirty="0"/>
                    </a:p>
                  </a:txBody>
                  <a:tcPr anchor="ctr" anchorCtr="1"/>
                </a:tc>
              </a:tr>
            </a:tbl>
          </a:graphicData>
        </a:graphic>
      </p:graphicFrame>
      <p:sp>
        <p:nvSpPr>
          <p:cNvPr id="8" name="フレーム 7"/>
          <p:cNvSpPr/>
          <p:nvPr/>
        </p:nvSpPr>
        <p:spPr bwMode="auto">
          <a:xfrm>
            <a:off x="3359020" y="5421597"/>
            <a:ext cx="3620278" cy="605979"/>
          </a:xfrm>
          <a:prstGeom prst="frame">
            <a:avLst>
              <a:gd name="adj1" fmla="val 15131"/>
            </a:avLst>
          </a:prstGeom>
          <a:solidFill>
            <a:srgbClr val="00B0F0"/>
          </a:solidFill>
          <a:ln w="38100" cap="flat" cmpd="sng" algn="ctr">
            <a:solidFill>
              <a:srgbClr val="FFFFFF"/>
            </a:solidFill>
            <a:prstDash val="solid"/>
            <a:round/>
            <a:headEnd type="none" w="med" len="med"/>
            <a:tailEnd type="non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 name="フレーム 8"/>
          <p:cNvSpPr/>
          <p:nvPr/>
        </p:nvSpPr>
        <p:spPr bwMode="auto">
          <a:xfrm>
            <a:off x="6904653" y="4889242"/>
            <a:ext cx="3788747" cy="615819"/>
          </a:xfrm>
          <a:prstGeom prst="frame">
            <a:avLst>
              <a:gd name="adj1" fmla="val 15131"/>
            </a:avLst>
          </a:prstGeom>
          <a:solidFill>
            <a:srgbClr val="00B0F0"/>
          </a:solidFill>
          <a:ln w="38100" cap="flat" cmpd="sng" algn="ctr">
            <a:solidFill>
              <a:srgbClr val="FFFFFF"/>
            </a:solidFill>
            <a:prstDash val="solid"/>
            <a:round/>
            <a:headEnd type="none" w="med" len="med"/>
            <a:tailEnd type="non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 name="タイトル 9"/>
          <p:cNvSpPr>
            <a:spLocks noGrp="1"/>
          </p:cNvSpPr>
          <p:nvPr>
            <p:ph type="title"/>
          </p:nvPr>
        </p:nvSpPr>
        <p:spPr/>
        <p:txBody>
          <a:bodyPr/>
          <a:lstStyle/>
          <a:p>
            <a:r>
              <a:rPr lang="en-US" altLang="ja-JP" dirty="0" smtClean="0"/>
              <a:t>Experiment:</a:t>
            </a:r>
            <a:br>
              <a:rPr lang="en-US" altLang="ja-JP" dirty="0" smtClean="0"/>
            </a:br>
            <a:r>
              <a:rPr lang="en-US" altLang="ja-JP" dirty="0" smtClean="0"/>
              <a:t>Recognition Result</a:t>
            </a:r>
            <a:endParaRPr kumimoji="1" lang="ja-JP" altLang="en-US" dirty="0"/>
          </a:p>
        </p:txBody>
      </p:sp>
      <p:sp>
        <p:nvSpPr>
          <p:cNvPr id="12" name="コンテンツ プレースホルダ 11"/>
          <p:cNvSpPr>
            <a:spLocks noGrp="1"/>
          </p:cNvSpPr>
          <p:nvPr>
            <p:ph sz="quarter" idx="1"/>
          </p:nvPr>
        </p:nvSpPr>
        <p:spPr>
          <a:xfrm>
            <a:off x="534670" y="1344225"/>
            <a:ext cx="9624060" cy="1436297"/>
          </a:xfrm>
        </p:spPr>
        <p:txBody>
          <a:bodyPr/>
          <a:lstStyle/>
          <a:p>
            <a:r>
              <a:rPr kumimoji="1" lang="en-US" altLang="ja-JP" dirty="0" smtClean="0"/>
              <a:t>Achieved high recognition rates and high speed by changing a</a:t>
            </a:r>
            <a:r>
              <a:rPr lang="en-US" altLang="ja-JP" dirty="0" smtClean="0"/>
              <a:t> control parameter</a:t>
            </a:r>
            <a:endParaRPr kumimoji="1" lang="ja-JP" altLang="en-US" dirty="0"/>
          </a:p>
        </p:txBody>
      </p:sp>
      <p:sp>
        <p:nvSpPr>
          <p:cNvPr id="13" name="AutoShape 18"/>
          <p:cNvSpPr>
            <a:spLocks noChangeArrowheads="1"/>
          </p:cNvSpPr>
          <p:nvPr/>
        </p:nvSpPr>
        <p:spPr bwMode="auto">
          <a:xfrm>
            <a:off x="5498857" y="2481941"/>
            <a:ext cx="4877302" cy="646986"/>
          </a:xfrm>
          <a:prstGeom prst="wedgeRoundRectCallout">
            <a:avLst>
              <a:gd name="adj1" fmla="val 23374"/>
              <a:gd name="adj2" fmla="val 128107"/>
              <a:gd name="adj3"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srgbClr val="FFFFFF"/>
                </a:solidFill>
                <a:effectLst/>
                <a:uLnTx/>
                <a:uFillTx/>
                <a:latin typeface="Tahoma" pitchFamily="34" charset="0"/>
                <a:cs typeface="Tahoma" pitchFamily="34" charset="0"/>
              </a:rPr>
              <a:t>180-210 characters/sec</a:t>
            </a:r>
            <a:endParaRPr kumimoji="0" lang="en-US" altLang="ja-JP" sz="3200" b="0" i="0" u="none" strike="noStrike" kern="0" cap="none" spc="0" normalizeH="0" baseline="0" noProof="0" dirty="0">
              <a:ln>
                <a:noFill/>
              </a:ln>
              <a:solidFill>
                <a:srgbClr val="FFFFFF"/>
              </a:solidFill>
              <a:effectLst/>
              <a:uLnTx/>
              <a:uFillTx/>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chemeClr val="bg1">
                    <a:lumMod val="65000"/>
                  </a:schemeClr>
                </a:solidFill>
              </a:rPr>
              <a:t>Overview of the Proposed Method</a:t>
            </a:r>
          </a:p>
          <a:p>
            <a:pPr marL="514350" indent="-514350">
              <a:buFont typeface="+mj-lt"/>
              <a:buAutoNum type="arabicPeriod"/>
            </a:pPr>
            <a:r>
              <a:rPr lang="en-US" altLang="ja-JP" sz="3600" dirty="0" smtClean="0">
                <a:solidFill>
                  <a:schemeClr val="bg1">
                    <a:lumMod val="65000"/>
                  </a:schemeClr>
                </a:solidFill>
              </a:rPr>
              <a:t>Contour Version of Geometric Hashing</a:t>
            </a:r>
          </a:p>
          <a:p>
            <a:pPr marL="514350" indent="-514350">
              <a:buFont typeface="+mj-lt"/>
              <a:buAutoNum type="arabicPeriod"/>
            </a:pPr>
            <a:r>
              <a:rPr lang="en-US" altLang="ja-JP" sz="3600" dirty="0" smtClean="0">
                <a:solidFill>
                  <a:schemeClr val="bg1">
                    <a:lumMod val="65000"/>
                  </a:schemeClr>
                </a:solidFill>
              </a:rPr>
              <a:t>Proposed Method</a:t>
            </a:r>
          </a:p>
          <a:p>
            <a:pPr marL="827087" lvl="1" indent="-514350">
              <a:buFont typeface="+mj-lt"/>
              <a:buAutoNum type="arabicPeriod"/>
            </a:pPr>
            <a:r>
              <a:rPr lang="en-US" altLang="ja-JP" sz="3200" dirty="0" smtClean="0">
                <a:solidFill>
                  <a:schemeClr val="bg1">
                    <a:lumMod val="65000"/>
                  </a:schemeClr>
                </a:solidFill>
              </a:rPr>
              <a:t>Real-Time Processing</a:t>
            </a:r>
          </a:p>
          <a:p>
            <a:pPr marL="827087" lvl="1" indent="-514350">
              <a:buFont typeface="+mj-lt"/>
              <a:buAutoNum type="arabicPeriod"/>
            </a:pPr>
            <a:r>
              <a:rPr lang="en-US" altLang="ja-JP" sz="3200" dirty="0" smtClean="0">
                <a:solidFill>
                  <a:schemeClr val="bg1">
                    <a:lumMod val="65000"/>
                  </a:schemeClr>
                </a:solidFill>
              </a:rPr>
              <a:t>Recognition of Separated Characters</a:t>
            </a:r>
          </a:p>
          <a:p>
            <a:pPr marL="827087" lvl="1" indent="-514350">
              <a:buFont typeface="+mj-lt"/>
              <a:buAutoNum type="arabicPeriod"/>
            </a:pPr>
            <a:r>
              <a:rPr lang="en-US" altLang="ja-JP" sz="3200" dirty="0" smtClean="0">
                <a:solidFill>
                  <a:schemeClr val="bg1">
                    <a:lumMod val="65000"/>
                  </a:schemeClr>
                </a:solidFill>
              </a:rPr>
              <a:t>Pose Estimation</a:t>
            </a:r>
          </a:p>
          <a:p>
            <a:pPr marL="514350" indent="-514350">
              <a:buFont typeface="+mj-lt"/>
              <a:buAutoNum type="arabicPeriod"/>
            </a:pPr>
            <a:r>
              <a:rPr lang="en-US" altLang="ja-JP" sz="3600" dirty="0" smtClean="0">
                <a:solidFill>
                  <a:schemeClr val="bg1">
                    <a:lumMod val="65000"/>
                  </a:schemeClr>
                </a:solidFill>
              </a:rPr>
              <a:t>Experiment</a:t>
            </a:r>
          </a:p>
          <a:p>
            <a:pPr marL="514350" indent="-514350">
              <a:buFont typeface="+mj-lt"/>
              <a:buAutoNum type="arabicPeriod"/>
            </a:pPr>
            <a:r>
              <a:rPr lang="en-US" altLang="ja-JP" sz="3600" dirty="0" smtClean="0">
                <a:solidFill>
                  <a:srgbClr val="FF0000"/>
                </a:solidFill>
              </a:rPr>
              <a:t>Conclusion</a:t>
            </a:r>
            <a:endParaRPr kumimoji="1" lang="ja-JP" altLang="en-US" sz="36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9" descr="MPj04021860000[1]"/>
          <p:cNvPicPr>
            <a:picLocks noChangeAspect="1" noChangeArrowheads="1"/>
          </p:cNvPicPr>
          <p:nvPr/>
        </p:nvPicPr>
        <p:blipFill>
          <a:blip r:embed="rId2" cstate="print"/>
          <a:srcRect/>
          <a:stretch>
            <a:fillRect/>
          </a:stretch>
        </p:blipFill>
        <p:spPr bwMode="auto">
          <a:xfrm>
            <a:off x="6037263" y="3732213"/>
            <a:ext cx="4633912" cy="3382962"/>
          </a:xfrm>
          <a:prstGeom prst="rect">
            <a:avLst/>
          </a:prstGeom>
          <a:noFill/>
          <a:ln w="9525">
            <a:noFill/>
            <a:miter lim="800000"/>
            <a:headEnd/>
            <a:tailEnd/>
          </a:ln>
        </p:spPr>
      </p:pic>
      <p:pic>
        <p:nvPicPr>
          <p:cNvPr id="14339" name="Picture 11" descr="cam"/>
          <p:cNvPicPr>
            <a:picLocks noChangeAspect="1" noChangeArrowheads="1"/>
          </p:cNvPicPr>
          <p:nvPr/>
        </p:nvPicPr>
        <p:blipFill>
          <a:blip r:embed="rId3" cstate="print"/>
          <a:srcRect/>
          <a:stretch>
            <a:fillRect/>
          </a:stretch>
        </p:blipFill>
        <p:spPr bwMode="auto">
          <a:xfrm>
            <a:off x="3257550" y="2846388"/>
            <a:ext cx="2443163" cy="1727200"/>
          </a:xfrm>
          <a:prstGeom prst="rect">
            <a:avLst/>
          </a:prstGeom>
          <a:noFill/>
          <a:ln w="9525">
            <a:noFill/>
            <a:miter lim="800000"/>
            <a:headEnd/>
            <a:tailEnd/>
          </a:ln>
        </p:spPr>
      </p:pic>
      <p:pic>
        <p:nvPicPr>
          <p:cNvPr id="14340" name="Picture 8" descr="IMP"/>
          <p:cNvPicPr>
            <a:picLocks noChangeAspect="1" noChangeArrowheads="1"/>
          </p:cNvPicPr>
          <p:nvPr/>
        </p:nvPicPr>
        <p:blipFill>
          <a:blip r:embed="rId4" cstate="print"/>
          <a:srcRect/>
          <a:stretch>
            <a:fillRect/>
          </a:stretch>
        </p:blipFill>
        <p:spPr bwMode="auto">
          <a:xfrm rot="806078">
            <a:off x="495300" y="4098925"/>
            <a:ext cx="3789363" cy="2500313"/>
          </a:xfrm>
          <a:prstGeom prst="rect">
            <a:avLst/>
          </a:prstGeom>
          <a:noFill/>
          <a:ln w="19050">
            <a:solidFill>
              <a:schemeClr val="tx1"/>
            </a:solidFill>
            <a:miter lim="800000"/>
            <a:headEnd/>
            <a:tailEnd/>
          </a:ln>
        </p:spPr>
      </p:pic>
      <p:sp>
        <p:nvSpPr>
          <p:cNvPr id="4109" name="AutoShape 13"/>
          <p:cNvSpPr>
            <a:spLocks noChangeArrowheads="1"/>
          </p:cNvSpPr>
          <p:nvPr/>
        </p:nvSpPr>
        <p:spPr bwMode="auto">
          <a:xfrm rot="959704">
            <a:off x="1343025" y="3386138"/>
            <a:ext cx="2611438" cy="2852737"/>
          </a:xfrm>
          <a:prstGeom prst="triangle">
            <a:avLst>
              <a:gd name="adj" fmla="val 69806"/>
            </a:avLst>
          </a:prstGeom>
          <a:solidFill>
            <a:srgbClr val="FF6600">
              <a:alpha val="39999"/>
            </a:srgbClr>
          </a:solidFill>
          <a:ln w="12700">
            <a:noFill/>
            <a:miter lim="800000"/>
            <a:headEnd/>
            <a:tailEnd/>
          </a:ln>
        </p:spPr>
        <p:txBody>
          <a:bodyPr wrap="none" lIns="104306" tIns="52153" rIns="104306" bIns="52153" anchor="ctr"/>
          <a:lstStyle/>
          <a:p>
            <a:endParaRPr lang="ja-JP" altLang="en-US"/>
          </a:p>
        </p:txBody>
      </p:sp>
      <p:sp>
        <p:nvSpPr>
          <p:cNvPr id="14342" name="Freeform 20"/>
          <p:cNvSpPr>
            <a:spLocks/>
          </p:cNvSpPr>
          <p:nvPr/>
        </p:nvSpPr>
        <p:spPr bwMode="auto">
          <a:xfrm>
            <a:off x="4287838" y="3854450"/>
            <a:ext cx="2460625" cy="2771775"/>
          </a:xfrm>
          <a:custGeom>
            <a:avLst/>
            <a:gdLst>
              <a:gd name="T0" fmla="*/ 0 w 1325"/>
              <a:gd name="T1" fmla="*/ 0 h 1583"/>
              <a:gd name="T2" fmla="*/ 427 w 1325"/>
              <a:gd name="T3" fmla="*/ 864 h 1583"/>
              <a:gd name="T4" fmla="*/ 930 w 1325"/>
              <a:gd name="T5" fmla="*/ 1346 h 1583"/>
              <a:gd name="T6" fmla="*/ 912 w 1325"/>
              <a:gd name="T7" fmla="*/ 1550 h 1583"/>
              <a:gd name="T8" fmla="*/ 664 w 1325"/>
              <a:gd name="T9" fmla="*/ 1545 h 1583"/>
              <a:gd name="T10" fmla="*/ 527 w 1325"/>
              <a:gd name="T11" fmla="*/ 1412 h 1583"/>
              <a:gd name="T12" fmla="*/ 646 w 1325"/>
              <a:gd name="T13" fmla="*/ 1271 h 1583"/>
              <a:gd name="T14" fmla="*/ 1325 w 1325"/>
              <a:gd name="T15" fmla="*/ 1358 h 1583"/>
              <a:gd name="T16" fmla="*/ 0 60000 65536"/>
              <a:gd name="T17" fmla="*/ 0 60000 65536"/>
              <a:gd name="T18" fmla="*/ 0 60000 65536"/>
              <a:gd name="T19" fmla="*/ 0 60000 65536"/>
              <a:gd name="T20" fmla="*/ 0 60000 65536"/>
              <a:gd name="T21" fmla="*/ 0 60000 65536"/>
              <a:gd name="T22" fmla="*/ 0 60000 65536"/>
              <a:gd name="T23" fmla="*/ 0 60000 65536"/>
              <a:gd name="T24" fmla="*/ 0 w 1325"/>
              <a:gd name="T25" fmla="*/ 0 h 1583"/>
              <a:gd name="T26" fmla="*/ 1325 w 1325"/>
              <a:gd name="T27" fmla="*/ 1583 h 15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5" h="1583">
                <a:moveTo>
                  <a:pt x="0" y="0"/>
                </a:moveTo>
                <a:cubicBezTo>
                  <a:pt x="71" y="144"/>
                  <a:pt x="272" y="640"/>
                  <a:pt x="427" y="864"/>
                </a:cubicBezTo>
                <a:cubicBezTo>
                  <a:pt x="582" y="1088"/>
                  <a:pt x="849" y="1232"/>
                  <a:pt x="930" y="1346"/>
                </a:cubicBezTo>
                <a:cubicBezTo>
                  <a:pt x="1011" y="1460"/>
                  <a:pt x="956" y="1517"/>
                  <a:pt x="912" y="1550"/>
                </a:cubicBezTo>
                <a:cubicBezTo>
                  <a:pt x="868" y="1583"/>
                  <a:pt x="728" y="1568"/>
                  <a:pt x="664" y="1545"/>
                </a:cubicBezTo>
                <a:cubicBezTo>
                  <a:pt x="600" y="1522"/>
                  <a:pt x="530" y="1458"/>
                  <a:pt x="527" y="1412"/>
                </a:cubicBezTo>
                <a:cubicBezTo>
                  <a:pt x="524" y="1366"/>
                  <a:pt x="513" y="1280"/>
                  <a:pt x="646" y="1271"/>
                </a:cubicBezTo>
                <a:cubicBezTo>
                  <a:pt x="779" y="1262"/>
                  <a:pt x="1184" y="1340"/>
                  <a:pt x="1325" y="1358"/>
                </a:cubicBezTo>
              </a:path>
            </a:pathLst>
          </a:custGeom>
          <a:noFill/>
          <a:ln w="25400">
            <a:solidFill>
              <a:srgbClr val="333333"/>
            </a:solidFill>
            <a:round/>
            <a:headEnd/>
            <a:tailEnd/>
          </a:ln>
        </p:spPr>
        <p:txBody>
          <a:bodyPr lIns="104306" tIns="52153" rIns="104306" bIns="52153"/>
          <a:lstStyle/>
          <a:p>
            <a:endParaRPr lang="ja-JP" altLang="en-US"/>
          </a:p>
        </p:txBody>
      </p:sp>
      <p:pic>
        <p:nvPicPr>
          <p:cNvPr id="4119" name="Picture 23" descr="IMP2"/>
          <p:cNvPicPr>
            <a:picLocks noChangeAspect="1" noChangeArrowheads="1"/>
          </p:cNvPicPr>
          <p:nvPr/>
        </p:nvPicPr>
        <p:blipFill>
          <a:blip r:embed="rId5" cstate="print"/>
          <a:srcRect/>
          <a:stretch>
            <a:fillRect/>
          </a:stretch>
        </p:blipFill>
        <p:spPr bwMode="auto">
          <a:xfrm>
            <a:off x="6707188" y="4362450"/>
            <a:ext cx="1830387" cy="1211263"/>
          </a:xfrm>
          <a:prstGeom prst="rect">
            <a:avLst/>
          </a:prstGeom>
          <a:noFill/>
          <a:ln w="9525">
            <a:noFill/>
            <a:miter lim="800000"/>
            <a:headEnd/>
            <a:tailEnd/>
          </a:ln>
        </p:spPr>
      </p:pic>
      <p:sp>
        <p:nvSpPr>
          <p:cNvPr id="4124" name="AutoShape 28"/>
          <p:cNvSpPr>
            <a:spLocks noChangeArrowheads="1"/>
          </p:cNvSpPr>
          <p:nvPr/>
        </p:nvSpPr>
        <p:spPr bwMode="auto">
          <a:xfrm>
            <a:off x="7635257" y="3146017"/>
            <a:ext cx="1267530" cy="672112"/>
          </a:xfrm>
          <a:prstGeom prst="wedgeRoundRectCallout">
            <a:avLst>
              <a:gd name="adj1" fmla="val -47611"/>
              <a:gd name="adj2" fmla="val 109634"/>
              <a:gd name="adj3" fmla="val 16667"/>
            </a:avLst>
          </a:prstGeom>
          <a:ln>
            <a:headEnd/>
            <a:tailEnd/>
          </a:ln>
        </p:spPr>
        <p:style>
          <a:lnRef idx="1">
            <a:schemeClr val="accent1"/>
          </a:lnRef>
          <a:fillRef idx="3">
            <a:schemeClr val="accent1"/>
          </a:fillRef>
          <a:effectRef idx="2">
            <a:schemeClr val="accent1"/>
          </a:effectRef>
          <a:fontRef idx="minor">
            <a:schemeClr val="lt1"/>
          </a:fontRef>
        </p:style>
        <p:txBody>
          <a:bodyPr lIns="104306" tIns="52153" rIns="104306" bIns="52153"/>
          <a:lstStyle/>
          <a:p>
            <a:pPr algn="ctr">
              <a:defRPr/>
            </a:pPr>
            <a:r>
              <a:rPr lang="en-US" altLang="ja-JP" sz="4000" dirty="0">
                <a:solidFill>
                  <a:schemeClr val="bg1"/>
                </a:solidFill>
              </a:rPr>
              <a:t>IMP</a:t>
            </a:r>
          </a:p>
        </p:txBody>
      </p:sp>
      <p:sp>
        <p:nvSpPr>
          <p:cNvPr id="14347" name="Text Box 30"/>
          <p:cNvSpPr txBox="1">
            <a:spLocks noChangeArrowheads="1"/>
          </p:cNvSpPr>
          <p:nvPr/>
        </p:nvSpPr>
        <p:spPr bwMode="auto">
          <a:xfrm>
            <a:off x="4165600" y="2720975"/>
            <a:ext cx="2178880"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chemeClr val="tx1"/>
                </a:solidFill>
                <a:latin typeface="Tahoma" pitchFamily="34" charset="0"/>
                <a:cs typeface="Tahoma" pitchFamily="34" charset="0"/>
              </a:rPr>
              <a:t>Web camera</a:t>
            </a:r>
            <a:endParaRPr lang="ja-JP" altLang="en-US" sz="2800" dirty="0">
              <a:solidFill>
                <a:schemeClr val="tx1"/>
              </a:solidFill>
              <a:latin typeface="Tahoma" pitchFamily="34" charset="0"/>
              <a:cs typeface="Tahoma" pitchFamily="34" charset="0"/>
            </a:endParaRPr>
          </a:p>
        </p:txBody>
      </p:sp>
      <p:sp>
        <p:nvSpPr>
          <p:cNvPr id="14348" name="Text Box 31"/>
          <p:cNvSpPr txBox="1">
            <a:spLocks noChangeArrowheads="1"/>
          </p:cNvSpPr>
          <p:nvPr/>
        </p:nvSpPr>
        <p:spPr bwMode="auto">
          <a:xfrm>
            <a:off x="505778" y="6465253"/>
            <a:ext cx="1897008"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chemeClr val="tx1"/>
                </a:solidFill>
                <a:latin typeface="Tahoma" pitchFamily="34" charset="0"/>
                <a:cs typeface="Tahoma" pitchFamily="34" charset="0"/>
              </a:rPr>
              <a:t>Document</a:t>
            </a:r>
            <a:endParaRPr lang="ja-JP" altLang="en-US" sz="2800" dirty="0">
              <a:solidFill>
                <a:schemeClr val="tx1"/>
              </a:solidFill>
              <a:latin typeface="Tahoma" pitchFamily="34" charset="0"/>
              <a:cs typeface="Tahoma" pitchFamily="34" charset="0"/>
            </a:endParaRPr>
          </a:p>
        </p:txBody>
      </p:sp>
      <p:sp>
        <p:nvSpPr>
          <p:cNvPr id="4131" name="Text Box 35"/>
          <p:cNvSpPr txBox="1">
            <a:spLocks noChangeArrowheads="1"/>
          </p:cNvSpPr>
          <p:nvPr/>
        </p:nvSpPr>
        <p:spPr bwMode="auto">
          <a:xfrm>
            <a:off x="6979298" y="2170605"/>
            <a:ext cx="3712546" cy="967099"/>
          </a:xfrm>
          <a:prstGeom prst="rect">
            <a:avLst/>
          </a:prstGeom>
          <a:noFill/>
          <a:ln w="9525">
            <a:noFill/>
            <a:miter lim="800000"/>
            <a:headEnd/>
            <a:tailEnd/>
          </a:ln>
        </p:spPr>
        <p:txBody>
          <a:bodyPr wrap="square" lIns="104306" tIns="52153" rIns="104306" bIns="52153">
            <a:spAutoFit/>
          </a:bodyPr>
          <a:lstStyle/>
          <a:p>
            <a:r>
              <a:rPr lang="en-US" altLang="ja-JP" sz="2800" dirty="0" smtClean="0">
                <a:solidFill>
                  <a:schemeClr val="tx1"/>
                </a:solidFill>
                <a:latin typeface="Tahoma" pitchFamily="34" charset="0"/>
                <a:cs typeface="Tahoma" pitchFamily="34" charset="0"/>
              </a:rPr>
              <a:t>Recognizes characters immediately!</a:t>
            </a:r>
            <a:endParaRPr lang="ja-JP" altLang="en-US" sz="2800" dirty="0">
              <a:solidFill>
                <a:schemeClr val="tx1"/>
              </a:solidFill>
              <a:latin typeface="Tahoma" pitchFamily="34" charset="0"/>
              <a:cs typeface="Tahoma" pitchFamily="34" charset="0"/>
            </a:endParaRPr>
          </a:p>
        </p:txBody>
      </p:sp>
      <p:sp>
        <p:nvSpPr>
          <p:cNvPr id="4132" name="Text Box 36"/>
          <p:cNvSpPr txBox="1">
            <a:spLocks noChangeArrowheads="1"/>
          </p:cNvSpPr>
          <p:nvPr/>
        </p:nvSpPr>
        <p:spPr bwMode="auto">
          <a:xfrm>
            <a:off x="1834198" y="3370580"/>
            <a:ext cx="1452849" cy="536212"/>
          </a:xfrm>
          <a:prstGeom prst="rect">
            <a:avLst/>
          </a:prstGeom>
          <a:noFill/>
          <a:ln w="9525">
            <a:noFill/>
            <a:miter lim="800000"/>
            <a:headEnd/>
            <a:tailEnd/>
          </a:ln>
        </p:spPr>
        <p:txBody>
          <a:bodyPr wrap="none" lIns="104306" tIns="52153" rIns="104306" bIns="52153">
            <a:spAutoFit/>
          </a:bodyPr>
          <a:lstStyle/>
          <a:p>
            <a:r>
              <a:rPr lang="en-US" altLang="ja-JP" sz="2800" dirty="0" smtClean="0">
                <a:solidFill>
                  <a:schemeClr val="tx1"/>
                </a:solidFill>
                <a:latin typeface="Tahoma" pitchFamily="34" charset="0"/>
                <a:cs typeface="Tahoma" pitchFamily="34" charset="0"/>
              </a:rPr>
              <a:t>Capture</a:t>
            </a:r>
            <a:endParaRPr lang="ja-JP" altLang="en-US" sz="2800" dirty="0">
              <a:solidFill>
                <a:schemeClr val="tx1"/>
              </a:solidFill>
              <a:latin typeface="Tahoma" pitchFamily="34" charset="0"/>
              <a:cs typeface="Tahoma" pitchFamily="34" charset="0"/>
            </a:endParaRPr>
          </a:p>
        </p:txBody>
      </p:sp>
      <p:sp>
        <p:nvSpPr>
          <p:cNvPr id="14351" name="タイトル 17"/>
          <p:cNvSpPr>
            <a:spLocks noGrp="1"/>
          </p:cNvSpPr>
          <p:nvPr>
            <p:ph type="title"/>
          </p:nvPr>
        </p:nvSpPr>
        <p:spPr/>
        <p:txBody>
          <a:bodyPr/>
          <a:lstStyle/>
          <a:p>
            <a:r>
              <a:rPr lang="en-US" altLang="ja-JP" sz="3600" dirty="0" smtClean="0"/>
              <a:t>Real-Time Camera-Based Character Recognition System</a:t>
            </a:r>
            <a:endParaRPr lang="ja-JP" altLang="en-US" sz="3600" dirty="0" smtClean="0"/>
          </a:p>
        </p:txBody>
      </p:sp>
      <p:sp>
        <p:nvSpPr>
          <p:cNvPr id="19" name="角丸四角形 18"/>
          <p:cNvSpPr/>
          <p:nvPr/>
        </p:nvSpPr>
        <p:spPr>
          <a:xfrm>
            <a:off x="78970" y="1438100"/>
            <a:ext cx="7025640" cy="838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ja-JP" sz="2800" dirty="0" smtClean="0"/>
              <a:t>Recognizes ~200 characters/sec</a:t>
            </a:r>
            <a:endParaRPr lang="ja-JP"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ja-JP" dirty="0" smtClean="0"/>
              <a:t>Future Work</a:t>
            </a:r>
          </a:p>
        </p:txBody>
      </p:sp>
      <p:sp>
        <p:nvSpPr>
          <p:cNvPr id="45059" name="Rectangle 3"/>
          <p:cNvSpPr>
            <a:spLocks noGrp="1" noChangeArrowheads="1"/>
          </p:cNvSpPr>
          <p:nvPr>
            <p:ph sz="quarter" idx="1"/>
          </p:nvPr>
        </p:nvSpPr>
        <p:spPr/>
        <p:txBody>
          <a:bodyPr/>
          <a:lstStyle/>
          <a:p>
            <a:pPr eaLnBrk="1" hangingPunct="1"/>
            <a:r>
              <a:rPr lang="en-US" altLang="ja-JP" dirty="0" smtClean="0">
                <a:latin typeface="Tahoma" pitchFamily="34" charset="0"/>
              </a:rPr>
              <a:t>Recognition of Chinese characters</a:t>
            </a:r>
          </a:p>
          <a:p>
            <a:pPr eaLnBrk="1" hangingPunct="1"/>
            <a:r>
              <a:rPr lang="en-US" altLang="ja-JP" dirty="0" smtClean="0">
                <a:latin typeface="Tahoma" pitchFamily="34" charset="0"/>
              </a:rPr>
              <a:t>Improvement of segmentation for</a:t>
            </a:r>
          </a:p>
          <a:p>
            <a:pPr lvl="1"/>
            <a:r>
              <a:rPr lang="en-US" altLang="ja-JP" dirty="0" smtClean="0">
                <a:latin typeface="Tahoma" pitchFamily="34" charset="0"/>
              </a:rPr>
              <a:t>Broken connected components</a:t>
            </a:r>
          </a:p>
          <a:p>
            <a:pPr lvl="1"/>
            <a:r>
              <a:rPr lang="en-US" altLang="ja-JP" dirty="0" smtClean="0">
                <a:latin typeface="Tahoma" pitchFamily="34" charset="0"/>
              </a:rPr>
              <a:t>Colored characters</a:t>
            </a:r>
          </a:p>
        </p:txBody>
      </p:sp>
      <p:pic>
        <p:nvPicPr>
          <p:cNvPr id="16" name="図 15" descr="capture2.png"/>
          <p:cNvPicPr>
            <a:picLocks noChangeAspect="1"/>
          </p:cNvPicPr>
          <p:nvPr/>
        </p:nvPicPr>
        <p:blipFill>
          <a:blip r:embed="rId3" cstate="print"/>
          <a:stretch>
            <a:fillRect/>
          </a:stretch>
        </p:blipFill>
        <p:spPr>
          <a:xfrm>
            <a:off x="5430243" y="4207703"/>
            <a:ext cx="4678363" cy="3017504"/>
          </a:xfrm>
          <a:prstGeom prst="rect">
            <a:avLst/>
          </a:prstGeom>
          <a:ln w="25400">
            <a:solidFill>
              <a:schemeClr val="tx1">
                <a:lumMod val="75000"/>
                <a:lumOff val="2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p:nvPr>
        </p:nvSpPr>
        <p:spPr>
          <a:xfrm>
            <a:off x="1252538" y="4139738"/>
            <a:ext cx="8270875" cy="1237125"/>
          </a:xfrm>
        </p:spPr>
        <p:txBody>
          <a:bodyPr/>
          <a:lstStyle/>
          <a:p>
            <a:pPr algn="ctr"/>
            <a:r>
              <a:rPr lang="en-US" altLang="ja-JP" sz="3200" dirty="0" smtClean="0"/>
              <a:t>Real-Time Camera-Based Recognition of Characters and Pictograms</a:t>
            </a:r>
            <a:endParaRPr lang="ja-JP" altLang="en-US" sz="3200" dirty="0" smtClean="0"/>
          </a:p>
        </p:txBody>
      </p:sp>
      <p:sp>
        <p:nvSpPr>
          <p:cNvPr id="3" name="サブタイトル 2"/>
          <p:cNvSpPr>
            <a:spLocks noGrp="1"/>
          </p:cNvSpPr>
          <p:nvPr>
            <p:ph type="subTitle" idx="1"/>
          </p:nvPr>
        </p:nvSpPr>
        <p:spPr>
          <a:xfrm>
            <a:off x="1425575" y="5649913"/>
            <a:ext cx="8020050" cy="587375"/>
          </a:xfrm>
        </p:spPr>
        <p:txBody>
          <a:bodyPr>
            <a:noAutofit/>
          </a:bodyPr>
          <a:lstStyle/>
          <a:p>
            <a:pPr algn="ctr" fontAlgn="auto">
              <a:spcBef>
                <a:spcPts val="600"/>
              </a:spcBef>
              <a:spcAft>
                <a:spcPts val="0"/>
              </a:spcAft>
              <a:buClr>
                <a:srgbClr val="F07F09"/>
              </a:buClr>
              <a:defRPr/>
            </a:pPr>
            <a:r>
              <a:rPr lang="en-US" altLang="ja-JP" sz="2800" dirty="0" smtClean="0">
                <a:solidFill>
                  <a:srgbClr val="323232"/>
                </a:solidFill>
                <a:latin typeface="Tahoma" pitchFamily="34" charset="0"/>
                <a:cs typeface="Tahoma" pitchFamily="34" charset="0"/>
              </a:rPr>
              <a:t>M. </a:t>
            </a:r>
            <a:r>
              <a:rPr lang="en-US" altLang="ja-JP" sz="2800" dirty="0" err="1" smtClean="0">
                <a:solidFill>
                  <a:srgbClr val="323232"/>
                </a:solidFill>
                <a:latin typeface="Tahoma" pitchFamily="34" charset="0"/>
                <a:cs typeface="Tahoma" pitchFamily="34" charset="0"/>
              </a:rPr>
              <a:t>Iwamura</a:t>
            </a:r>
            <a:r>
              <a:rPr lang="en-US" altLang="ja-JP" sz="2800" dirty="0" smtClean="0">
                <a:solidFill>
                  <a:srgbClr val="323232"/>
                </a:solidFill>
                <a:latin typeface="Tahoma" pitchFamily="34" charset="0"/>
                <a:cs typeface="Tahoma" pitchFamily="34" charset="0"/>
              </a:rPr>
              <a:t>, T. Tsuji, A. </a:t>
            </a:r>
            <a:r>
              <a:rPr lang="en-US" altLang="ja-JP" sz="2800" dirty="0" err="1" smtClean="0">
                <a:solidFill>
                  <a:srgbClr val="323232"/>
                </a:solidFill>
                <a:latin typeface="Tahoma" pitchFamily="34" charset="0"/>
                <a:cs typeface="Tahoma" pitchFamily="34" charset="0"/>
              </a:rPr>
              <a:t>Horimatsu</a:t>
            </a:r>
            <a:r>
              <a:rPr lang="en-US" altLang="ja-JP" sz="2800" dirty="0" smtClean="0">
                <a:solidFill>
                  <a:srgbClr val="323232"/>
                </a:solidFill>
                <a:latin typeface="Tahoma" pitchFamily="34" charset="0"/>
                <a:cs typeface="Tahoma" pitchFamily="34" charset="0"/>
              </a:rPr>
              <a:t>, and K. </a:t>
            </a:r>
            <a:r>
              <a:rPr lang="en-US" altLang="ja-JP" sz="2800" dirty="0" err="1" smtClean="0">
                <a:solidFill>
                  <a:srgbClr val="323232"/>
                </a:solidFill>
                <a:latin typeface="Tahoma" pitchFamily="34" charset="0"/>
                <a:cs typeface="Tahoma" pitchFamily="34" charset="0"/>
              </a:rPr>
              <a:t>Kise</a:t>
            </a:r>
            <a:endParaRPr lang="en-US" altLang="ja-JP" sz="2800" dirty="0" smtClean="0">
              <a:solidFill>
                <a:srgbClr val="323232"/>
              </a:solidFill>
              <a:latin typeface="Tahoma" pitchFamily="34" charset="0"/>
              <a:cs typeface="Tahoma" pitchFamily="34" charset="0"/>
            </a:endParaRPr>
          </a:p>
        </p:txBody>
      </p:sp>
      <p:grpSp>
        <p:nvGrpSpPr>
          <p:cNvPr id="2" name="Group 4"/>
          <p:cNvGrpSpPr>
            <a:grpSpLocks noChangeAspect="1"/>
          </p:cNvGrpSpPr>
          <p:nvPr/>
        </p:nvGrpSpPr>
        <p:grpSpPr bwMode="auto">
          <a:xfrm>
            <a:off x="6350000" y="550863"/>
            <a:ext cx="2847975" cy="2678112"/>
            <a:chOff x="1679" y="962"/>
            <a:chExt cx="2402" cy="2395"/>
          </a:xfrm>
        </p:grpSpPr>
        <p:sp>
          <p:nvSpPr>
            <p:cNvPr id="13318" name="AutoShape 3"/>
            <p:cNvSpPr>
              <a:spLocks noChangeAspect="1" noChangeArrowheads="1" noTextEdit="1"/>
            </p:cNvSpPr>
            <p:nvPr/>
          </p:nvSpPr>
          <p:spPr bwMode="auto">
            <a:xfrm>
              <a:off x="1679" y="962"/>
              <a:ext cx="2402" cy="2395"/>
            </a:xfrm>
            <a:prstGeom prst="rect">
              <a:avLst/>
            </a:prstGeom>
            <a:noFill/>
            <a:ln w="9525">
              <a:noFill/>
              <a:miter lim="800000"/>
              <a:headEnd/>
              <a:tailEnd/>
            </a:ln>
          </p:spPr>
          <p:txBody>
            <a:bodyPr/>
            <a:lstStyle/>
            <a:p>
              <a:endParaRPr lang="ja-JP" altLang="en-US"/>
            </a:p>
          </p:txBody>
        </p:sp>
        <p:sp>
          <p:nvSpPr>
            <p:cNvPr id="13319" name="Freeform 5"/>
            <p:cNvSpPr>
              <a:spLocks/>
            </p:cNvSpPr>
            <p:nvPr/>
          </p:nvSpPr>
          <p:spPr bwMode="auto">
            <a:xfrm>
              <a:off x="1877" y="1621"/>
              <a:ext cx="2010" cy="1049"/>
            </a:xfrm>
            <a:custGeom>
              <a:avLst/>
              <a:gdLst>
                <a:gd name="T0" fmla="*/ 1982 w 851"/>
                <a:gd name="T1" fmla="*/ 567 h 444"/>
                <a:gd name="T2" fmla="*/ 1840 w 851"/>
                <a:gd name="T3" fmla="*/ 354 h 444"/>
                <a:gd name="T4" fmla="*/ 1741 w 851"/>
                <a:gd name="T5" fmla="*/ 213 h 444"/>
                <a:gd name="T6" fmla="*/ 1736 w 851"/>
                <a:gd name="T7" fmla="*/ 194 h 444"/>
                <a:gd name="T8" fmla="*/ 1743 w 851"/>
                <a:gd name="T9" fmla="*/ 177 h 444"/>
                <a:gd name="T10" fmla="*/ 1762 w 851"/>
                <a:gd name="T11" fmla="*/ 154 h 444"/>
                <a:gd name="T12" fmla="*/ 1582 w 851"/>
                <a:gd name="T13" fmla="*/ 0 h 444"/>
                <a:gd name="T14" fmla="*/ 1554 w 851"/>
                <a:gd name="T15" fmla="*/ 35 h 444"/>
                <a:gd name="T16" fmla="*/ 1294 w 851"/>
                <a:gd name="T17" fmla="*/ 312 h 444"/>
                <a:gd name="T18" fmla="*/ 1261 w 851"/>
                <a:gd name="T19" fmla="*/ 343 h 444"/>
                <a:gd name="T20" fmla="*/ 1172 w 851"/>
                <a:gd name="T21" fmla="*/ 423 h 444"/>
                <a:gd name="T22" fmla="*/ 1068 w 851"/>
                <a:gd name="T23" fmla="*/ 508 h 444"/>
                <a:gd name="T24" fmla="*/ 1068 w 851"/>
                <a:gd name="T25" fmla="*/ 508 h 444"/>
                <a:gd name="T26" fmla="*/ 383 w 851"/>
                <a:gd name="T27" fmla="*/ 810 h 444"/>
                <a:gd name="T28" fmla="*/ 253 w 851"/>
                <a:gd name="T29" fmla="*/ 744 h 444"/>
                <a:gd name="T30" fmla="*/ 269 w 851"/>
                <a:gd name="T31" fmla="*/ 581 h 444"/>
                <a:gd name="T32" fmla="*/ 498 w 851"/>
                <a:gd name="T33" fmla="*/ 357 h 444"/>
                <a:gd name="T34" fmla="*/ 772 w 851"/>
                <a:gd name="T35" fmla="*/ 258 h 444"/>
                <a:gd name="T36" fmla="*/ 975 w 851"/>
                <a:gd name="T37" fmla="*/ 302 h 444"/>
                <a:gd name="T38" fmla="*/ 983 w 851"/>
                <a:gd name="T39" fmla="*/ 310 h 444"/>
                <a:gd name="T40" fmla="*/ 1063 w 851"/>
                <a:gd name="T41" fmla="*/ 494 h 444"/>
                <a:gd name="T42" fmla="*/ 1162 w 851"/>
                <a:gd name="T43" fmla="*/ 413 h 444"/>
                <a:gd name="T44" fmla="*/ 1257 w 851"/>
                <a:gd name="T45" fmla="*/ 328 h 444"/>
                <a:gd name="T46" fmla="*/ 1162 w 851"/>
                <a:gd name="T47" fmla="*/ 156 h 444"/>
                <a:gd name="T48" fmla="*/ 1141 w 851"/>
                <a:gd name="T49" fmla="*/ 135 h 444"/>
                <a:gd name="T50" fmla="*/ 758 w 851"/>
                <a:gd name="T51" fmla="*/ 24 h 444"/>
                <a:gd name="T52" fmla="*/ 376 w 851"/>
                <a:gd name="T53" fmla="*/ 156 h 444"/>
                <a:gd name="T54" fmla="*/ 66 w 851"/>
                <a:gd name="T55" fmla="*/ 461 h 444"/>
                <a:gd name="T56" fmla="*/ 2 w 851"/>
                <a:gd name="T57" fmla="*/ 669 h 444"/>
                <a:gd name="T58" fmla="*/ 50 w 851"/>
                <a:gd name="T59" fmla="*/ 862 h 444"/>
                <a:gd name="T60" fmla="*/ 191 w 851"/>
                <a:gd name="T61" fmla="*/ 999 h 444"/>
                <a:gd name="T62" fmla="*/ 387 w 851"/>
                <a:gd name="T63" fmla="*/ 1044 h 444"/>
                <a:gd name="T64" fmla="*/ 905 w 851"/>
                <a:gd name="T65" fmla="*/ 895 h 444"/>
                <a:gd name="T66" fmla="*/ 1148 w 851"/>
                <a:gd name="T67" fmla="*/ 742 h 444"/>
                <a:gd name="T68" fmla="*/ 1148 w 851"/>
                <a:gd name="T69" fmla="*/ 742 h 444"/>
                <a:gd name="T70" fmla="*/ 1252 w 851"/>
                <a:gd name="T71" fmla="*/ 662 h 444"/>
                <a:gd name="T72" fmla="*/ 1339 w 851"/>
                <a:gd name="T73" fmla="*/ 591 h 444"/>
                <a:gd name="T74" fmla="*/ 1339 w 851"/>
                <a:gd name="T75" fmla="*/ 591 h 444"/>
                <a:gd name="T76" fmla="*/ 1339 w 851"/>
                <a:gd name="T77" fmla="*/ 591 h 444"/>
                <a:gd name="T78" fmla="*/ 1564 w 851"/>
                <a:gd name="T79" fmla="*/ 378 h 444"/>
                <a:gd name="T80" fmla="*/ 1658 w 851"/>
                <a:gd name="T81" fmla="*/ 506 h 444"/>
                <a:gd name="T82" fmla="*/ 1764 w 851"/>
                <a:gd name="T83" fmla="*/ 657 h 444"/>
                <a:gd name="T84" fmla="*/ 1776 w 851"/>
                <a:gd name="T85" fmla="*/ 699 h 444"/>
                <a:gd name="T86" fmla="*/ 1760 w 851"/>
                <a:gd name="T87" fmla="*/ 747 h 444"/>
                <a:gd name="T88" fmla="*/ 1618 w 851"/>
                <a:gd name="T89" fmla="*/ 808 h 444"/>
                <a:gd name="T90" fmla="*/ 1460 w 851"/>
                <a:gd name="T91" fmla="*/ 758 h 444"/>
                <a:gd name="T92" fmla="*/ 1403 w 851"/>
                <a:gd name="T93" fmla="*/ 702 h 444"/>
                <a:gd name="T94" fmla="*/ 1401 w 851"/>
                <a:gd name="T95" fmla="*/ 697 h 444"/>
                <a:gd name="T96" fmla="*/ 1396 w 851"/>
                <a:gd name="T97" fmla="*/ 692 h 444"/>
                <a:gd name="T98" fmla="*/ 1344 w 851"/>
                <a:gd name="T99" fmla="*/ 602 h 444"/>
                <a:gd name="T100" fmla="*/ 1261 w 851"/>
                <a:gd name="T101" fmla="*/ 671 h 444"/>
                <a:gd name="T102" fmla="*/ 1155 w 851"/>
                <a:gd name="T103" fmla="*/ 754 h 444"/>
                <a:gd name="T104" fmla="*/ 1219 w 851"/>
                <a:gd name="T105" fmla="*/ 848 h 444"/>
                <a:gd name="T106" fmla="*/ 1275 w 851"/>
                <a:gd name="T107" fmla="*/ 910 h 444"/>
                <a:gd name="T108" fmla="*/ 1627 w 851"/>
                <a:gd name="T109" fmla="*/ 1044 h 444"/>
                <a:gd name="T110" fmla="*/ 1958 w 851"/>
                <a:gd name="T111" fmla="*/ 874 h 444"/>
                <a:gd name="T112" fmla="*/ 2010 w 851"/>
                <a:gd name="T113" fmla="*/ 699 h 444"/>
                <a:gd name="T114" fmla="*/ 1982 w 851"/>
                <a:gd name="T115" fmla="*/ 567 h 4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1"/>
                <a:gd name="T175" fmla="*/ 0 h 444"/>
                <a:gd name="T176" fmla="*/ 851 w 851"/>
                <a:gd name="T177" fmla="*/ 444 h 4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1" h="444">
                  <a:moveTo>
                    <a:pt x="839" y="240"/>
                  </a:moveTo>
                  <a:cubicBezTo>
                    <a:pt x="825" y="207"/>
                    <a:pt x="802" y="178"/>
                    <a:pt x="779" y="150"/>
                  </a:cubicBezTo>
                  <a:cubicBezTo>
                    <a:pt x="762" y="129"/>
                    <a:pt x="744" y="107"/>
                    <a:pt x="737" y="90"/>
                  </a:cubicBezTo>
                  <a:cubicBezTo>
                    <a:pt x="736" y="87"/>
                    <a:pt x="735" y="85"/>
                    <a:pt x="735" y="82"/>
                  </a:cubicBezTo>
                  <a:cubicBezTo>
                    <a:pt x="735" y="80"/>
                    <a:pt x="736" y="78"/>
                    <a:pt x="738" y="75"/>
                  </a:cubicBezTo>
                  <a:cubicBezTo>
                    <a:pt x="742" y="69"/>
                    <a:pt x="745" y="66"/>
                    <a:pt x="746" y="65"/>
                  </a:cubicBezTo>
                  <a:cubicBezTo>
                    <a:pt x="670" y="0"/>
                    <a:pt x="670" y="0"/>
                    <a:pt x="670" y="0"/>
                  </a:cubicBezTo>
                  <a:cubicBezTo>
                    <a:pt x="666" y="5"/>
                    <a:pt x="662" y="10"/>
                    <a:pt x="658" y="15"/>
                  </a:cubicBezTo>
                  <a:cubicBezTo>
                    <a:pt x="641" y="35"/>
                    <a:pt x="601" y="81"/>
                    <a:pt x="548" y="132"/>
                  </a:cubicBezTo>
                  <a:cubicBezTo>
                    <a:pt x="547" y="134"/>
                    <a:pt x="544" y="136"/>
                    <a:pt x="534" y="145"/>
                  </a:cubicBezTo>
                  <a:cubicBezTo>
                    <a:pt x="526" y="152"/>
                    <a:pt x="513" y="164"/>
                    <a:pt x="496" y="179"/>
                  </a:cubicBezTo>
                  <a:cubicBezTo>
                    <a:pt x="471" y="201"/>
                    <a:pt x="457" y="211"/>
                    <a:pt x="452" y="215"/>
                  </a:cubicBezTo>
                  <a:cubicBezTo>
                    <a:pt x="452" y="215"/>
                    <a:pt x="452" y="215"/>
                    <a:pt x="452" y="215"/>
                  </a:cubicBezTo>
                  <a:cubicBezTo>
                    <a:pt x="345" y="297"/>
                    <a:pt x="246" y="341"/>
                    <a:pt x="162" y="343"/>
                  </a:cubicBezTo>
                  <a:cubicBezTo>
                    <a:pt x="138" y="343"/>
                    <a:pt x="117" y="333"/>
                    <a:pt x="107" y="315"/>
                  </a:cubicBezTo>
                  <a:cubicBezTo>
                    <a:pt x="96" y="296"/>
                    <a:pt x="99" y="272"/>
                    <a:pt x="114" y="246"/>
                  </a:cubicBezTo>
                  <a:cubicBezTo>
                    <a:pt x="135" y="210"/>
                    <a:pt x="170" y="176"/>
                    <a:pt x="211" y="151"/>
                  </a:cubicBezTo>
                  <a:cubicBezTo>
                    <a:pt x="251" y="126"/>
                    <a:pt x="293" y="111"/>
                    <a:pt x="327" y="109"/>
                  </a:cubicBezTo>
                  <a:cubicBezTo>
                    <a:pt x="367" y="106"/>
                    <a:pt x="398" y="113"/>
                    <a:pt x="413" y="128"/>
                  </a:cubicBezTo>
                  <a:cubicBezTo>
                    <a:pt x="414" y="129"/>
                    <a:pt x="415" y="130"/>
                    <a:pt x="416" y="131"/>
                  </a:cubicBezTo>
                  <a:cubicBezTo>
                    <a:pt x="432" y="148"/>
                    <a:pt x="441" y="177"/>
                    <a:pt x="450" y="209"/>
                  </a:cubicBezTo>
                  <a:cubicBezTo>
                    <a:pt x="460" y="202"/>
                    <a:pt x="475" y="190"/>
                    <a:pt x="492" y="175"/>
                  </a:cubicBezTo>
                  <a:cubicBezTo>
                    <a:pt x="510" y="159"/>
                    <a:pt x="524" y="147"/>
                    <a:pt x="532" y="139"/>
                  </a:cubicBezTo>
                  <a:cubicBezTo>
                    <a:pt x="523" y="113"/>
                    <a:pt x="510" y="87"/>
                    <a:pt x="492" y="66"/>
                  </a:cubicBezTo>
                  <a:cubicBezTo>
                    <a:pt x="489" y="63"/>
                    <a:pt x="486" y="60"/>
                    <a:pt x="483" y="57"/>
                  </a:cubicBezTo>
                  <a:cubicBezTo>
                    <a:pt x="438" y="12"/>
                    <a:pt x="370" y="6"/>
                    <a:pt x="321" y="10"/>
                  </a:cubicBezTo>
                  <a:cubicBezTo>
                    <a:pt x="270" y="13"/>
                    <a:pt x="212" y="33"/>
                    <a:pt x="159" y="66"/>
                  </a:cubicBezTo>
                  <a:cubicBezTo>
                    <a:pt x="104" y="100"/>
                    <a:pt x="57" y="146"/>
                    <a:pt x="28" y="195"/>
                  </a:cubicBezTo>
                  <a:cubicBezTo>
                    <a:pt x="11" y="224"/>
                    <a:pt x="2" y="254"/>
                    <a:pt x="1" y="283"/>
                  </a:cubicBezTo>
                  <a:cubicBezTo>
                    <a:pt x="0" y="312"/>
                    <a:pt x="7" y="341"/>
                    <a:pt x="21" y="365"/>
                  </a:cubicBezTo>
                  <a:cubicBezTo>
                    <a:pt x="35" y="389"/>
                    <a:pt x="56" y="409"/>
                    <a:pt x="81" y="423"/>
                  </a:cubicBezTo>
                  <a:cubicBezTo>
                    <a:pt x="105" y="436"/>
                    <a:pt x="134" y="443"/>
                    <a:pt x="164" y="442"/>
                  </a:cubicBezTo>
                  <a:cubicBezTo>
                    <a:pt x="232" y="441"/>
                    <a:pt x="306" y="420"/>
                    <a:pt x="383" y="379"/>
                  </a:cubicBezTo>
                  <a:cubicBezTo>
                    <a:pt x="417" y="361"/>
                    <a:pt x="451" y="339"/>
                    <a:pt x="486" y="314"/>
                  </a:cubicBezTo>
                  <a:cubicBezTo>
                    <a:pt x="486" y="314"/>
                    <a:pt x="486" y="314"/>
                    <a:pt x="486" y="314"/>
                  </a:cubicBezTo>
                  <a:cubicBezTo>
                    <a:pt x="488" y="312"/>
                    <a:pt x="500" y="304"/>
                    <a:pt x="530" y="280"/>
                  </a:cubicBezTo>
                  <a:cubicBezTo>
                    <a:pt x="560" y="256"/>
                    <a:pt x="566" y="251"/>
                    <a:pt x="567" y="250"/>
                  </a:cubicBezTo>
                  <a:cubicBezTo>
                    <a:pt x="567" y="250"/>
                    <a:pt x="567" y="250"/>
                    <a:pt x="567" y="250"/>
                  </a:cubicBezTo>
                  <a:cubicBezTo>
                    <a:pt x="567" y="250"/>
                    <a:pt x="567" y="250"/>
                    <a:pt x="567" y="250"/>
                  </a:cubicBezTo>
                  <a:cubicBezTo>
                    <a:pt x="603" y="218"/>
                    <a:pt x="635" y="187"/>
                    <a:pt x="662" y="160"/>
                  </a:cubicBezTo>
                  <a:cubicBezTo>
                    <a:pt x="673" y="178"/>
                    <a:pt x="688" y="196"/>
                    <a:pt x="702" y="214"/>
                  </a:cubicBezTo>
                  <a:cubicBezTo>
                    <a:pt x="720" y="236"/>
                    <a:pt x="739" y="258"/>
                    <a:pt x="747" y="278"/>
                  </a:cubicBezTo>
                  <a:cubicBezTo>
                    <a:pt x="750" y="285"/>
                    <a:pt x="752" y="291"/>
                    <a:pt x="752" y="296"/>
                  </a:cubicBezTo>
                  <a:cubicBezTo>
                    <a:pt x="752" y="303"/>
                    <a:pt x="749" y="309"/>
                    <a:pt x="745" y="316"/>
                  </a:cubicBezTo>
                  <a:cubicBezTo>
                    <a:pt x="737" y="328"/>
                    <a:pt x="715" y="341"/>
                    <a:pt x="685" y="342"/>
                  </a:cubicBezTo>
                  <a:cubicBezTo>
                    <a:pt x="670" y="343"/>
                    <a:pt x="643" y="340"/>
                    <a:pt x="618" y="321"/>
                  </a:cubicBezTo>
                  <a:cubicBezTo>
                    <a:pt x="610" y="315"/>
                    <a:pt x="602" y="307"/>
                    <a:pt x="594" y="297"/>
                  </a:cubicBezTo>
                  <a:cubicBezTo>
                    <a:pt x="593" y="295"/>
                    <a:pt x="593" y="295"/>
                    <a:pt x="593" y="295"/>
                  </a:cubicBezTo>
                  <a:cubicBezTo>
                    <a:pt x="591" y="293"/>
                    <a:pt x="591" y="293"/>
                    <a:pt x="591" y="293"/>
                  </a:cubicBezTo>
                  <a:cubicBezTo>
                    <a:pt x="582" y="283"/>
                    <a:pt x="575" y="270"/>
                    <a:pt x="569" y="255"/>
                  </a:cubicBezTo>
                  <a:cubicBezTo>
                    <a:pt x="561" y="262"/>
                    <a:pt x="549" y="272"/>
                    <a:pt x="534" y="284"/>
                  </a:cubicBezTo>
                  <a:cubicBezTo>
                    <a:pt x="516" y="299"/>
                    <a:pt x="499" y="311"/>
                    <a:pt x="489" y="319"/>
                  </a:cubicBezTo>
                  <a:cubicBezTo>
                    <a:pt x="496" y="333"/>
                    <a:pt x="505" y="347"/>
                    <a:pt x="516" y="359"/>
                  </a:cubicBezTo>
                  <a:cubicBezTo>
                    <a:pt x="524" y="368"/>
                    <a:pt x="531" y="377"/>
                    <a:pt x="540" y="385"/>
                  </a:cubicBezTo>
                  <a:cubicBezTo>
                    <a:pt x="580" y="423"/>
                    <a:pt x="633" y="444"/>
                    <a:pt x="689" y="442"/>
                  </a:cubicBezTo>
                  <a:cubicBezTo>
                    <a:pt x="748" y="439"/>
                    <a:pt x="801" y="412"/>
                    <a:pt x="829" y="370"/>
                  </a:cubicBezTo>
                  <a:cubicBezTo>
                    <a:pt x="840" y="352"/>
                    <a:pt x="851" y="327"/>
                    <a:pt x="851" y="296"/>
                  </a:cubicBezTo>
                  <a:cubicBezTo>
                    <a:pt x="851" y="279"/>
                    <a:pt x="848" y="260"/>
                    <a:pt x="839" y="240"/>
                  </a:cubicBezTo>
                  <a:close/>
                </a:path>
              </a:pathLst>
            </a:custGeom>
            <a:solidFill>
              <a:srgbClr val="000000"/>
            </a:solidFill>
            <a:ln w="9525">
              <a:noFill/>
              <a:round/>
              <a:headEnd/>
              <a:tailEnd/>
            </a:ln>
          </p:spPr>
          <p:txBody>
            <a:bodyPr/>
            <a:lstStyle/>
            <a:p>
              <a:endParaRPr lang="ja-JP" altLang="en-US"/>
            </a:p>
          </p:txBody>
        </p:sp>
        <p:sp>
          <p:nvSpPr>
            <p:cNvPr id="13320" name="Freeform 6"/>
            <p:cNvSpPr>
              <a:spLocks/>
            </p:cNvSpPr>
            <p:nvPr/>
          </p:nvSpPr>
          <p:spPr bwMode="auto">
            <a:xfrm>
              <a:off x="3545" y="1255"/>
              <a:ext cx="371" cy="404"/>
            </a:xfrm>
            <a:custGeom>
              <a:avLst/>
              <a:gdLst>
                <a:gd name="T0" fmla="*/ 295 w 157"/>
                <a:gd name="T1" fmla="*/ 293 h 171"/>
                <a:gd name="T2" fmla="*/ 59 w 157"/>
                <a:gd name="T3" fmla="*/ 354 h 171"/>
                <a:gd name="T4" fmla="*/ 76 w 157"/>
                <a:gd name="T5" fmla="*/ 111 h 171"/>
                <a:gd name="T6" fmla="*/ 312 w 157"/>
                <a:gd name="T7" fmla="*/ 50 h 171"/>
                <a:gd name="T8" fmla="*/ 295 w 157"/>
                <a:gd name="T9" fmla="*/ 293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125" y="124"/>
                  </a:moveTo>
                  <a:cubicBezTo>
                    <a:pt x="96" y="159"/>
                    <a:pt x="51" y="171"/>
                    <a:pt x="25" y="150"/>
                  </a:cubicBezTo>
                  <a:cubicBezTo>
                    <a:pt x="0" y="129"/>
                    <a:pt x="3" y="83"/>
                    <a:pt x="32" y="47"/>
                  </a:cubicBezTo>
                  <a:cubicBezTo>
                    <a:pt x="61" y="12"/>
                    <a:pt x="106" y="0"/>
                    <a:pt x="132" y="21"/>
                  </a:cubicBezTo>
                  <a:cubicBezTo>
                    <a:pt x="157" y="42"/>
                    <a:pt x="154" y="88"/>
                    <a:pt x="125" y="124"/>
                  </a:cubicBezTo>
                  <a:close/>
                </a:path>
              </a:pathLst>
            </a:custGeom>
            <a:solidFill>
              <a:srgbClr val="FF0000"/>
            </a:solidFill>
            <a:ln w="9525">
              <a:noFill/>
              <a:round/>
              <a:headEnd/>
              <a:tailEnd/>
            </a:ln>
          </p:spPr>
          <p:txBody>
            <a:bodyPr/>
            <a:lstStyle/>
            <a:p>
              <a:endParaRPr lang="ja-JP" altLang="en-US"/>
            </a:p>
          </p:txBody>
        </p:sp>
        <p:sp>
          <p:nvSpPr>
            <p:cNvPr id="13321" name="Freeform 7"/>
            <p:cNvSpPr>
              <a:spLocks/>
            </p:cNvSpPr>
            <p:nvPr/>
          </p:nvSpPr>
          <p:spPr bwMode="auto">
            <a:xfrm>
              <a:off x="3864" y="1619"/>
              <a:ext cx="118" cy="108"/>
            </a:xfrm>
            <a:custGeom>
              <a:avLst/>
              <a:gdLst>
                <a:gd name="T0" fmla="*/ 118 w 50"/>
                <a:gd name="T1" fmla="*/ 63 h 46"/>
                <a:gd name="T2" fmla="*/ 87 w 50"/>
                <a:gd name="T3" fmla="*/ 77 h 46"/>
                <a:gd name="T4" fmla="*/ 92 w 50"/>
                <a:gd name="T5" fmla="*/ 61 h 46"/>
                <a:gd name="T6" fmla="*/ 87 w 50"/>
                <a:gd name="T7" fmla="*/ 47 h 46"/>
                <a:gd name="T8" fmla="*/ 71 w 50"/>
                <a:gd name="T9" fmla="*/ 33 h 46"/>
                <a:gd name="T10" fmla="*/ 47 w 50"/>
                <a:gd name="T11" fmla="*/ 35 h 46"/>
                <a:gd name="T12" fmla="*/ 31 w 50"/>
                <a:gd name="T13" fmla="*/ 52 h 46"/>
                <a:gd name="T14" fmla="*/ 31 w 50"/>
                <a:gd name="T15" fmla="*/ 75 h 46"/>
                <a:gd name="T16" fmla="*/ 40 w 50"/>
                <a:gd name="T17" fmla="*/ 87 h 46"/>
                <a:gd name="T18" fmla="*/ 54 w 50"/>
                <a:gd name="T19" fmla="*/ 92 h 46"/>
                <a:gd name="T20" fmla="*/ 24 w 50"/>
                <a:gd name="T21" fmla="*/ 108 h 46"/>
                <a:gd name="T22" fmla="*/ 14 w 50"/>
                <a:gd name="T23" fmla="*/ 96 h 46"/>
                <a:gd name="T24" fmla="*/ 5 w 50"/>
                <a:gd name="T25" fmla="*/ 85 h 46"/>
                <a:gd name="T26" fmla="*/ 0 w 50"/>
                <a:gd name="T27" fmla="*/ 68 h 46"/>
                <a:gd name="T28" fmla="*/ 0 w 50"/>
                <a:gd name="T29" fmla="*/ 52 h 46"/>
                <a:gd name="T30" fmla="*/ 9 w 50"/>
                <a:gd name="T31" fmla="*/ 26 h 46"/>
                <a:gd name="T32" fmla="*/ 33 w 50"/>
                <a:gd name="T33" fmla="*/ 7 h 46"/>
                <a:gd name="T34" fmla="*/ 57 w 50"/>
                <a:gd name="T35" fmla="*/ 2 h 46"/>
                <a:gd name="T36" fmla="*/ 78 w 50"/>
                <a:gd name="T37" fmla="*/ 5 h 46"/>
                <a:gd name="T38" fmla="*/ 97 w 50"/>
                <a:gd name="T39" fmla="*/ 16 h 46"/>
                <a:gd name="T40" fmla="*/ 111 w 50"/>
                <a:gd name="T41" fmla="*/ 33 h 46"/>
                <a:gd name="T42" fmla="*/ 116 w 50"/>
                <a:gd name="T43" fmla="*/ 47 h 46"/>
                <a:gd name="T44" fmla="*/ 118 w 50"/>
                <a:gd name="T45" fmla="*/ 63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6"/>
                <a:gd name="T71" fmla="*/ 50 w 50"/>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6">
                  <a:moveTo>
                    <a:pt x="50" y="27"/>
                  </a:moveTo>
                  <a:cubicBezTo>
                    <a:pt x="37" y="33"/>
                    <a:pt x="37" y="33"/>
                    <a:pt x="37" y="33"/>
                  </a:cubicBezTo>
                  <a:cubicBezTo>
                    <a:pt x="38" y="30"/>
                    <a:pt x="38" y="28"/>
                    <a:pt x="39" y="26"/>
                  </a:cubicBezTo>
                  <a:cubicBezTo>
                    <a:pt x="39" y="24"/>
                    <a:pt x="38" y="22"/>
                    <a:pt x="37" y="20"/>
                  </a:cubicBezTo>
                  <a:cubicBezTo>
                    <a:pt x="36" y="17"/>
                    <a:pt x="33" y="15"/>
                    <a:pt x="30" y="14"/>
                  </a:cubicBezTo>
                  <a:cubicBezTo>
                    <a:pt x="27" y="13"/>
                    <a:pt x="23" y="13"/>
                    <a:pt x="20" y="15"/>
                  </a:cubicBezTo>
                  <a:cubicBezTo>
                    <a:pt x="16" y="17"/>
                    <a:pt x="14" y="19"/>
                    <a:pt x="13" y="22"/>
                  </a:cubicBezTo>
                  <a:cubicBezTo>
                    <a:pt x="11" y="26"/>
                    <a:pt x="12" y="29"/>
                    <a:pt x="13" y="32"/>
                  </a:cubicBezTo>
                  <a:cubicBezTo>
                    <a:pt x="14" y="34"/>
                    <a:pt x="15" y="35"/>
                    <a:pt x="17" y="37"/>
                  </a:cubicBezTo>
                  <a:cubicBezTo>
                    <a:pt x="18" y="38"/>
                    <a:pt x="20" y="39"/>
                    <a:pt x="23" y="39"/>
                  </a:cubicBezTo>
                  <a:cubicBezTo>
                    <a:pt x="10" y="46"/>
                    <a:pt x="10" y="46"/>
                    <a:pt x="10" y="46"/>
                  </a:cubicBezTo>
                  <a:cubicBezTo>
                    <a:pt x="8" y="44"/>
                    <a:pt x="7" y="43"/>
                    <a:pt x="6" y="41"/>
                  </a:cubicBezTo>
                  <a:cubicBezTo>
                    <a:pt x="4" y="39"/>
                    <a:pt x="3" y="38"/>
                    <a:pt x="2" y="36"/>
                  </a:cubicBezTo>
                  <a:cubicBezTo>
                    <a:pt x="1" y="34"/>
                    <a:pt x="0" y="31"/>
                    <a:pt x="0" y="29"/>
                  </a:cubicBezTo>
                  <a:cubicBezTo>
                    <a:pt x="0" y="27"/>
                    <a:pt x="0" y="25"/>
                    <a:pt x="0" y="22"/>
                  </a:cubicBezTo>
                  <a:cubicBezTo>
                    <a:pt x="0" y="18"/>
                    <a:pt x="2" y="14"/>
                    <a:pt x="4" y="11"/>
                  </a:cubicBezTo>
                  <a:cubicBezTo>
                    <a:pt x="7" y="8"/>
                    <a:pt x="10" y="5"/>
                    <a:pt x="14" y="3"/>
                  </a:cubicBezTo>
                  <a:cubicBezTo>
                    <a:pt x="17" y="2"/>
                    <a:pt x="21" y="1"/>
                    <a:pt x="24" y="1"/>
                  </a:cubicBezTo>
                  <a:cubicBezTo>
                    <a:pt x="27" y="0"/>
                    <a:pt x="30" y="1"/>
                    <a:pt x="33" y="2"/>
                  </a:cubicBezTo>
                  <a:cubicBezTo>
                    <a:pt x="37" y="3"/>
                    <a:pt x="39" y="4"/>
                    <a:pt x="41" y="7"/>
                  </a:cubicBezTo>
                  <a:cubicBezTo>
                    <a:pt x="44" y="9"/>
                    <a:pt x="46" y="11"/>
                    <a:pt x="47" y="14"/>
                  </a:cubicBezTo>
                  <a:cubicBezTo>
                    <a:pt x="48" y="16"/>
                    <a:pt x="49" y="18"/>
                    <a:pt x="49" y="20"/>
                  </a:cubicBezTo>
                  <a:cubicBezTo>
                    <a:pt x="49" y="22"/>
                    <a:pt x="50" y="24"/>
                    <a:pt x="50" y="27"/>
                  </a:cubicBezTo>
                  <a:close/>
                </a:path>
              </a:pathLst>
            </a:custGeom>
            <a:solidFill>
              <a:srgbClr val="000000"/>
            </a:solidFill>
            <a:ln w="9525">
              <a:noFill/>
              <a:round/>
              <a:headEnd/>
              <a:tailEnd/>
            </a:ln>
          </p:spPr>
          <p:txBody>
            <a:bodyPr/>
            <a:lstStyle/>
            <a:p>
              <a:endParaRPr lang="ja-JP" altLang="en-US"/>
            </a:p>
          </p:txBody>
        </p:sp>
        <p:sp>
          <p:nvSpPr>
            <p:cNvPr id="13322" name="Freeform 8"/>
            <p:cNvSpPr>
              <a:spLocks noEditPoints="1"/>
            </p:cNvSpPr>
            <p:nvPr/>
          </p:nvSpPr>
          <p:spPr bwMode="auto">
            <a:xfrm>
              <a:off x="3904" y="1718"/>
              <a:ext cx="118" cy="120"/>
            </a:xfrm>
            <a:custGeom>
              <a:avLst/>
              <a:gdLst>
                <a:gd name="T0" fmla="*/ 78 w 50"/>
                <a:gd name="T1" fmla="*/ 115 h 51"/>
                <a:gd name="T2" fmla="*/ 57 w 50"/>
                <a:gd name="T3" fmla="*/ 118 h 51"/>
                <a:gd name="T4" fmla="*/ 33 w 50"/>
                <a:gd name="T5" fmla="*/ 113 h 51"/>
                <a:gd name="T6" fmla="*/ 14 w 50"/>
                <a:gd name="T7" fmla="*/ 99 h 51"/>
                <a:gd name="T8" fmla="*/ 2 w 50"/>
                <a:gd name="T9" fmla="*/ 78 h 51"/>
                <a:gd name="T10" fmla="*/ 0 w 50"/>
                <a:gd name="T11" fmla="*/ 56 h 51"/>
                <a:gd name="T12" fmla="*/ 5 w 50"/>
                <a:gd name="T13" fmla="*/ 33 h 51"/>
                <a:gd name="T14" fmla="*/ 19 w 50"/>
                <a:gd name="T15" fmla="*/ 14 h 51"/>
                <a:gd name="T16" fmla="*/ 38 w 50"/>
                <a:gd name="T17" fmla="*/ 2 h 51"/>
                <a:gd name="T18" fmla="*/ 61 w 50"/>
                <a:gd name="T19" fmla="*/ 0 h 51"/>
                <a:gd name="T20" fmla="*/ 83 w 50"/>
                <a:gd name="T21" fmla="*/ 5 h 51"/>
                <a:gd name="T22" fmla="*/ 101 w 50"/>
                <a:gd name="T23" fmla="*/ 19 h 51"/>
                <a:gd name="T24" fmla="*/ 113 w 50"/>
                <a:gd name="T25" fmla="*/ 40 h 51"/>
                <a:gd name="T26" fmla="*/ 118 w 50"/>
                <a:gd name="T27" fmla="*/ 64 h 51"/>
                <a:gd name="T28" fmla="*/ 111 w 50"/>
                <a:gd name="T29" fmla="*/ 85 h 51"/>
                <a:gd name="T30" fmla="*/ 99 w 50"/>
                <a:gd name="T31" fmla="*/ 104 h 51"/>
                <a:gd name="T32" fmla="*/ 78 w 50"/>
                <a:gd name="T33" fmla="*/ 115 h 51"/>
                <a:gd name="T34" fmla="*/ 28 w 50"/>
                <a:gd name="T35" fmla="*/ 71 h 51"/>
                <a:gd name="T36" fmla="*/ 42 w 50"/>
                <a:gd name="T37" fmla="*/ 87 h 51"/>
                <a:gd name="T38" fmla="*/ 68 w 50"/>
                <a:gd name="T39" fmla="*/ 87 h 51"/>
                <a:gd name="T40" fmla="*/ 87 w 50"/>
                <a:gd name="T41" fmla="*/ 71 h 51"/>
                <a:gd name="T42" fmla="*/ 90 w 50"/>
                <a:gd name="T43" fmla="*/ 47 h 51"/>
                <a:gd name="T44" fmla="*/ 73 w 50"/>
                <a:gd name="T45" fmla="*/ 31 h 51"/>
                <a:gd name="T46" fmla="*/ 50 w 50"/>
                <a:gd name="T47" fmla="*/ 31 h 51"/>
                <a:gd name="T48" fmla="*/ 28 w 50"/>
                <a:gd name="T49" fmla="*/ 47 h 51"/>
                <a:gd name="T50" fmla="*/ 28 w 50"/>
                <a:gd name="T51" fmla="*/ 71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1"/>
                <a:gd name="T80" fmla="*/ 50 w 50"/>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1">
                  <a:moveTo>
                    <a:pt x="33" y="49"/>
                  </a:moveTo>
                  <a:cubicBezTo>
                    <a:pt x="30" y="50"/>
                    <a:pt x="27" y="51"/>
                    <a:pt x="24" y="50"/>
                  </a:cubicBezTo>
                  <a:cubicBezTo>
                    <a:pt x="20" y="50"/>
                    <a:pt x="17" y="49"/>
                    <a:pt x="14" y="48"/>
                  </a:cubicBezTo>
                  <a:cubicBezTo>
                    <a:pt x="11" y="46"/>
                    <a:pt x="9" y="44"/>
                    <a:pt x="6" y="42"/>
                  </a:cubicBezTo>
                  <a:cubicBezTo>
                    <a:pt x="4" y="39"/>
                    <a:pt x="2" y="37"/>
                    <a:pt x="1" y="33"/>
                  </a:cubicBezTo>
                  <a:cubicBezTo>
                    <a:pt x="0" y="30"/>
                    <a:pt x="0" y="27"/>
                    <a:pt x="0" y="24"/>
                  </a:cubicBezTo>
                  <a:cubicBezTo>
                    <a:pt x="0" y="20"/>
                    <a:pt x="1" y="17"/>
                    <a:pt x="2" y="14"/>
                  </a:cubicBezTo>
                  <a:cubicBezTo>
                    <a:pt x="4" y="11"/>
                    <a:pt x="5" y="8"/>
                    <a:pt x="8" y="6"/>
                  </a:cubicBezTo>
                  <a:cubicBezTo>
                    <a:pt x="10" y="4"/>
                    <a:pt x="13" y="2"/>
                    <a:pt x="16" y="1"/>
                  </a:cubicBezTo>
                  <a:cubicBezTo>
                    <a:pt x="19" y="0"/>
                    <a:pt x="23" y="0"/>
                    <a:pt x="26" y="0"/>
                  </a:cubicBezTo>
                  <a:cubicBezTo>
                    <a:pt x="29" y="0"/>
                    <a:pt x="32" y="1"/>
                    <a:pt x="35" y="2"/>
                  </a:cubicBezTo>
                  <a:cubicBezTo>
                    <a:pt x="38" y="4"/>
                    <a:pt x="41" y="6"/>
                    <a:pt x="43" y="8"/>
                  </a:cubicBezTo>
                  <a:cubicBezTo>
                    <a:pt x="45" y="11"/>
                    <a:pt x="47" y="14"/>
                    <a:pt x="48" y="17"/>
                  </a:cubicBezTo>
                  <a:cubicBezTo>
                    <a:pt x="49" y="20"/>
                    <a:pt x="50" y="23"/>
                    <a:pt x="50" y="27"/>
                  </a:cubicBezTo>
                  <a:cubicBezTo>
                    <a:pt x="50" y="30"/>
                    <a:pt x="49" y="33"/>
                    <a:pt x="47" y="36"/>
                  </a:cubicBezTo>
                  <a:cubicBezTo>
                    <a:pt x="46" y="39"/>
                    <a:pt x="44" y="42"/>
                    <a:pt x="42" y="44"/>
                  </a:cubicBezTo>
                  <a:cubicBezTo>
                    <a:pt x="39" y="46"/>
                    <a:pt x="36" y="48"/>
                    <a:pt x="33" y="49"/>
                  </a:cubicBezTo>
                  <a:close/>
                  <a:moveTo>
                    <a:pt x="12" y="30"/>
                  </a:moveTo>
                  <a:cubicBezTo>
                    <a:pt x="13" y="33"/>
                    <a:pt x="15" y="35"/>
                    <a:pt x="18" y="37"/>
                  </a:cubicBezTo>
                  <a:cubicBezTo>
                    <a:pt x="22" y="38"/>
                    <a:pt x="25" y="38"/>
                    <a:pt x="29" y="37"/>
                  </a:cubicBezTo>
                  <a:cubicBezTo>
                    <a:pt x="33" y="35"/>
                    <a:pt x="35" y="33"/>
                    <a:pt x="37" y="30"/>
                  </a:cubicBezTo>
                  <a:cubicBezTo>
                    <a:pt x="39" y="27"/>
                    <a:pt x="39" y="24"/>
                    <a:pt x="38" y="20"/>
                  </a:cubicBezTo>
                  <a:cubicBezTo>
                    <a:pt x="37" y="17"/>
                    <a:pt x="34" y="15"/>
                    <a:pt x="31" y="13"/>
                  </a:cubicBezTo>
                  <a:cubicBezTo>
                    <a:pt x="28" y="12"/>
                    <a:pt x="24" y="12"/>
                    <a:pt x="21" y="13"/>
                  </a:cubicBezTo>
                  <a:cubicBezTo>
                    <a:pt x="17" y="15"/>
                    <a:pt x="14" y="17"/>
                    <a:pt x="12" y="20"/>
                  </a:cubicBezTo>
                  <a:cubicBezTo>
                    <a:pt x="11" y="23"/>
                    <a:pt x="10" y="26"/>
                    <a:pt x="12" y="30"/>
                  </a:cubicBezTo>
                  <a:close/>
                </a:path>
              </a:pathLst>
            </a:custGeom>
            <a:solidFill>
              <a:srgbClr val="000000"/>
            </a:solidFill>
            <a:ln w="9525">
              <a:noFill/>
              <a:round/>
              <a:headEnd/>
              <a:tailEnd/>
            </a:ln>
          </p:spPr>
          <p:txBody>
            <a:bodyPr/>
            <a:lstStyle/>
            <a:p>
              <a:endParaRPr lang="ja-JP" altLang="en-US"/>
            </a:p>
          </p:txBody>
        </p:sp>
        <p:sp>
          <p:nvSpPr>
            <p:cNvPr id="13323" name="Freeform 9"/>
            <p:cNvSpPr>
              <a:spLocks/>
            </p:cNvSpPr>
            <p:nvPr/>
          </p:nvSpPr>
          <p:spPr bwMode="auto">
            <a:xfrm>
              <a:off x="3935" y="1857"/>
              <a:ext cx="134" cy="140"/>
            </a:xfrm>
            <a:custGeom>
              <a:avLst/>
              <a:gdLst>
                <a:gd name="T0" fmla="*/ 28 w 57"/>
                <a:gd name="T1" fmla="*/ 140 h 59"/>
                <a:gd name="T2" fmla="*/ 21 w 57"/>
                <a:gd name="T3" fmla="*/ 112 h 59"/>
                <a:gd name="T4" fmla="*/ 68 w 57"/>
                <a:gd name="T5" fmla="*/ 95 h 59"/>
                <a:gd name="T6" fmla="*/ 78 w 57"/>
                <a:gd name="T7" fmla="*/ 93 h 59"/>
                <a:gd name="T8" fmla="*/ 92 w 57"/>
                <a:gd name="T9" fmla="*/ 88 h 59"/>
                <a:gd name="T10" fmla="*/ 73 w 57"/>
                <a:gd name="T11" fmla="*/ 88 h 59"/>
                <a:gd name="T12" fmla="*/ 71 w 57"/>
                <a:gd name="T13" fmla="*/ 88 h 59"/>
                <a:gd name="T14" fmla="*/ 16 w 57"/>
                <a:gd name="T15" fmla="*/ 83 h 59"/>
                <a:gd name="T16" fmla="*/ 12 w 57"/>
                <a:gd name="T17" fmla="*/ 64 h 59"/>
                <a:gd name="T18" fmla="*/ 59 w 57"/>
                <a:gd name="T19" fmla="*/ 38 h 59"/>
                <a:gd name="T20" fmla="*/ 61 w 57"/>
                <a:gd name="T21" fmla="*/ 36 h 59"/>
                <a:gd name="T22" fmla="*/ 78 w 57"/>
                <a:gd name="T23" fmla="*/ 28 h 59"/>
                <a:gd name="T24" fmla="*/ 66 w 57"/>
                <a:gd name="T25" fmla="*/ 28 h 59"/>
                <a:gd name="T26" fmla="*/ 54 w 57"/>
                <a:gd name="T27" fmla="*/ 31 h 59"/>
                <a:gd name="T28" fmla="*/ 5 w 57"/>
                <a:gd name="T29" fmla="*/ 33 h 59"/>
                <a:gd name="T30" fmla="*/ 0 w 57"/>
                <a:gd name="T31" fmla="*/ 7 h 59"/>
                <a:gd name="T32" fmla="*/ 110 w 57"/>
                <a:gd name="T33" fmla="*/ 0 h 59"/>
                <a:gd name="T34" fmla="*/ 118 w 57"/>
                <a:gd name="T35" fmla="*/ 28 h 59"/>
                <a:gd name="T36" fmla="*/ 66 w 57"/>
                <a:gd name="T37" fmla="*/ 57 h 59"/>
                <a:gd name="T38" fmla="*/ 63 w 57"/>
                <a:gd name="T39" fmla="*/ 59 h 59"/>
                <a:gd name="T40" fmla="*/ 52 w 57"/>
                <a:gd name="T41" fmla="*/ 64 h 59"/>
                <a:gd name="T42" fmla="*/ 59 w 57"/>
                <a:gd name="T43" fmla="*/ 64 h 59"/>
                <a:gd name="T44" fmla="*/ 66 w 57"/>
                <a:gd name="T45" fmla="*/ 64 h 59"/>
                <a:gd name="T46" fmla="*/ 127 w 57"/>
                <a:gd name="T47" fmla="*/ 69 h 59"/>
                <a:gd name="T48" fmla="*/ 134 w 57"/>
                <a:gd name="T49" fmla="*/ 100 h 59"/>
                <a:gd name="T50" fmla="*/ 28 w 57"/>
                <a:gd name="T51" fmla="*/ 14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59"/>
                <a:gd name="T80" fmla="*/ 57 w 57"/>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59">
                  <a:moveTo>
                    <a:pt x="12" y="59"/>
                  </a:moveTo>
                  <a:cubicBezTo>
                    <a:pt x="9" y="47"/>
                    <a:pt x="9" y="47"/>
                    <a:pt x="9" y="47"/>
                  </a:cubicBezTo>
                  <a:cubicBezTo>
                    <a:pt x="29" y="40"/>
                    <a:pt x="29" y="40"/>
                    <a:pt x="29" y="40"/>
                  </a:cubicBezTo>
                  <a:cubicBezTo>
                    <a:pt x="30" y="40"/>
                    <a:pt x="32" y="39"/>
                    <a:pt x="33" y="39"/>
                  </a:cubicBezTo>
                  <a:cubicBezTo>
                    <a:pt x="35" y="38"/>
                    <a:pt x="37" y="37"/>
                    <a:pt x="39" y="37"/>
                  </a:cubicBezTo>
                  <a:cubicBezTo>
                    <a:pt x="37" y="37"/>
                    <a:pt x="34" y="37"/>
                    <a:pt x="31" y="37"/>
                  </a:cubicBezTo>
                  <a:cubicBezTo>
                    <a:pt x="30" y="37"/>
                    <a:pt x="30" y="37"/>
                    <a:pt x="30" y="37"/>
                  </a:cubicBezTo>
                  <a:cubicBezTo>
                    <a:pt x="7" y="35"/>
                    <a:pt x="7" y="35"/>
                    <a:pt x="7" y="35"/>
                  </a:cubicBezTo>
                  <a:cubicBezTo>
                    <a:pt x="5" y="27"/>
                    <a:pt x="5" y="27"/>
                    <a:pt x="5" y="27"/>
                  </a:cubicBezTo>
                  <a:cubicBezTo>
                    <a:pt x="25" y="16"/>
                    <a:pt x="25" y="16"/>
                    <a:pt x="25" y="16"/>
                  </a:cubicBezTo>
                  <a:cubicBezTo>
                    <a:pt x="25" y="15"/>
                    <a:pt x="26" y="15"/>
                    <a:pt x="26" y="15"/>
                  </a:cubicBezTo>
                  <a:cubicBezTo>
                    <a:pt x="29" y="13"/>
                    <a:pt x="31" y="12"/>
                    <a:pt x="33" y="12"/>
                  </a:cubicBezTo>
                  <a:cubicBezTo>
                    <a:pt x="32" y="12"/>
                    <a:pt x="30" y="12"/>
                    <a:pt x="28" y="12"/>
                  </a:cubicBezTo>
                  <a:cubicBezTo>
                    <a:pt x="26" y="12"/>
                    <a:pt x="25" y="13"/>
                    <a:pt x="23" y="13"/>
                  </a:cubicBezTo>
                  <a:cubicBezTo>
                    <a:pt x="2" y="14"/>
                    <a:pt x="2" y="14"/>
                    <a:pt x="2" y="14"/>
                  </a:cubicBezTo>
                  <a:cubicBezTo>
                    <a:pt x="0" y="3"/>
                    <a:pt x="0" y="3"/>
                    <a:pt x="0" y="3"/>
                  </a:cubicBezTo>
                  <a:cubicBezTo>
                    <a:pt x="47" y="0"/>
                    <a:pt x="47" y="0"/>
                    <a:pt x="47" y="0"/>
                  </a:cubicBezTo>
                  <a:cubicBezTo>
                    <a:pt x="50" y="12"/>
                    <a:pt x="50" y="12"/>
                    <a:pt x="50" y="12"/>
                  </a:cubicBezTo>
                  <a:cubicBezTo>
                    <a:pt x="28" y="24"/>
                    <a:pt x="28" y="24"/>
                    <a:pt x="28" y="24"/>
                  </a:cubicBezTo>
                  <a:cubicBezTo>
                    <a:pt x="28" y="25"/>
                    <a:pt x="27" y="25"/>
                    <a:pt x="27" y="25"/>
                  </a:cubicBezTo>
                  <a:cubicBezTo>
                    <a:pt x="25" y="26"/>
                    <a:pt x="23" y="27"/>
                    <a:pt x="22" y="27"/>
                  </a:cubicBezTo>
                  <a:cubicBezTo>
                    <a:pt x="23" y="27"/>
                    <a:pt x="24" y="27"/>
                    <a:pt x="25" y="27"/>
                  </a:cubicBezTo>
                  <a:cubicBezTo>
                    <a:pt x="26" y="27"/>
                    <a:pt x="27" y="27"/>
                    <a:pt x="28" y="27"/>
                  </a:cubicBezTo>
                  <a:cubicBezTo>
                    <a:pt x="54" y="29"/>
                    <a:pt x="54" y="29"/>
                    <a:pt x="54" y="29"/>
                  </a:cubicBezTo>
                  <a:cubicBezTo>
                    <a:pt x="57" y="42"/>
                    <a:pt x="57" y="42"/>
                    <a:pt x="57" y="42"/>
                  </a:cubicBezTo>
                  <a:lnTo>
                    <a:pt x="12" y="59"/>
                  </a:lnTo>
                  <a:close/>
                </a:path>
              </a:pathLst>
            </a:custGeom>
            <a:solidFill>
              <a:srgbClr val="000000"/>
            </a:solidFill>
            <a:ln w="9525">
              <a:noFill/>
              <a:round/>
              <a:headEnd/>
              <a:tailEnd/>
            </a:ln>
          </p:spPr>
          <p:txBody>
            <a:bodyPr/>
            <a:lstStyle/>
            <a:p>
              <a:endParaRPr lang="ja-JP" altLang="en-US"/>
            </a:p>
          </p:txBody>
        </p:sp>
        <p:sp>
          <p:nvSpPr>
            <p:cNvPr id="13324" name="Freeform 10"/>
            <p:cNvSpPr>
              <a:spLocks noEditPoints="1"/>
            </p:cNvSpPr>
            <p:nvPr/>
          </p:nvSpPr>
          <p:spPr bwMode="auto">
            <a:xfrm>
              <a:off x="3963" y="2001"/>
              <a:ext cx="116" cy="90"/>
            </a:xfrm>
            <a:custGeom>
              <a:avLst/>
              <a:gdLst>
                <a:gd name="T0" fmla="*/ 2 w 49"/>
                <a:gd name="T1" fmla="*/ 40 h 38"/>
                <a:gd name="T2" fmla="*/ 0 w 49"/>
                <a:gd name="T3" fmla="*/ 12 h 38"/>
                <a:gd name="T4" fmla="*/ 111 w 49"/>
                <a:gd name="T5" fmla="*/ 0 h 38"/>
                <a:gd name="T6" fmla="*/ 116 w 49"/>
                <a:gd name="T7" fmla="*/ 33 h 38"/>
                <a:gd name="T8" fmla="*/ 116 w 49"/>
                <a:gd name="T9" fmla="*/ 59 h 38"/>
                <a:gd name="T10" fmla="*/ 111 w 49"/>
                <a:gd name="T11" fmla="*/ 73 h 38"/>
                <a:gd name="T12" fmla="*/ 99 w 49"/>
                <a:gd name="T13" fmla="*/ 83 h 38"/>
                <a:gd name="T14" fmla="*/ 83 w 49"/>
                <a:gd name="T15" fmla="*/ 88 h 38"/>
                <a:gd name="T16" fmla="*/ 64 w 49"/>
                <a:gd name="T17" fmla="*/ 88 h 38"/>
                <a:gd name="T18" fmla="*/ 52 w 49"/>
                <a:gd name="T19" fmla="*/ 78 h 38"/>
                <a:gd name="T20" fmla="*/ 45 w 49"/>
                <a:gd name="T21" fmla="*/ 69 h 38"/>
                <a:gd name="T22" fmla="*/ 40 w 49"/>
                <a:gd name="T23" fmla="*/ 47 h 38"/>
                <a:gd name="T24" fmla="*/ 40 w 49"/>
                <a:gd name="T25" fmla="*/ 43 h 38"/>
                <a:gd name="T26" fmla="*/ 40 w 49"/>
                <a:gd name="T27" fmla="*/ 38 h 38"/>
                <a:gd name="T28" fmla="*/ 2 w 49"/>
                <a:gd name="T29" fmla="*/ 40 h 38"/>
                <a:gd name="T30" fmla="*/ 64 w 49"/>
                <a:gd name="T31" fmla="*/ 36 h 38"/>
                <a:gd name="T32" fmla="*/ 66 w 49"/>
                <a:gd name="T33" fmla="*/ 40 h 38"/>
                <a:gd name="T34" fmla="*/ 69 w 49"/>
                <a:gd name="T35" fmla="*/ 54 h 38"/>
                <a:gd name="T36" fmla="*/ 80 w 49"/>
                <a:gd name="T37" fmla="*/ 59 h 38"/>
                <a:gd name="T38" fmla="*/ 90 w 49"/>
                <a:gd name="T39" fmla="*/ 54 h 38"/>
                <a:gd name="T40" fmla="*/ 92 w 49"/>
                <a:gd name="T41" fmla="*/ 38 h 38"/>
                <a:gd name="T42" fmla="*/ 90 w 49"/>
                <a:gd name="T43" fmla="*/ 31 h 38"/>
                <a:gd name="T44" fmla="*/ 64 w 49"/>
                <a:gd name="T45" fmla="*/ 36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38"/>
                <a:gd name="T71" fmla="*/ 49 w 49"/>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38">
                  <a:moveTo>
                    <a:pt x="1" y="17"/>
                  </a:moveTo>
                  <a:cubicBezTo>
                    <a:pt x="0" y="5"/>
                    <a:pt x="0" y="5"/>
                    <a:pt x="0" y="5"/>
                  </a:cubicBezTo>
                  <a:cubicBezTo>
                    <a:pt x="47" y="0"/>
                    <a:pt x="47" y="0"/>
                    <a:pt x="47" y="0"/>
                  </a:cubicBezTo>
                  <a:cubicBezTo>
                    <a:pt x="49" y="14"/>
                    <a:pt x="49" y="14"/>
                    <a:pt x="49" y="14"/>
                  </a:cubicBezTo>
                  <a:cubicBezTo>
                    <a:pt x="49" y="19"/>
                    <a:pt x="49" y="23"/>
                    <a:pt x="49" y="25"/>
                  </a:cubicBezTo>
                  <a:cubicBezTo>
                    <a:pt x="49" y="27"/>
                    <a:pt x="48" y="29"/>
                    <a:pt x="47" y="31"/>
                  </a:cubicBezTo>
                  <a:cubicBezTo>
                    <a:pt x="46" y="33"/>
                    <a:pt x="44" y="34"/>
                    <a:pt x="42" y="35"/>
                  </a:cubicBezTo>
                  <a:cubicBezTo>
                    <a:pt x="40" y="36"/>
                    <a:pt x="37" y="37"/>
                    <a:pt x="35" y="37"/>
                  </a:cubicBezTo>
                  <a:cubicBezTo>
                    <a:pt x="32" y="38"/>
                    <a:pt x="29" y="37"/>
                    <a:pt x="27" y="37"/>
                  </a:cubicBezTo>
                  <a:cubicBezTo>
                    <a:pt x="25" y="36"/>
                    <a:pt x="23" y="35"/>
                    <a:pt x="22" y="33"/>
                  </a:cubicBezTo>
                  <a:cubicBezTo>
                    <a:pt x="20" y="32"/>
                    <a:pt x="20" y="30"/>
                    <a:pt x="19" y="29"/>
                  </a:cubicBezTo>
                  <a:cubicBezTo>
                    <a:pt x="18" y="27"/>
                    <a:pt x="18" y="24"/>
                    <a:pt x="17" y="20"/>
                  </a:cubicBezTo>
                  <a:cubicBezTo>
                    <a:pt x="17" y="18"/>
                    <a:pt x="17" y="18"/>
                    <a:pt x="17" y="18"/>
                  </a:cubicBezTo>
                  <a:cubicBezTo>
                    <a:pt x="17" y="16"/>
                    <a:pt x="17" y="16"/>
                    <a:pt x="17" y="16"/>
                  </a:cubicBezTo>
                  <a:lnTo>
                    <a:pt x="1" y="17"/>
                  </a:lnTo>
                  <a:close/>
                  <a:moveTo>
                    <a:pt x="27" y="15"/>
                  </a:moveTo>
                  <a:cubicBezTo>
                    <a:pt x="28" y="17"/>
                    <a:pt x="28" y="17"/>
                    <a:pt x="28" y="17"/>
                  </a:cubicBezTo>
                  <a:cubicBezTo>
                    <a:pt x="28" y="20"/>
                    <a:pt x="28" y="22"/>
                    <a:pt x="29" y="23"/>
                  </a:cubicBezTo>
                  <a:cubicBezTo>
                    <a:pt x="30" y="24"/>
                    <a:pt x="32" y="25"/>
                    <a:pt x="34" y="25"/>
                  </a:cubicBezTo>
                  <a:cubicBezTo>
                    <a:pt x="36" y="25"/>
                    <a:pt x="37" y="24"/>
                    <a:pt x="38" y="23"/>
                  </a:cubicBezTo>
                  <a:cubicBezTo>
                    <a:pt x="39" y="21"/>
                    <a:pt x="39" y="19"/>
                    <a:pt x="39" y="16"/>
                  </a:cubicBezTo>
                  <a:cubicBezTo>
                    <a:pt x="38" y="13"/>
                    <a:pt x="38" y="13"/>
                    <a:pt x="38" y="13"/>
                  </a:cubicBezTo>
                  <a:lnTo>
                    <a:pt x="27" y="15"/>
                  </a:lnTo>
                  <a:close/>
                </a:path>
              </a:pathLst>
            </a:custGeom>
            <a:solidFill>
              <a:srgbClr val="000000"/>
            </a:solidFill>
            <a:ln w="9525">
              <a:noFill/>
              <a:round/>
              <a:headEnd/>
              <a:tailEnd/>
            </a:ln>
          </p:spPr>
          <p:txBody>
            <a:bodyPr/>
            <a:lstStyle/>
            <a:p>
              <a:endParaRPr lang="ja-JP" altLang="en-US"/>
            </a:p>
          </p:txBody>
        </p:sp>
        <p:sp>
          <p:nvSpPr>
            <p:cNvPr id="13325" name="Freeform 11"/>
            <p:cNvSpPr>
              <a:spLocks/>
            </p:cNvSpPr>
            <p:nvPr/>
          </p:nvSpPr>
          <p:spPr bwMode="auto">
            <a:xfrm>
              <a:off x="3970" y="2112"/>
              <a:ext cx="113" cy="99"/>
            </a:xfrm>
            <a:custGeom>
              <a:avLst/>
              <a:gdLst>
                <a:gd name="T0" fmla="*/ 113 w 48"/>
                <a:gd name="T1" fmla="*/ 0 h 42"/>
                <a:gd name="T2" fmla="*/ 113 w 48"/>
                <a:gd name="T3" fmla="*/ 31 h 42"/>
                <a:gd name="T4" fmla="*/ 59 w 48"/>
                <a:gd name="T5" fmla="*/ 31 h 42"/>
                <a:gd name="T6" fmla="*/ 42 w 48"/>
                <a:gd name="T7" fmla="*/ 31 h 42"/>
                <a:gd name="T8" fmla="*/ 33 w 48"/>
                <a:gd name="T9" fmla="*/ 33 h 42"/>
                <a:gd name="T10" fmla="*/ 28 w 48"/>
                <a:gd name="T11" fmla="*/ 38 h 42"/>
                <a:gd name="T12" fmla="*/ 26 w 48"/>
                <a:gd name="T13" fmla="*/ 50 h 42"/>
                <a:gd name="T14" fmla="*/ 28 w 48"/>
                <a:gd name="T15" fmla="*/ 59 h 42"/>
                <a:gd name="T16" fmla="*/ 33 w 48"/>
                <a:gd name="T17" fmla="*/ 66 h 42"/>
                <a:gd name="T18" fmla="*/ 42 w 48"/>
                <a:gd name="T19" fmla="*/ 68 h 42"/>
                <a:gd name="T20" fmla="*/ 59 w 48"/>
                <a:gd name="T21" fmla="*/ 68 h 42"/>
                <a:gd name="T22" fmla="*/ 68 w 48"/>
                <a:gd name="T23" fmla="*/ 68 h 42"/>
                <a:gd name="T24" fmla="*/ 113 w 48"/>
                <a:gd name="T25" fmla="*/ 68 h 42"/>
                <a:gd name="T26" fmla="*/ 113 w 48"/>
                <a:gd name="T27" fmla="*/ 99 h 42"/>
                <a:gd name="T28" fmla="*/ 54 w 48"/>
                <a:gd name="T29" fmla="*/ 99 h 42"/>
                <a:gd name="T30" fmla="*/ 28 w 48"/>
                <a:gd name="T31" fmla="*/ 97 h 42"/>
                <a:gd name="T32" fmla="*/ 12 w 48"/>
                <a:gd name="T33" fmla="*/ 90 h 42"/>
                <a:gd name="T34" fmla="*/ 2 w 48"/>
                <a:gd name="T35" fmla="*/ 73 h 42"/>
                <a:gd name="T36" fmla="*/ 0 w 48"/>
                <a:gd name="T37" fmla="*/ 50 h 42"/>
                <a:gd name="T38" fmla="*/ 2 w 48"/>
                <a:gd name="T39" fmla="*/ 24 h 42"/>
                <a:gd name="T40" fmla="*/ 14 w 48"/>
                <a:gd name="T41" fmla="*/ 9 h 42"/>
                <a:gd name="T42" fmla="*/ 28 w 48"/>
                <a:gd name="T43" fmla="*/ 2 h 42"/>
                <a:gd name="T44" fmla="*/ 54 w 48"/>
                <a:gd name="T45" fmla="*/ 0 h 42"/>
                <a:gd name="T46" fmla="*/ 66 w 48"/>
                <a:gd name="T47" fmla="*/ 0 h 42"/>
                <a:gd name="T48" fmla="*/ 113 w 48"/>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2"/>
                <a:gd name="T77" fmla="*/ 48 w 4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2">
                  <a:moveTo>
                    <a:pt x="48" y="0"/>
                  </a:moveTo>
                  <a:cubicBezTo>
                    <a:pt x="48" y="13"/>
                    <a:pt x="48" y="13"/>
                    <a:pt x="48" y="13"/>
                  </a:cubicBezTo>
                  <a:cubicBezTo>
                    <a:pt x="25" y="13"/>
                    <a:pt x="25" y="13"/>
                    <a:pt x="25" y="13"/>
                  </a:cubicBezTo>
                  <a:cubicBezTo>
                    <a:pt x="22" y="13"/>
                    <a:pt x="20" y="13"/>
                    <a:pt x="18" y="13"/>
                  </a:cubicBezTo>
                  <a:cubicBezTo>
                    <a:pt x="17" y="13"/>
                    <a:pt x="15" y="13"/>
                    <a:pt x="14" y="14"/>
                  </a:cubicBezTo>
                  <a:cubicBezTo>
                    <a:pt x="13" y="14"/>
                    <a:pt x="12" y="15"/>
                    <a:pt x="12" y="16"/>
                  </a:cubicBezTo>
                  <a:cubicBezTo>
                    <a:pt x="11" y="17"/>
                    <a:pt x="11" y="19"/>
                    <a:pt x="11" y="21"/>
                  </a:cubicBezTo>
                  <a:cubicBezTo>
                    <a:pt x="11" y="23"/>
                    <a:pt x="11" y="24"/>
                    <a:pt x="12" y="25"/>
                  </a:cubicBezTo>
                  <a:cubicBezTo>
                    <a:pt x="12" y="26"/>
                    <a:pt x="13" y="27"/>
                    <a:pt x="14" y="28"/>
                  </a:cubicBezTo>
                  <a:cubicBezTo>
                    <a:pt x="15" y="28"/>
                    <a:pt x="17" y="29"/>
                    <a:pt x="18" y="29"/>
                  </a:cubicBezTo>
                  <a:cubicBezTo>
                    <a:pt x="19" y="29"/>
                    <a:pt x="22" y="29"/>
                    <a:pt x="25" y="29"/>
                  </a:cubicBezTo>
                  <a:cubicBezTo>
                    <a:pt x="29" y="29"/>
                    <a:pt x="29" y="29"/>
                    <a:pt x="29" y="29"/>
                  </a:cubicBezTo>
                  <a:cubicBezTo>
                    <a:pt x="48" y="29"/>
                    <a:pt x="48" y="29"/>
                    <a:pt x="48" y="29"/>
                  </a:cubicBezTo>
                  <a:cubicBezTo>
                    <a:pt x="48" y="42"/>
                    <a:pt x="48" y="42"/>
                    <a:pt x="48" y="42"/>
                  </a:cubicBezTo>
                  <a:cubicBezTo>
                    <a:pt x="23" y="42"/>
                    <a:pt x="23" y="42"/>
                    <a:pt x="23" y="42"/>
                  </a:cubicBezTo>
                  <a:cubicBezTo>
                    <a:pt x="18" y="42"/>
                    <a:pt x="14" y="42"/>
                    <a:pt x="12" y="41"/>
                  </a:cubicBezTo>
                  <a:cubicBezTo>
                    <a:pt x="9" y="40"/>
                    <a:pt x="7" y="39"/>
                    <a:pt x="5" y="38"/>
                  </a:cubicBezTo>
                  <a:cubicBezTo>
                    <a:pt x="4" y="36"/>
                    <a:pt x="2" y="34"/>
                    <a:pt x="1" y="31"/>
                  </a:cubicBezTo>
                  <a:cubicBezTo>
                    <a:pt x="0" y="28"/>
                    <a:pt x="0" y="25"/>
                    <a:pt x="0" y="21"/>
                  </a:cubicBezTo>
                  <a:cubicBezTo>
                    <a:pt x="0" y="17"/>
                    <a:pt x="0" y="13"/>
                    <a:pt x="1" y="10"/>
                  </a:cubicBezTo>
                  <a:cubicBezTo>
                    <a:pt x="2" y="8"/>
                    <a:pt x="4" y="5"/>
                    <a:pt x="6" y="4"/>
                  </a:cubicBezTo>
                  <a:cubicBezTo>
                    <a:pt x="7" y="2"/>
                    <a:pt x="9" y="1"/>
                    <a:pt x="12" y="1"/>
                  </a:cubicBezTo>
                  <a:cubicBezTo>
                    <a:pt x="14" y="0"/>
                    <a:pt x="18" y="0"/>
                    <a:pt x="23" y="0"/>
                  </a:cubicBezTo>
                  <a:cubicBezTo>
                    <a:pt x="28" y="0"/>
                    <a:pt x="28" y="0"/>
                    <a:pt x="28" y="0"/>
                  </a:cubicBezTo>
                  <a:lnTo>
                    <a:pt x="48" y="0"/>
                  </a:lnTo>
                  <a:close/>
                </a:path>
              </a:pathLst>
            </a:custGeom>
            <a:solidFill>
              <a:srgbClr val="000000"/>
            </a:solidFill>
            <a:ln w="9525">
              <a:noFill/>
              <a:round/>
              <a:headEnd/>
              <a:tailEnd/>
            </a:ln>
          </p:spPr>
          <p:txBody>
            <a:bodyPr/>
            <a:lstStyle/>
            <a:p>
              <a:endParaRPr lang="ja-JP" altLang="en-US"/>
            </a:p>
          </p:txBody>
        </p:sp>
        <p:sp>
          <p:nvSpPr>
            <p:cNvPr id="13326" name="Freeform 12"/>
            <p:cNvSpPr>
              <a:spLocks/>
            </p:cNvSpPr>
            <p:nvPr/>
          </p:nvSpPr>
          <p:spPr bwMode="auto">
            <a:xfrm>
              <a:off x="3965" y="2235"/>
              <a:ext cx="118" cy="83"/>
            </a:xfrm>
            <a:custGeom>
              <a:avLst/>
              <a:gdLst>
                <a:gd name="T0" fmla="*/ 3 w 118"/>
                <a:gd name="T1" fmla="*/ 17 h 83"/>
                <a:gd name="T2" fmla="*/ 88 w 118"/>
                <a:gd name="T3" fmla="*/ 24 h 83"/>
                <a:gd name="T4" fmla="*/ 90 w 118"/>
                <a:gd name="T5" fmla="*/ 0 h 83"/>
                <a:gd name="T6" fmla="*/ 118 w 118"/>
                <a:gd name="T7" fmla="*/ 2 h 83"/>
                <a:gd name="T8" fmla="*/ 109 w 118"/>
                <a:gd name="T9" fmla="*/ 83 h 83"/>
                <a:gd name="T10" fmla="*/ 83 w 118"/>
                <a:gd name="T11" fmla="*/ 80 h 83"/>
                <a:gd name="T12" fmla="*/ 85 w 118"/>
                <a:gd name="T13" fmla="*/ 54 h 83"/>
                <a:gd name="T14" fmla="*/ 0 w 118"/>
                <a:gd name="T15" fmla="*/ 45 h 83"/>
                <a:gd name="T16" fmla="*/ 3 w 118"/>
                <a:gd name="T17" fmla="*/ 1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83"/>
                <a:gd name="T29" fmla="*/ 118 w 118"/>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83">
                  <a:moveTo>
                    <a:pt x="3" y="17"/>
                  </a:moveTo>
                  <a:lnTo>
                    <a:pt x="88" y="24"/>
                  </a:lnTo>
                  <a:lnTo>
                    <a:pt x="90" y="0"/>
                  </a:lnTo>
                  <a:lnTo>
                    <a:pt x="118" y="2"/>
                  </a:lnTo>
                  <a:lnTo>
                    <a:pt x="109" y="83"/>
                  </a:lnTo>
                  <a:lnTo>
                    <a:pt x="83" y="80"/>
                  </a:lnTo>
                  <a:lnTo>
                    <a:pt x="85" y="54"/>
                  </a:lnTo>
                  <a:lnTo>
                    <a:pt x="0" y="45"/>
                  </a:lnTo>
                  <a:lnTo>
                    <a:pt x="3" y="17"/>
                  </a:lnTo>
                  <a:close/>
                </a:path>
              </a:pathLst>
            </a:custGeom>
            <a:solidFill>
              <a:srgbClr val="000000"/>
            </a:solidFill>
            <a:ln w="9525">
              <a:noFill/>
              <a:round/>
              <a:headEnd/>
              <a:tailEnd/>
            </a:ln>
          </p:spPr>
          <p:txBody>
            <a:bodyPr/>
            <a:lstStyle/>
            <a:p>
              <a:endParaRPr lang="ja-JP" altLang="en-US"/>
            </a:p>
          </p:txBody>
        </p:sp>
        <p:sp>
          <p:nvSpPr>
            <p:cNvPr id="13327" name="Freeform 13"/>
            <p:cNvSpPr>
              <a:spLocks/>
            </p:cNvSpPr>
            <p:nvPr/>
          </p:nvSpPr>
          <p:spPr bwMode="auto">
            <a:xfrm>
              <a:off x="3949" y="2320"/>
              <a:ext cx="123" cy="88"/>
            </a:xfrm>
            <a:custGeom>
              <a:avLst/>
              <a:gdLst>
                <a:gd name="T0" fmla="*/ 12 w 123"/>
                <a:gd name="T1" fmla="*/ 0 h 88"/>
                <a:gd name="T2" fmla="*/ 123 w 123"/>
                <a:gd name="T3" fmla="*/ 21 h 88"/>
                <a:gd name="T4" fmla="*/ 111 w 123"/>
                <a:gd name="T5" fmla="*/ 88 h 88"/>
                <a:gd name="T6" fmla="*/ 85 w 123"/>
                <a:gd name="T7" fmla="*/ 83 h 88"/>
                <a:gd name="T8" fmla="*/ 92 w 123"/>
                <a:gd name="T9" fmla="*/ 45 h 88"/>
                <a:gd name="T10" fmla="*/ 73 w 123"/>
                <a:gd name="T11" fmla="*/ 43 h 88"/>
                <a:gd name="T12" fmla="*/ 66 w 123"/>
                <a:gd name="T13" fmla="*/ 78 h 88"/>
                <a:gd name="T14" fmla="*/ 42 w 123"/>
                <a:gd name="T15" fmla="*/ 73 h 88"/>
                <a:gd name="T16" fmla="*/ 49 w 123"/>
                <a:gd name="T17" fmla="*/ 38 h 88"/>
                <a:gd name="T18" fmla="*/ 30 w 123"/>
                <a:gd name="T19" fmla="*/ 33 h 88"/>
                <a:gd name="T20" fmla="*/ 23 w 123"/>
                <a:gd name="T21" fmla="*/ 73 h 88"/>
                <a:gd name="T22" fmla="*/ 0 w 123"/>
                <a:gd name="T23" fmla="*/ 69 h 88"/>
                <a:gd name="T24" fmla="*/ 12 w 123"/>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88"/>
                <a:gd name="T41" fmla="*/ 123 w 123"/>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88">
                  <a:moveTo>
                    <a:pt x="12" y="0"/>
                  </a:moveTo>
                  <a:lnTo>
                    <a:pt x="123" y="21"/>
                  </a:lnTo>
                  <a:lnTo>
                    <a:pt x="111" y="88"/>
                  </a:lnTo>
                  <a:lnTo>
                    <a:pt x="85" y="83"/>
                  </a:lnTo>
                  <a:lnTo>
                    <a:pt x="92" y="45"/>
                  </a:lnTo>
                  <a:lnTo>
                    <a:pt x="73" y="43"/>
                  </a:lnTo>
                  <a:lnTo>
                    <a:pt x="66" y="78"/>
                  </a:lnTo>
                  <a:lnTo>
                    <a:pt x="42" y="73"/>
                  </a:lnTo>
                  <a:lnTo>
                    <a:pt x="49" y="38"/>
                  </a:lnTo>
                  <a:lnTo>
                    <a:pt x="30" y="33"/>
                  </a:lnTo>
                  <a:lnTo>
                    <a:pt x="23" y="73"/>
                  </a:lnTo>
                  <a:lnTo>
                    <a:pt x="0" y="69"/>
                  </a:lnTo>
                  <a:lnTo>
                    <a:pt x="12" y="0"/>
                  </a:lnTo>
                  <a:close/>
                </a:path>
              </a:pathLst>
            </a:custGeom>
            <a:solidFill>
              <a:srgbClr val="000000"/>
            </a:solidFill>
            <a:ln w="9525">
              <a:noFill/>
              <a:round/>
              <a:headEnd/>
              <a:tailEnd/>
            </a:ln>
          </p:spPr>
          <p:txBody>
            <a:bodyPr/>
            <a:lstStyle/>
            <a:p>
              <a:endParaRPr lang="ja-JP" altLang="en-US"/>
            </a:p>
          </p:txBody>
        </p:sp>
        <p:sp>
          <p:nvSpPr>
            <p:cNvPr id="13328" name="Freeform 14"/>
            <p:cNvSpPr>
              <a:spLocks noEditPoints="1"/>
            </p:cNvSpPr>
            <p:nvPr/>
          </p:nvSpPr>
          <p:spPr bwMode="auto">
            <a:xfrm>
              <a:off x="3920" y="2408"/>
              <a:ext cx="133" cy="103"/>
            </a:xfrm>
            <a:custGeom>
              <a:avLst/>
              <a:gdLst>
                <a:gd name="T0" fmla="*/ 24 w 56"/>
                <a:gd name="T1" fmla="*/ 0 h 44"/>
                <a:gd name="T2" fmla="*/ 133 w 56"/>
                <a:gd name="T3" fmla="*/ 30 h 44"/>
                <a:gd name="T4" fmla="*/ 124 w 56"/>
                <a:gd name="T5" fmla="*/ 61 h 44"/>
                <a:gd name="T6" fmla="*/ 116 w 56"/>
                <a:gd name="T7" fmla="*/ 84 h 44"/>
                <a:gd name="T8" fmla="*/ 107 w 56"/>
                <a:gd name="T9" fmla="*/ 96 h 44"/>
                <a:gd name="T10" fmla="*/ 93 w 56"/>
                <a:gd name="T11" fmla="*/ 101 h 44"/>
                <a:gd name="T12" fmla="*/ 76 w 56"/>
                <a:gd name="T13" fmla="*/ 101 h 44"/>
                <a:gd name="T14" fmla="*/ 57 w 56"/>
                <a:gd name="T15" fmla="*/ 89 h 44"/>
                <a:gd name="T16" fmla="*/ 52 w 56"/>
                <a:gd name="T17" fmla="*/ 68 h 44"/>
                <a:gd name="T18" fmla="*/ 0 w 56"/>
                <a:gd name="T19" fmla="*/ 84 h 44"/>
                <a:gd name="T20" fmla="*/ 10 w 56"/>
                <a:gd name="T21" fmla="*/ 52 h 44"/>
                <a:gd name="T22" fmla="*/ 59 w 56"/>
                <a:gd name="T23" fmla="*/ 40 h 44"/>
                <a:gd name="T24" fmla="*/ 17 w 56"/>
                <a:gd name="T25" fmla="*/ 28 h 44"/>
                <a:gd name="T26" fmla="*/ 24 w 56"/>
                <a:gd name="T27" fmla="*/ 0 h 44"/>
                <a:gd name="T28" fmla="*/ 74 w 56"/>
                <a:gd name="T29" fmla="*/ 42 h 44"/>
                <a:gd name="T30" fmla="*/ 71 w 56"/>
                <a:gd name="T31" fmla="*/ 49 h 44"/>
                <a:gd name="T32" fmla="*/ 71 w 56"/>
                <a:gd name="T33" fmla="*/ 63 h 44"/>
                <a:gd name="T34" fmla="*/ 81 w 56"/>
                <a:gd name="T35" fmla="*/ 70 h 44"/>
                <a:gd name="T36" fmla="*/ 93 w 56"/>
                <a:gd name="T37" fmla="*/ 70 h 44"/>
                <a:gd name="T38" fmla="*/ 100 w 56"/>
                <a:gd name="T39" fmla="*/ 56 h 44"/>
                <a:gd name="T40" fmla="*/ 102 w 56"/>
                <a:gd name="T41" fmla="*/ 52 h 44"/>
                <a:gd name="T42" fmla="*/ 74 w 56"/>
                <a:gd name="T43" fmla="*/ 4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44"/>
                <a:gd name="T68" fmla="*/ 56 w 5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44">
                  <a:moveTo>
                    <a:pt x="10" y="0"/>
                  </a:moveTo>
                  <a:cubicBezTo>
                    <a:pt x="56" y="13"/>
                    <a:pt x="56" y="13"/>
                    <a:pt x="56" y="13"/>
                  </a:cubicBezTo>
                  <a:cubicBezTo>
                    <a:pt x="52" y="26"/>
                    <a:pt x="52" y="26"/>
                    <a:pt x="52" y="26"/>
                  </a:cubicBezTo>
                  <a:cubicBezTo>
                    <a:pt x="51" y="31"/>
                    <a:pt x="50" y="34"/>
                    <a:pt x="49" y="36"/>
                  </a:cubicBezTo>
                  <a:cubicBezTo>
                    <a:pt x="48" y="38"/>
                    <a:pt x="46" y="39"/>
                    <a:pt x="45" y="41"/>
                  </a:cubicBezTo>
                  <a:cubicBezTo>
                    <a:pt x="43" y="42"/>
                    <a:pt x="41" y="43"/>
                    <a:pt x="39" y="43"/>
                  </a:cubicBezTo>
                  <a:cubicBezTo>
                    <a:pt x="37" y="44"/>
                    <a:pt x="35" y="43"/>
                    <a:pt x="32" y="43"/>
                  </a:cubicBezTo>
                  <a:cubicBezTo>
                    <a:pt x="29" y="42"/>
                    <a:pt x="26" y="40"/>
                    <a:pt x="24" y="38"/>
                  </a:cubicBezTo>
                  <a:cubicBezTo>
                    <a:pt x="23" y="35"/>
                    <a:pt x="22" y="32"/>
                    <a:pt x="22" y="29"/>
                  </a:cubicBezTo>
                  <a:cubicBezTo>
                    <a:pt x="0" y="36"/>
                    <a:pt x="0" y="36"/>
                    <a:pt x="0" y="36"/>
                  </a:cubicBezTo>
                  <a:cubicBezTo>
                    <a:pt x="4" y="22"/>
                    <a:pt x="4" y="22"/>
                    <a:pt x="4" y="22"/>
                  </a:cubicBezTo>
                  <a:cubicBezTo>
                    <a:pt x="25" y="17"/>
                    <a:pt x="25" y="17"/>
                    <a:pt x="25" y="17"/>
                  </a:cubicBezTo>
                  <a:cubicBezTo>
                    <a:pt x="7" y="12"/>
                    <a:pt x="7" y="12"/>
                    <a:pt x="7" y="12"/>
                  </a:cubicBezTo>
                  <a:lnTo>
                    <a:pt x="10" y="0"/>
                  </a:lnTo>
                  <a:close/>
                  <a:moveTo>
                    <a:pt x="31" y="18"/>
                  </a:moveTo>
                  <a:cubicBezTo>
                    <a:pt x="30" y="21"/>
                    <a:pt x="30" y="21"/>
                    <a:pt x="30" y="21"/>
                  </a:cubicBezTo>
                  <a:cubicBezTo>
                    <a:pt x="30" y="23"/>
                    <a:pt x="30" y="25"/>
                    <a:pt x="30" y="27"/>
                  </a:cubicBezTo>
                  <a:cubicBezTo>
                    <a:pt x="31" y="28"/>
                    <a:pt x="32" y="29"/>
                    <a:pt x="34" y="30"/>
                  </a:cubicBezTo>
                  <a:cubicBezTo>
                    <a:pt x="36" y="31"/>
                    <a:pt x="38" y="30"/>
                    <a:pt x="39" y="30"/>
                  </a:cubicBezTo>
                  <a:cubicBezTo>
                    <a:pt x="41" y="29"/>
                    <a:pt x="42" y="27"/>
                    <a:pt x="42" y="24"/>
                  </a:cubicBezTo>
                  <a:cubicBezTo>
                    <a:pt x="43" y="22"/>
                    <a:pt x="43" y="22"/>
                    <a:pt x="43" y="22"/>
                  </a:cubicBezTo>
                  <a:lnTo>
                    <a:pt x="31" y="18"/>
                  </a:lnTo>
                  <a:close/>
                </a:path>
              </a:pathLst>
            </a:custGeom>
            <a:solidFill>
              <a:srgbClr val="000000"/>
            </a:solidFill>
            <a:ln w="9525">
              <a:noFill/>
              <a:round/>
              <a:headEnd/>
              <a:tailEnd/>
            </a:ln>
          </p:spPr>
          <p:txBody>
            <a:bodyPr/>
            <a:lstStyle/>
            <a:p>
              <a:endParaRPr lang="ja-JP" altLang="en-US"/>
            </a:p>
          </p:txBody>
        </p:sp>
        <p:sp>
          <p:nvSpPr>
            <p:cNvPr id="13329" name="Freeform 15"/>
            <p:cNvSpPr>
              <a:spLocks/>
            </p:cNvSpPr>
            <p:nvPr/>
          </p:nvSpPr>
          <p:spPr bwMode="auto">
            <a:xfrm>
              <a:off x="3880" y="2547"/>
              <a:ext cx="116" cy="109"/>
            </a:xfrm>
            <a:custGeom>
              <a:avLst/>
              <a:gdLst>
                <a:gd name="T0" fmla="*/ 52 w 49"/>
                <a:gd name="T1" fmla="*/ 24 h 46"/>
                <a:gd name="T2" fmla="*/ 36 w 49"/>
                <a:gd name="T3" fmla="*/ 31 h 46"/>
                <a:gd name="T4" fmla="*/ 26 w 49"/>
                <a:gd name="T5" fmla="*/ 40 h 46"/>
                <a:gd name="T6" fmla="*/ 26 w 49"/>
                <a:gd name="T7" fmla="*/ 52 h 46"/>
                <a:gd name="T8" fmla="*/ 33 w 49"/>
                <a:gd name="T9" fmla="*/ 59 h 46"/>
                <a:gd name="T10" fmla="*/ 40 w 49"/>
                <a:gd name="T11" fmla="*/ 59 h 46"/>
                <a:gd name="T12" fmla="*/ 52 w 49"/>
                <a:gd name="T13" fmla="*/ 47 h 46"/>
                <a:gd name="T14" fmla="*/ 73 w 49"/>
                <a:gd name="T15" fmla="*/ 31 h 46"/>
                <a:gd name="T16" fmla="*/ 92 w 49"/>
                <a:gd name="T17" fmla="*/ 31 h 46"/>
                <a:gd name="T18" fmla="*/ 114 w 49"/>
                <a:gd name="T19" fmla="*/ 52 h 46"/>
                <a:gd name="T20" fmla="*/ 111 w 49"/>
                <a:gd name="T21" fmla="*/ 81 h 46"/>
                <a:gd name="T22" fmla="*/ 102 w 49"/>
                <a:gd name="T23" fmla="*/ 97 h 46"/>
                <a:gd name="T24" fmla="*/ 90 w 49"/>
                <a:gd name="T25" fmla="*/ 109 h 46"/>
                <a:gd name="T26" fmla="*/ 73 w 49"/>
                <a:gd name="T27" fmla="*/ 90 h 46"/>
                <a:gd name="T28" fmla="*/ 83 w 49"/>
                <a:gd name="T29" fmla="*/ 83 h 46"/>
                <a:gd name="T30" fmla="*/ 90 w 49"/>
                <a:gd name="T31" fmla="*/ 73 h 46"/>
                <a:gd name="T32" fmla="*/ 90 w 49"/>
                <a:gd name="T33" fmla="*/ 64 h 46"/>
                <a:gd name="T34" fmla="*/ 85 w 49"/>
                <a:gd name="T35" fmla="*/ 59 h 46"/>
                <a:gd name="T36" fmla="*/ 78 w 49"/>
                <a:gd name="T37" fmla="*/ 59 h 46"/>
                <a:gd name="T38" fmla="*/ 69 w 49"/>
                <a:gd name="T39" fmla="*/ 69 h 46"/>
                <a:gd name="T40" fmla="*/ 69 w 49"/>
                <a:gd name="T41" fmla="*/ 69 h 46"/>
                <a:gd name="T42" fmla="*/ 50 w 49"/>
                <a:gd name="T43" fmla="*/ 88 h 46"/>
                <a:gd name="T44" fmla="*/ 38 w 49"/>
                <a:gd name="T45" fmla="*/ 90 h 46"/>
                <a:gd name="T46" fmla="*/ 24 w 49"/>
                <a:gd name="T47" fmla="*/ 85 h 46"/>
                <a:gd name="T48" fmla="*/ 2 w 49"/>
                <a:gd name="T49" fmla="*/ 64 h 46"/>
                <a:gd name="T50" fmla="*/ 5 w 49"/>
                <a:gd name="T51" fmla="*/ 31 h 46"/>
                <a:gd name="T52" fmla="*/ 17 w 49"/>
                <a:gd name="T53" fmla="*/ 14 h 46"/>
                <a:gd name="T54" fmla="*/ 36 w 49"/>
                <a:gd name="T55" fmla="*/ 0 h 46"/>
                <a:gd name="T56" fmla="*/ 52 w 49"/>
                <a:gd name="T57" fmla="*/ 24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46"/>
                <a:gd name="T89" fmla="*/ 49 w 49"/>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46">
                  <a:moveTo>
                    <a:pt x="22" y="10"/>
                  </a:moveTo>
                  <a:cubicBezTo>
                    <a:pt x="19" y="10"/>
                    <a:pt x="17" y="12"/>
                    <a:pt x="15" y="13"/>
                  </a:cubicBezTo>
                  <a:cubicBezTo>
                    <a:pt x="13" y="14"/>
                    <a:pt x="12" y="16"/>
                    <a:pt x="11" y="17"/>
                  </a:cubicBezTo>
                  <a:cubicBezTo>
                    <a:pt x="11" y="19"/>
                    <a:pt x="10" y="20"/>
                    <a:pt x="11" y="22"/>
                  </a:cubicBezTo>
                  <a:cubicBezTo>
                    <a:pt x="11" y="23"/>
                    <a:pt x="12" y="24"/>
                    <a:pt x="14" y="25"/>
                  </a:cubicBezTo>
                  <a:cubicBezTo>
                    <a:pt x="15" y="25"/>
                    <a:pt x="16" y="25"/>
                    <a:pt x="17" y="25"/>
                  </a:cubicBezTo>
                  <a:cubicBezTo>
                    <a:pt x="19" y="24"/>
                    <a:pt x="20" y="23"/>
                    <a:pt x="22" y="20"/>
                  </a:cubicBezTo>
                  <a:cubicBezTo>
                    <a:pt x="25" y="16"/>
                    <a:pt x="28" y="14"/>
                    <a:pt x="31" y="13"/>
                  </a:cubicBezTo>
                  <a:cubicBezTo>
                    <a:pt x="33" y="12"/>
                    <a:pt x="36" y="12"/>
                    <a:pt x="39" y="13"/>
                  </a:cubicBezTo>
                  <a:cubicBezTo>
                    <a:pt x="44" y="15"/>
                    <a:pt x="46" y="18"/>
                    <a:pt x="48" y="22"/>
                  </a:cubicBezTo>
                  <a:cubicBezTo>
                    <a:pt x="49" y="26"/>
                    <a:pt x="49" y="30"/>
                    <a:pt x="47" y="34"/>
                  </a:cubicBezTo>
                  <a:cubicBezTo>
                    <a:pt x="46" y="37"/>
                    <a:pt x="45" y="39"/>
                    <a:pt x="43" y="41"/>
                  </a:cubicBezTo>
                  <a:cubicBezTo>
                    <a:pt x="42" y="43"/>
                    <a:pt x="40" y="44"/>
                    <a:pt x="38" y="46"/>
                  </a:cubicBezTo>
                  <a:cubicBezTo>
                    <a:pt x="31" y="38"/>
                    <a:pt x="31" y="38"/>
                    <a:pt x="31" y="38"/>
                  </a:cubicBezTo>
                  <a:cubicBezTo>
                    <a:pt x="33" y="37"/>
                    <a:pt x="34" y="36"/>
                    <a:pt x="35" y="35"/>
                  </a:cubicBezTo>
                  <a:cubicBezTo>
                    <a:pt x="36" y="34"/>
                    <a:pt x="37" y="33"/>
                    <a:pt x="38" y="31"/>
                  </a:cubicBezTo>
                  <a:cubicBezTo>
                    <a:pt x="39" y="30"/>
                    <a:pt x="39" y="29"/>
                    <a:pt x="38" y="27"/>
                  </a:cubicBezTo>
                  <a:cubicBezTo>
                    <a:pt x="38" y="26"/>
                    <a:pt x="37" y="25"/>
                    <a:pt x="36" y="25"/>
                  </a:cubicBezTo>
                  <a:cubicBezTo>
                    <a:pt x="35" y="24"/>
                    <a:pt x="34" y="25"/>
                    <a:pt x="33" y="25"/>
                  </a:cubicBezTo>
                  <a:cubicBezTo>
                    <a:pt x="32" y="26"/>
                    <a:pt x="31" y="27"/>
                    <a:pt x="29" y="29"/>
                  </a:cubicBezTo>
                  <a:cubicBezTo>
                    <a:pt x="29" y="29"/>
                    <a:pt x="29" y="29"/>
                    <a:pt x="29" y="29"/>
                  </a:cubicBezTo>
                  <a:cubicBezTo>
                    <a:pt x="26" y="34"/>
                    <a:pt x="23" y="36"/>
                    <a:pt x="21" y="37"/>
                  </a:cubicBezTo>
                  <a:cubicBezTo>
                    <a:pt x="19" y="38"/>
                    <a:pt x="18" y="38"/>
                    <a:pt x="16" y="38"/>
                  </a:cubicBezTo>
                  <a:cubicBezTo>
                    <a:pt x="14" y="38"/>
                    <a:pt x="12" y="37"/>
                    <a:pt x="10" y="36"/>
                  </a:cubicBezTo>
                  <a:cubicBezTo>
                    <a:pt x="6" y="35"/>
                    <a:pt x="3" y="31"/>
                    <a:pt x="1" y="27"/>
                  </a:cubicBezTo>
                  <a:cubicBezTo>
                    <a:pt x="0" y="23"/>
                    <a:pt x="0" y="18"/>
                    <a:pt x="2" y="13"/>
                  </a:cubicBezTo>
                  <a:cubicBezTo>
                    <a:pt x="3" y="10"/>
                    <a:pt x="5" y="8"/>
                    <a:pt x="7" y="6"/>
                  </a:cubicBezTo>
                  <a:cubicBezTo>
                    <a:pt x="9" y="4"/>
                    <a:pt x="12" y="2"/>
                    <a:pt x="15" y="0"/>
                  </a:cubicBezTo>
                  <a:lnTo>
                    <a:pt x="22" y="10"/>
                  </a:lnTo>
                  <a:close/>
                </a:path>
              </a:pathLst>
            </a:custGeom>
            <a:solidFill>
              <a:srgbClr val="000000"/>
            </a:solidFill>
            <a:ln w="9525">
              <a:noFill/>
              <a:round/>
              <a:headEnd/>
              <a:tailEnd/>
            </a:ln>
          </p:spPr>
          <p:txBody>
            <a:bodyPr/>
            <a:lstStyle/>
            <a:p>
              <a:endParaRPr lang="ja-JP" altLang="en-US"/>
            </a:p>
          </p:txBody>
        </p:sp>
        <p:sp>
          <p:nvSpPr>
            <p:cNvPr id="13330" name="Freeform 16"/>
            <p:cNvSpPr>
              <a:spLocks/>
            </p:cNvSpPr>
            <p:nvPr/>
          </p:nvSpPr>
          <p:spPr bwMode="auto">
            <a:xfrm>
              <a:off x="3831" y="2648"/>
              <a:ext cx="118" cy="109"/>
            </a:xfrm>
            <a:custGeom>
              <a:avLst/>
              <a:gdLst>
                <a:gd name="T0" fmla="*/ 90 w 50"/>
                <a:gd name="T1" fmla="*/ 109 h 46"/>
                <a:gd name="T2" fmla="*/ 61 w 50"/>
                <a:gd name="T3" fmla="*/ 92 h 46"/>
                <a:gd name="T4" fmla="*/ 76 w 50"/>
                <a:gd name="T5" fmla="*/ 85 h 46"/>
                <a:gd name="T6" fmla="*/ 85 w 50"/>
                <a:gd name="T7" fmla="*/ 76 h 46"/>
                <a:gd name="T8" fmla="*/ 87 w 50"/>
                <a:gd name="T9" fmla="*/ 52 h 46"/>
                <a:gd name="T10" fmla="*/ 71 w 50"/>
                <a:gd name="T11" fmla="*/ 36 h 46"/>
                <a:gd name="T12" fmla="*/ 47 w 50"/>
                <a:gd name="T13" fmla="*/ 31 h 46"/>
                <a:gd name="T14" fmla="*/ 28 w 50"/>
                <a:gd name="T15" fmla="*/ 45 h 46"/>
                <a:gd name="T16" fmla="*/ 26 w 50"/>
                <a:gd name="T17" fmla="*/ 59 h 46"/>
                <a:gd name="T18" fmla="*/ 28 w 50"/>
                <a:gd name="T19" fmla="*/ 76 h 46"/>
                <a:gd name="T20" fmla="*/ 0 w 50"/>
                <a:gd name="T21" fmla="*/ 59 h 46"/>
                <a:gd name="T22" fmla="*/ 0 w 50"/>
                <a:gd name="T23" fmla="*/ 45 h 46"/>
                <a:gd name="T24" fmla="*/ 7 w 50"/>
                <a:gd name="T25" fmla="*/ 31 h 46"/>
                <a:gd name="T26" fmla="*/ 17 w 50"/>
                <a:gd name="T27" fmla="*/ 17 h 46"/>
                <a:gd name="T28" fmla="*/ 28 w 50"/>
                <a:gd name="T29" fmla="*/ 7 h 46"/>
                <a:gd name="T30" fmla="*/ 57 w 50"/>
                <a:gd name="T31" fmla="*/ 0 h 46"/>
                <a:gd name="T32" fmla="*/ 85 w 50"/>
                <a:gd name="T33" fmla="*/ 7 h 46"/>
                <a:gd name="T34" fmla="*/ 104 w 50"/>
                <a:gd name="T35" fmla="*/ 21 h 46"/>
                <a:gd name="T36" fmla="*/ 116 w 50"/>
                <a:gd name="T37" fmla="*/ 43 h 46"/>
                <a:gd name="T38" fmla="*/ 118 w 50"/>
                <a:gd name="T39" fmla="*/ 64 h 46"/>
                <a:gd name="T40" fmla="*/ 111 w 50"/>
                <a:gd name="T41" fmla="*/ 85 h 46"/>
                <a:gd name="T42" fmla="*/ 101 w 50"/>
                <a:gd name="T43" fmla="*/ 97 h 46"/>
                <a:gd name="T44" fmla="*/ 90 w 50"/>
                <a:gd name="T45" fmla="*/ 109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6"/>
                <a:gd name="T71" fmla="*/ 50 w 50"/>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6">
                  <a:moveTo>
                    <a:pt x="38" y="46"/>
                  </a:moveTo>
                  <a:cubicBezTo>
                    <a:pt x="26" y="39"/>
                    <a:pt x="26" y="39"/>
                    <a:pt x="26" y="39"/>
                  </a:cubicBezTo>
                  <a:cubicBezTo>
                    <a:pt x="28" y="38"/>
                    <a:pt x="31" y="38"/>
                    <a:pt x="32" y="36"/>
                  </a:cubicBezTo>
                  <a:cubicBezTo>
                    <a:pt x="34" y="35"/>
                    <a:pt x="35" y="34"/>
                    <a:pt x="36" y="32"/>
                  </a:cubicBezTo>
                  <a:cubicBezTo>
                    <a:pt x="38" y="29"/>
                    <a:pt x="38" y="25"/>
                    <a:pt x="37" y="22"/>
                  </a:cubicBezTo>
                  <a:cubicBezTo>
                    <a:pt x="36" y="19"/>
                    <a:pt x="33" y="16"/>
                    <a:pt x="30" y="15"/>
                  </a:cubicBezTo>
                  <a:cubicBezTo>
                    <a:pt x="26" y="13"/>
                    <a:pt x="23" y="12"/>
                    <a:pt x="20" y="13"/>
                  </a:cubicBezTo>
                  <a:cubicBezTo>
                    <a:pt x="16" y="14"/>
                    <a:pt x="14" y="16"/>
                    <a:pt x="12" y="19"/>
                  </a:cubicBezTo>
                  <a:cubicBezTo>
                    <a:pt x="11" y="21"/>
                    <a:pt x="11" y="23"/>
                    <a:pt x="11" y="25"/>
                  </a:cubicBezTo>
                  <a:cubicBezTo>
                    <a:pt x="11" y="27"/>
                    <a:pt x="11" y="29"/>
                    <a:pt x="12" y="32"/>
                  </a:cubicBezTo>
                  <a:cubicBezTo>
                    <a:pt x="0" y="25"/>
                    <a:pt x="0" y="25"/>
                    <a:pt x="0" y="25"/>
                  </a:cubicBezTo>
                  <a:cubicBezTo>
                    <a:pt x="0" y="23"/>
                    <a:pt x="0" y="21"/>
                    <a:pt x="0" y="19"/>
                  </a:cubicBezTo>
                  <a:cubicBezTo>
                    <a:pt x="1" y="17"/>
                    <a:pt x="2" y="15"/>
                    <a:pt x="3" y="13"/>
                  </a:cubicBezTo>
                  <a:cubicBezTo>
                    <a:pt x="4" y="11"/>
                    <a:pt x="5" y="9"/>
                    <a:pt x="7" y="7"/>
                  </a:cubicBezTo>
                  <a:cubicBezTo>
                    <a:pt x="8" y="5"/>
                    <a:pt x="10" y="4"/>
                    <a:pt x="12" y="3"/>
                  </a:cubicBezTo>
                  <a:cubicBezTo>
                    <a:pt x="16" y="1"/>
                    <a:pt x="20" y="0"/>
                    <a:pt x="24" y="0"/>
                  </a:cubicBezTo>
                  <a:cubicBezTo>
                    <a:pt x="28" y="0"/>
                    <a:pt x="32" y="1"/>
                    <a:pt x="36" y="3"/>
                  </a:cubicBezTo>
                  <a:cubicBezTo>
                    <a:pt x="39" y="5"/>
                    <a:pt x="42" y="7"/>
                    <a:pt x="44" y="9"/>
                  </a:cubicBezTo>
                  <a:cubicBezTo>
                    <a:pt x="46" y="12"/>
                    <a:pt x="48" y="15"/>
                    <a:pt x="49" y="18"/>
                  </a:cubicBezTo>
                  <a:cubicBezTo>
                    <a:pt x="50" y="21"/>
                    <a:pt x="50" y="24"/>
                    <a:pt x="50" y="27"/>
                  </a:cubicBezTo>
                  <a:cubicBezTo>
                    <a:pt x="49" y="30"/>
                    <a:pt x="48" y="33"/>
                    <a:pt x="47" y="36"/>
                  </a:cubicBezTo>
                  <a:cubicBezTo>
                    <a:pt x="46" y="38"/>
                    <a:pt x="45" y="40"/>
                    <a:pt x="43" y="41"/>
                  </a:cubicBezTo>
                  <a:cubicBezTo>
                    <a:pt x="42" y="43"/>
                    <a:pt x="40" y="44"/>
                    <a:pt x="38" y="46"/>
                  </a:cubicBezTo>
                  <a:close/>
                </a:path>
              </a:pathLst>
            </a:custGeom>
            <a:solidFill>
              <a:srgbClr val="000000"/>
            </a:solidFill>
            <a:ln w="9525">
              <a:noFill/>
              <a:round/>
              <a:headEnd/>
              <a:tailEnd/>
            </a:ln>
          </p:spPr>
          <p:txBody>
            <a:bodyPr/>
            <a:lstStyle/>
            <a:p>
              <a:endParaRPr lang="ja-JP" altLang="en-US"/>
            </a:p>
          </p:txBody>
        </p:sp>
        <p:sp>
          <p:nvSpPr>
            <p:cNvPr id="13331" name="Freeform 17"/>
            <p:cNvSpPr>
              <a:spLocks/>
            </p:cNvSpPr>
            <p:nvPr/>
          </p:nvSpPr>
          <p:spPr bwMode="auto">
            <a:xfrm>
              <a:off x="3800" y="2722"/>
              <a:ext cx="111" cy="85"/>
            </a:xfrm>
            <a:custGeom>
              <a:avLst/>
              <a:gdLst>
                <a:gd name="T0" fmla="*/ 16 w 111"/>
                <a:gd name="T1" fmla="*/ 0 h 85"/>
                <a:gd name="T2" fmla="*/ 111 w 111"/>
                <a:gd name="T3" fmla="*/ 59 h 85"/>
                <a:gd name="T4" fmla="*/ 94 w 111"/>
                <a:gd name="T5" fmla="*/ 85 h 85"/>
                <a:gd name="T6" fmla="*/ 0 w 111"/>
                <a:gd name="T7" fmla="*/ 26 h 85"/>
                <a:gd name="T8" fmla="*/ 16 w 111"/>
                <a:gd name="T9" fmla="*/ 0 h 85"/>
                <a:gd name="T10" fmla="*/ 0 60000 65536"/>
                <a:gd name="T11" fmla="*/ 0 60000 65536"/>
                <a:gd name="T12" fmla="*/ 0 60000 65536"/>
                <a:gd name="T13" fmla="*/ 0 60000 65536"/>
                <a:gd name="T14" fmla="*/ 0 60000 65536"/>
                <a:gd name="T15" fmla="*/ 0 w 111"/>
                <a:gd name="T16" fmla="*/ 0 h 85"/>
                <a:gd name="T17" fmla="*/ 111 w 111"/>
                <a:gd name="T18" fmla="*/ 85 h 85"/>
              </a:gdLst>
              <a:ahLst/>
              <a:cxnLst>
                <a:cxn ang="T10">
                  <a:pos x="T0" y="T1"/>
                </a:cxn>
                <a:cxn ang="T11">
                  <a:pos x="T2" y="T3"/>
                </a:cxn>
                <a:cxn ang="T12">
                  <a:pos x="T4" y="T5"/>
                </a:cxn>
                <a:cxn ang="T13">
                  <a:pos x="T6" y="T7"/>
                </a:cxn>
                <a:cxn ang="T14">
                  <a:pos x="T8" y="T9"/>
                </a:cxn>
              </a:cxnLst>
              <a:rect l="T15" t="T16" r="T17" b="T18"/>
              <a:pathLst>
                <a:path w="111" h="85">
                  <a:moveTo>
                    <a:pt x="16" y="0"/>
                  </a:moveTo>
                  <a:lnTo>
                    <a:pt x="111" y="59"/>
                  </a:lnTo>
                  <a:lnTo>
                    <a:pt x="94" y="85"/>
                  </a:lnTo>
                  <a:lnTo>
                    <a:pt x="0" y="26"/>
                  </a:lnTo>
                  <a:lnTo>
                    <a:pt x="16" y="0"/>
                  </a:lnTo>
                  <a:close/>
                </a:path>
              </a:pathLst>
            </a:custGeom>
            <a:solidFill>
              <a:srgbClr val="000000"/>
            </a:solidFill>
            <a:ln w="9525">
              <a:noFill/>
              <a:round/>
              <a:headEnd/>
              <a:tailEnd/>
            </a:ln>
          </p:spPr>
          <p:txBody>
            <a:bodyPr/>
            <a:lstStyle/>
            <a:p>
              <a:endParaRPr lang="ja-JP" altLang="en-US"/>
            </a:p>
          </p:txBody>
        </p:sp>
        <p:sp>
          <p:nvSpPr>
            <p:cNvPr id="13332" name="Freeform 18"/>
            <p:cNvSpPr>
              <a:spLocks/>
            </p:cNvSpPr>
            <p:nvPr/>
          </p:nvSpPr>
          <p:spPr bwMode="auto">
            <a:xfrm>
              <a:off x="3746" y="2769"/>
              <a:ext cx="132" cy="120"/>
            </a:xfrm>
            <a:custGeom>
              <a:avLst/>
              <a:gdLst>
                <a:gd name="T0" fmla="*/ 40 w 132"/>
                <a:gd name="T1" fmla="*/ 0 h 120"/>
                <a:gd name="T2" fmla="*/ 132 w 132"/>
                <a:gd name="T3" fmla="*/ 64 h 120"/>
                <a:gd name="T4" fmla="*/ 92 w 132"/>
                <a:gd name="T5" fmla="*/ 120 h 120"/>
                <a:gd name="T6" fmla="*/ 70 w 132"/>
                <a:gd name="T7" fmla="*/ 106 h 120"/>
                <a:gd name="T8" fmla="*/ 94 w 132"/>
                <a:gd name="T9" fmla="*/ 76 h 120"/>
                <a:gd name="T10" fmla="*/ 78 w 132"/>
                <a:gd name="T11" fmla="*/ 64 h 120"/>
                <a:gd name="T12" fmla="*/ 56 w 132"/>
                <a:gd name="T13" fmla="*/ 92 h 120"/>
                <a:gd name="T14" fmla="*/ 37 w 132"/>
                <a:gd name="T15" fmla="*/ 78 h 120"/>
                <a:gd name="T16" fmla="*/ 59 w 132"/>
                <a:gd name="T17" fmla="*/ 50 h 120"/>
                <a:gd name="T18" fmla="*/ 44 w 132"/>
                <a:gd name="T19" fmla="*/ 38 h 120"/>
                <a:gd name="T20" fmla="*/ 21 w 132"/>
                <a:gd name="T21" fmla="*/ 68 h 120"/>
                <a:gd name="T22" fmla="*/ 0 w 132"/>
                <a:gd name="T23" fmla="*/ 54 h 120"/>
                <a:gd name="T24" fmla="*/ 40 w 132"/>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20"/>
                <a:gd name="T41" fmla="*/ 132 w 132"/>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20">
                  <a:moveTo>
                    <a:pt x="40" y="0"/>
                  </a:moveTo>
                  <a:lnTo>
                    <a:pt x="132" y="64"/>
                  </a:lnTo>
                  <a:lnTo>
                    <a:pt x="92" y="120"/>
                  </a:lnTo>
                  <a:lnTo>
                    <a:pt x="70" y="106"/>
                  </a:lnTo>
                  <a:lnTo>
                    <a:pt x="94" y="76"/>
                  </a:lnTo>
                  <a:lnTo>
                    <a:pt x="78" y="64"/>
                  </a:lnTo>
                  <a:lnTo>
                    <a:pt x="56" y="92"/>
                  </a:lnTo>
                  <a:lnTo>
                    <a:pt x="37" y="78"/>
                  </a:lnTo>
                  <a:lnTo>
                    <a:pt x="59" y="50"/>
                  </a:lnTo>
                  <a:lnTo>
                    <a:pt x="44" y="38"/>
                  </a:lnTo>
                  <a:lnTo>
                    <a:pt x="21" y="68"/>
                  </a:lnTo>
                  <a:lnTo>
                    <a:pt x="0" y="54"/>
                  </a:lnTo>
                  <a:lnTo>
                    <a:pt x="40" y="0"/>
                  </a:lnTo>
                  <a:close/>
                </a:path>
              </a:pathLst>
            </a:custGeom>
            <a:solidFill>
              <a:srgbClr val="000000"/>
            </a:solidFill>
            <a:ln w="9525">
              <a:noFill/>
              <a:round/>
              <a:headEnd/>
              <a:tailEnd/>
            </a:ln>
          </p:spPr>
          <p:txBody>
            <a:bodyPr/>
            <a:lstStyle/>
            <a:p>
              <a:endParaRPr lang="ja-JP" altLang="en-US"/>
            </a:p>
          </p:txBody>
        </p:sp>
        <p:sp>
          <p:nvSpPr>
            <p:cNvPr id="13333" name="Freeform 19"/>
            <p:cNvSpPr>
              <a:spLocks/>
            </p:cNvSpPr>
            <p:nvPr/>
          </p:nvSpPr>
          <p:spPr bwMode="auto">
            <a:xfrm>
              <a:off x="3663" y="2840"/>
              <a:ext cx="156" cy="156"/>
            </a:xfrm>
            <a:custGeom>
              <a:avLst/>
              <a:gdLst>
                <a:gd name="T0" fmla="*/ 71 w 66"/>
                <a:gd name="T1" fmla="*/ 0 h 66"/>
                <a:gd name="T2" fmla="*/ 156 w 66"/>
                <a:gd name="T3" fmla="*/ 76 h 66"/>
                <a:gd name="T4" fmla="*/ 135 w 66"/>
                <a:gd name="T5" fmla="*/ 97 h 66"/>
                <a:gd name="T6" fmla="*/ 64 w 66"/>
                <a:gd name="T7" fmla="*/ 90 h 66"/>
                <a:gd name="T8" fmla="*/ 57 w 66"/>
                <a:gd name="T9" fmla="*/ 90 h 66"/>
                <a:gd name="T10" fmla="*/ 43 w 66"/>
                <a:gd name="T11" fmla="*/ 85 h 66"/>
                <a:gd name="T12" fmla="*/ 54 w 66"/>
                <a:gd name="T13" fmla="*/ 92 h 66"/>
                <a:gd name="T14" fmla="*/ 61 w 66"/>
                <a:gd name="T15" fmla="*/ 99 h 66"/>
                <a:gd name="T16" fmla="*/ 102 w 66"/>
                <a:gd name="T17" fmla="*/ 135 h 66"/>
                <a:gd name="T18" fmla="*/ 83 w 66"/>
                <a:gd name="T19" fmla="*/ 156 h 66"/>
                <a:gd name="T20" fmla="*/ 0 w 66"/>
                <a:gd name="T21" fmla="*/ 83 h 66"/>
                <a:gd name="T22" fmla="*/ 19 w 66"/>
                <a:gd name="T23" fmla="*/ 61 h 66"/>
                <a:gd name="T24" fmla="*/ 90 w 66"/>
                <a:gd name="T25" fmla="*/ 66 h 66"/>
                <a:gd name="T26" fmla="*/ 97 w 66"/>
                <a:gd name="T27" fmla="*/ 69 h 66"/>
                <a:gd name="T28" fmla="*/ 111 w 66"/>
                <a:gd name="T29" fmla="*/ 73 h 66"/>
                <a:gd name="T30" fmla="*/ 102 w 66"/>
                <a:gd name="T31" fmla="*/ 66 h 66"/>
                <a:gd name="T32" fmla="*/ 95 w 66"/>
                <a:gd name="T33" fmla="*/ 59 h 66"/>
                <a:gd name="T34" fmla="*/ 52 w 66"/>
                <a:gd name="T35" fmla="*/ 24 h 66"/>
                <a:gd name="T36" fmla="*/ 71 w 66"/>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66"/>
                <a:gd name="T59" fmla="*/ 66 w 6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66">
                  <a:moveTo>
                    <a:pt x="30" y="0"/>
                  </a:moveTo>
                  <a:cubicBezTo>
                    <a:pt x="66" y="32"/>
                    <a:pt x="66" y="32"/>
                    <a:pt x="66" y="32"/>
                  </a:cubicBezTo>
                  <a:cubicBezTo>
                    <a:pt x="57" y="41"/>
                    <a:pt x="57" y="41"/>
                    <a:pt x="57" y="41"/>
                  </a:cubicBezTo>
                  <a:cubicBezTo>
                    <a:pt x="27" y="38"/>
                    <a:pt x="27" y="38"/>
                    <a:pt x="27" y="38"/>
                  </a:cubicBezTo>
                  <a:cubicBezTo>
                    <a:pt x="27" y="38"/>
                    <a:pt x="26" y="38"/>
                    <a:pt x="24" y="38"/>
                  </a:cubicBezTo>
                  <a:cubicBezTo>
                    <a:pt x="22" y="37"/>
                    <a:pt x="20" y="37"/>
                    <a:pt x="18" y="36"/>
                  </a:cubicBezTo>
                  <a:cubicBezTo>
                    <a:pt x="20" y="37"/>
                    <a:pt x="21" y="38"/>
                    <a:pt x="23" y="39"/>
                  </a:cubicBezTo>
                  <a:cubicBezTo>
                    <a:pt x="24" y="40"/>
                    <a:pt x="25" y="41"/>
                    <a:pt x="26" y="42"/>
                  </a:cubicBezTo>
                  <a:cubicBezTo>
                    <a:pt x="43" y="57"/>
                    <a:pt x="43" y="57"/>
                    <a:pt x="43" y="57"/>
                  </a:cubicBezTo>
                  <a:cubicBezTo>
                    <a:pt x="35" y="66"/>
                    <a:pt x="35" y="66"/>
                    <a:pt x="35" y="66"/>
                  </a:cubicBezTo>
                  <a:cubicBezTo>
                    <a:pt x="0" y="35"/>
                    <a:pt x="0" y="35"/>
                    <a:pt x="0" y="35"/>
                  </a:cubicBezTo>
                  <a:cubicBezTo>
                    <a:pt x="8" y="26"/>
                    <a:pt x="8" y="26"/>
                    <a:pt x="8" y="26"/>
                  </a:cubicBezTo>
                  <a:cubicBezTo>
                    <a:pt x="38" y="28"/>
                    <a:pt x="38" y="28"/>
                    <a:pt x="38" y="28"/>
                  </a:cubicBezTo>
                  <a:cubicBezTo>
                    <a:pt x="39" y="29"/>
                    <a:pt x="40" y="29"/>
                    <a:pt x="41" y="29"/>
                  </a:cubicBezTo>
                  <a:cubicBezTo>
                    <a:pt x="43" y="30"/>
                    <a:pt x="45" y="30"/>
                    <a:pt x="47" y="31"/>
                  </a:cubicBezTo>
                  <a:cubicBezTo>
                    <a:pt x="45" y="30"/>
                    <a:pt x="44" y="29"/>
                    <a:pt x="43" y="28"/>
                  </a:cubicBezTo>
                  <a:cubicBezTo>
                    <a:pt x="41" y="27"/>
                    <a:pt x="40" y="26"/>
                    <a:pt x="40" y="25"/>
                  </a:cubicBezTo>
                  <a:cubicBezTo>
                    <a:pt x="22" y="10"/>
                    <a:pt x="22" y="10"/>
                    <a:pt x="22" y="10"/>
                  </a:cubicBezTo>
                  <a:lnTo>
                    <a:pt x="30" y="0"/>
                  </a:lnTo>
                  <a:close/>
                </a:path>
              </a:pathLst>
            </a:custGeom>
            <a:solidFill>
              <a:srgbClr val="000000"/>
            </a:solidFill>
            <a:ln w="9525">
              <a:noFill/>
              <a:round/>
              <a:headEnd/>
              <a:tailEnd/>
            </a:ln>
          </p:spPr>
          <p:txBody>
            <a:bodyPr/>
            <a:lstStyle/>
            <a:p>
              <a:endParaRPr lang="ja-JP" altLang="en-US"/>
            </a:p>
          </p:txBody>
        </p:sp>
        <p:sp>
          <p:nvSpPr>
            <p:cNvPr id="13334" name="Freeform 20"/>
            <p:cNvSpPr>
              <a:spLocks/>
            </p:cNvSpPr>
            <p:nvPr/>
          </p:nvSpPr>
          <p:spPr bwMode="auto">
            <a:xfrm>
              <a:off x="3587" y="2956"/>
              <a:ext cx="114" cy="118"/>
            </a:xfrm>
            <a:custGeom>
              <a:avLst/>
              <a:gdLst>
                <a:gd name="T0" fmla="*/ 69 w 48"/>
                <a:gd name="T1" fmla="*/ 118 h 50"/>
                <a:gd name="T2" fmla="*/ 48 w 48"/>
                <a:gd name="T3" fmla="*/ 92 h 50"/>
                <a:gd name="T4" fmla="*/ 64 w 48"/>
                <a:gd name="T5" fmla="*/ 92 h 50"/>
                <a:gd name="T6" fmla="*/ 76 w 48"/>
                <a:gd name="T7" fmla="*/ 85 h 50"/>
                <a:gd name="T8" fmla="*/ 86 w 48"/>
                <a:gd name="T9" fmla="*/ 64 h 50"/>
                <a:gd name="T10" fmla="*/ 76 w 48"/>
                <a:gd name="T11" fmla="*/ 42 h 50"/>
                <a:gd name="T12" fmla="*/ 55 w 48"/>
                <a:gd name="T13" fmla="*/ 31 h 50"/>
                <a:gd name="T14" fmla="*/ 33 w 48"/>
                <a:gd name="T15" fmla="*/ 38 h 50"/>
                <a:gd name="T16" fmla="*/ 24 w 48"/>
                <a:gd name="T17" fmla="*/ 50 h 50"/>
                <a:gd name="T18" fmla="*/ 21 w 48"/>
                <a:gd name="T19" fmla="*/ 66 h 50"/>
                <a:gd name="T20" fmla="*/ 0 w 48"/>
                <a:gd name="T21" fmla="*/ 40 h 50"/>
                <a:gd name="T22" fmla="*/ 7 w 48"/>
                <a:gd name="T23" fmla="*/ 26 h 50"/>
                <a:gd name="T24" fmla="*/ 17 w 48"/>
                <a:gd name="T25" fmla="*/ 17 h 50"/>
                <a:gd name="T26" fmla="*/ 31 w 48"/>
                <a:gd name="T27" fmla="*/ 7 h 50"/>
                <a:gd name="T28" fmla="*/ 45 w 48"/>
                <a:gd name="T29" fmla="*/ 2 h 50"/>
                <a:gd name="T30" fmla="*/ 74 w 48"/>
                <a:gd name="T31" fmla="*/ 5 h 50"/>
                <a:gd name="T32" fmla="*/ 97 w 48"/>
                <a:gd name="T33" fmla="*/ 21 h 50"/>
                <a:gd name="T34" fmla="*/ 112 w 48"/>
                <a:gd name="T35" fmla="*/ 42 h 50"/>
                <a:gd name="T36" fmla="*/ 114 w 48"/>
                <a:gd name="T37" fmla="*/ 64 h 50"/>
                <a:gd name="T38" fmla="*/ 109 w 48"/>
                <a:gd name="T39" fmla="*/ 85 h 50"/>
                <a:gd name="T40" fmla="*/ 95 w 48"/>
                <a:gd name="T41" fmla="*/ 104 h 50"/>
                <a:gd name="T42" fmla="*/ 83 w 48"/>
                <a:gd name="T43" fmla="*/ 111 h 50"/>
                <a:gd name="T44" fmla="*/ 69 w 48"/>
                <a:gd name="T45" fmla="*/ 118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50"/>
                <a:gd name="T71" fmla="*/ 48 w 48"/>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50">
                  <a:moveTo>
                    <a:pt x="29" y="50"/>
                  </a:moveTo>
                  <a:cubicBezTo>
                    <a:pt x="20" y="39"/>
                    <a:pt x="20" y="39"/>
                    <a:pt x="20" y="39"/>
                  </a:cubicBezTo>
                  <a:cubicBezTo>
                    <a:pt x="22" y="40"/>
                    <a:pt x="25" y="39"/>
                    <a:pt x="27" y="39"/>
                  </a:cubicBezTo>
                  <a:cubicBezTo>
                    <a:pt x="29" y="38"/>
                    <a:pt x="30" y="37"/>
                    <a:pt x="32" y="36"/>
                  </a:cubicBezTo>
                  <a:cubicBezTo>
                    <a:pt x="34" y="34"/>
                    <a:pt x="36" y="31"/>
                    <a:pt x="36" y="27"/>
                  </a:cubicBezTo>
                  <a:cubicBezTo>
                    <a:pt x="36" y="24"/>
                    <a:pt x="34" y="21"/>
                    <a:pt x="32" y="18"/>
                  </a:cubicBezTo>
                  <a:cubicBezTo>
                    <a:pt x="29" y="15"/>
                    <a:pt x="26" y="13"/>
                    <a:pt x="23" y="13"/>
                  </a:cubicBezTo>
                  <a:cubicBezTo>
                    <a:pt x="19" y="13"/>
                    <a:pt x="16" y="14"/>
                    <a:pt x="14" y="16"/>
                  </a:cubicBezTo>
                  <a:cubicBezTo>
                    <a:pt x="12" y="18"/>
                    <a:pt x="11" y="19"/>
                    <a:pt x="10" y="21"/>
                  </a:cubicBezTo>
                  <a:cubicBezTo>
                    <a:pt x="10" y="23"/>
                    <a:pt x="9" y="25"/>
                    <a:pt x="9" y="28"/>
                  </a:cubicBezTo>
                  <a:cubicBezTo>
                    <a:pt x="0" y="17"/>
                    <a:pt x="0" y="17"/>
                    <a:pt x="0" y="17"/>
                  </a:cubicBezTo>
                  <a:cubicBezTo>
                    <a:pt x="1" y="15"/>
                    <a:pt x="2" y="13"/>
                    <a:pt x="3" y="11"/>
                  </a:cubicBezTo>
                  <a:cubicBezTo>
                    <a:pt x="4" y="10"/>
                    <a:pt x="5" y="8"/>
                    <a:pt x="7" y="7"/>
                  </a:cubicBezTo>
                  <a:cubicBezTo>
                    <a:pt x="9" y="5"/>
                    <a:pt x="11" y="4"/>
                    <a:pt x="13" y="3"/>
                  </a:cubicBezTo>
                  <a:cubicBezTo>
                    <a:pt x="15" y="2"/>
                    <a:pt x="17" y="1"/>
                    <a:pt x="19" y="1"/>
                  </a:cubicBezTo>
                  <a:cubicBezTo>
                    <a:pt x="23" y="0"/>
                    <a:pt x="27" y="0"/>
                    <a:pt x="31" y="2"/>
                  </a:cubicBezTo>
                  <a:cubicBezTo>
                    <a:pt x="35" y="3"/>
                    <a:pt x="38" y="6"/>
                    <a:pt x="41" y="9"/>
                  </a:cubicBezTo>
                  <a:cubicBezTo>
                    <a:pt x="44" y="12"/>
                    <a:pt x="46" y="15"/>
                    <a:pt x="47" y="18"/>
                  </a:cubicBezTo>
                  <a:cubicBezTo>
                    <a:pt x="48" y="21"/>
                    <a:pt x="48" y="24"/>
                    <a:pt x="48" y="27"/>
                  </a:cubicBezTo>
                  <a:cubicBezTo>
                    <a:pt x="48" y="30"/>
                    <a:pt x="47" y="33"/>
                    <a:pt x="46" y="36"/>
                  </a:cubicBezTo>
                  <a:cubicBezTo>
                    <a:pt x="45" y="39"/>
                    <a:pt x="43" y="41"/>
                    <a:pt x="40" y="44"/>
                  </a:cubicBezTo>
                  <a:cubicBezTo>
                    <a:pt x="39" y="45"/>
                    <a:pt x="37" y="46"/>
                    <a:pt x="35" y="47"/>
                  </a:cubicBezTo>
                  <a:cubicBezTo>
                    <a:pt x="33" y="48"/>
                    <a:pt x="31" y="49"/>
                    <a:pt x="29" y="50"/>
                  </a:cubicBezTo>
                  <a:close/>
                </a:path>
              </a:pathLst>
            </a:custGeom>
            <a:solidFill>
              <a:srgbClr val="000000"/>
            </a:solidFill>
            <a:ln w="9525">
              <a:noFill/>
              <a:round/>
              <a:headEnd/>
              <a:tailEnd/>
            </a:ln>
          </p:spPr>
          <p:txBody>
            <a:bodyPr/>
            <a:lstStyle/>
            <a:p>
              <a:endParaRPr lang="ja-JP" altLang="en-US"/>
            </a:p>
          </p:txBody>
        </p:sp>
        <p:sp>
          <p:nvSpPr>
            <p:cNvPr id="13335" name="Freeform 21"/>
            <p:cNvSpPr>
              <a:spLocks/>
            </p:cNvSpPr>
            <p:nvPr/>
          </p:nvSpPr>
          <p:spPr bwMode="auto">
            <a:xfrm>
              <a:off x="3517" y="3005"/>
              <a:ext cx="122" cy="130"/>
            </a:xfrm>
            <a:custGeom>
              <a:avLst/>
              <a:gdLst>
                <a:gd name="T0" fmla="*/ 54 w 122"/>
                <a:gd name="T1" fmla="*/ 0 h 130"/>
                <a:gd name="T2" fmla="*/ 122 w 122"/>
                <a:gd name="T3" fmla="*/ 88 h 130"/>
                <a:gd name="T4" fmla="*/ 66 w 122"/>
                <a:gd name="T5" fmla="*/ 130 h 130"/>
                <a:gd name="T6" fmla="*/ 51 w 122"/>
                <a:gd name="T7" fmla="*/ 111 h 130"/>
                <a:gd name="T8" fmla="*/ 82 w 122"/>
                <a:gd name="T9" fmla="*/ 88 h 130"/>
                <a:gd name="T10" fmla="*/ 70 w 122"/>
                <a:gd name="T11" fmla="*/ 71 h 130"/>
                <a:gd name="T12" fmla="*/ 42 w 122"/>
                <a:gd name="T13" fmla="*/ 95 h 130"/>
                <a:gd name="T14" fmla="*/ 28 w 122"/>
                <a:gd name="T15" fmla="*/ 73 h 130"/>
                <a:gd name="T16" fmla="*/ 56 w 122"/>
                <a:gd name="T17" fmla="*/ 52 h 130"/>
                <a:gd name="T18" fmla="*/ 44 w 122"/>
                <a:gd name="T19" fmla="*/ 38 h 130"/>
                <a:gd name="T20" fmla="*/ 14 w 122"/>
                <a:gd name="T21" fmla="*/ 62 h 130"/>
                <a:gd name="T22" fmla="*/ 0 w 122"/>
                <a:gd name="T23" fmla="*/ 40 h 130"/>
                <a:gd name="T24" fmla="*/ 54 w 122"/>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30"/>
                <a:gd name="T41" fmla="*/ 122 w 122"/>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30">
                  <a:moveTo>
                    <a:pt x="54" y="0"/>
                  </a:moveTo>
                  <a:lnTo>
                    <a:pt x="122" y="88"/>
                  </a:lnTo>
                  <a:lnTo>
                    <a:pt x="66" y="130"/>
                  </a:lnTo>
                  <a:lnTo>
                    <a:pt x="51" y="111"/>
                  </a:lnTo>
                  <a:lnTo>
                    <a:pt x="82" y="88"/>
                  </a:lnTo>
                  <a:lnTo>
                    <a:pt x="70" y="71"/>
                  </a:lnTo>
                  <a:lnTo>
                    <a:pt x="42" y="95"/>
                  </a:lnTo>
                  <a:lnTo>
                    <a:pt x="28" y="73"/>
                  </a:lnTo>
                  <a:lnTo>
                    <a:pt x="56" y="52"/>
                  </a:lnTo>
                  <a:lnTo>
                    <a:pt x="44" y="38"/>
                  </a:lnTo>
                  <a:lnTo>
                    <a:pt x="14" y="62"/>
                  </a:lnTo>
                  <a:lnTo>
                    <a:pt x="0" y="40"/>
                  </a:lnTo>
                  <a:lnTo>
                    <a:pt x="54" y="0"/>
                  </a:lnTo>
                  <a:close/>
                </a:path>
              </a:pathLst>
            </a:custGeom>
            <a:solidFill>
              <a:srgbClr val="000000"/>
            </a:solidFill>
            <a:ln w="9525">
              <a:noFill/>
              <a:round/>
              <a:headEnd/>
              <a:tailEnd/>
            </a:ln>
          </p:spPr>
          <p:txBody>
            <a:bodyPr/>
            <a:lstStyle/>
            <a:p>
              <a:endParaRPr lang="ja-JP" altLang="en-US"/>
            </a:p>
          </p:txBody>
        </p:sp>
        <p:sp>
          <p:nvSpPr>
            <p:cNvPr id="13336" name="Freeform 22"/>
            <p:cNvSpPr>
              <a:spLocks noEditPoints="1"/>
            </p:cNvSpPr>
            <p:nvPr/>
          </p:nvSpPr>
          <p:spPr bwMode="auto">
            <a:xfrm>
              <a:off x="3370" y="3078"/>
              <a:ext cx="121" cy="135"/>
            </a:xfrm>
            <a:custGeom>
              <a:avLst/>
              <a:gdLst>
                <a:gd name="T0" fmla="*/ 100 w 51"/>
                <a:gd name="T1" fmla="*/ 0 h 57"/>
                <a:gd name="T2" fmla="*/ 121 w 51"/>
                <a:gd name="T3" fmla="*/ 116 h 57"/>
                <a:gd name="T4" fmla="*/ 88 w 51"/>
                <a:gd name="T5" fmla="*/ 135 h 57"/>
                <a:gd name="T6" fmla="*/ 0 w 51"/>
                <a:gd name="T7" fmla="*/ 57 h 57"/>
                <a:gd name="T8" fmla="*/ 26 w 51"/>
                <a:gd name="T9" fmla="*/ 43 h 57"/>
                <a:gd name="T10" fmla="*/ 40 w 51"/>
                <a:gd name="T11" fmla="*/ 57 h 57"/>
                <a:gd name="T12" fmla="*/ 78 w 51"/>
                <a:gd name="T13" fmla="*/ 36 h 57"/>
                <a:gd name="T14" fmla="*/ 74 w 51"/>
                <a:gd name="T15" fmla="*/ 14 h 57"/>
                <a:gd name="T16" fmla="*/ 100 w 51"/>
                <a:gd name="T17" fmla="*/ 0 h 57"/>
                <a:gd name="T18" fmla="*/ 83 w 51"/>
                <a:gd name="T19" fmla="*/ 57 h 57"/>
                <a:gd name="T20" fmla="*/ 57 w 51"/>
                <a:gd name="T21" fmla="*/ 71 h 57"/>
                <a:gd name="T22" fmla="*/ 85 w 51"/>
                <a:gd name="T23" fmla="*/ 99 h 57"/>
                <a:gd name="T24" fmla="*/ 90 w 51"/>
                <a:gd name="T25" fmla="*/ 102 h 57"/>
                <a:gd name="T26" fmla="*/ 97 w 51"/>
                <a:gd name="T27" fmla="*/ 109 h 57"/>
                <a:gd name="T28" fmla="*/ 95 w 51"/>
                <a:gd name="T29" fmla="*/ 102 h 57"/>
                <a:gd name="T30" fmla="*/ 93 w 51"/>
                <a:gd name="T31" fmla="*/ 95 h 57"/>
                <a:gd name="T32" fmla="*/ 83 w 51"/>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7"/>
                <a:gd name="T53" fmla="*/ 51 w 51"/>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7">
                  <a:moveTo>
                    <a:pt x="42" y="0"/>
                  </a:moveTo>
                  <a:cubicBezTo>
                    <a:pt x="51" y="49"/>
                    <a:pt x="51" y="49"/>
                    <a:pt x="51" y="49"/>
                  </a:cubicBezTo>
                  <a:cubicBezTo>
                    <a:pt x="37" y="57"/>
                    <a:pt x="37" y="57"/>
                    <a:pt x="37" y="57"/>
                  </a:cubicBezTo>
                  <a:cubicBezTo>
                    <a:pt x="0" y="24"/>
                    <a:pt x="0" y="24"/>
                    <a:pt x="0" y="24"/>
                  </a:cubicBezTo>
                  <a:cubicBezTo>
                    <a:pt x="11" y="18"/>
                    <a:pt x="11" y="18"/>
                    <a:pt x="11" y="18"/>
                  </a:cubicBezTo>
                  <a:cubicBezTo>
                    <a:pt x="17" y="24"/>
                    <a:pt x="17" y="24"/>
                    <a:pt x="17" y="24"/>
                  </a:cubicBezTo>
                  <a:cubicBezTo>
                    <a:pt x="33" y="15"/>
                    <a:pt x="33" y="15"/>
                    <a:pt x="33" y="15"/>
                  </a:cubicBezTo>
                  <a:cubicBezTo>
                    <a:pt x="31" y="6"/>
                    <a:pt x="31" y="6"/>
                    <a:pt x="31" y="6"/>
                  </a:cubicBezTo>
                  <a:lnTo>
                    <a:pt x="42" y="0"/>
                  </a:lnTo>
                  <a:close/>
                  <a:moveTo>
                    <a:pt x="35" y="24"/>
                  </a:moveTo>
                  <a:cubicBezTo>
                    <a:pt x="24" y="30"/>
                    <a:pt x="24" y="30"/>
                    <a:pt x="24" y="30"/>
                  </a:cubicBezTo>
                  <a:cubicBezTo>
                    <a:pt x="36" y="42"/>
                    <a:pt x="36" y="42"/>
                    <a:pt x="36" y="42"/>
                  </a:cubicBezTo>
                  <a:cubicBezTo>
                    <a:pt x="36" y="42"/>
                    <a:pt x="37" y="43"/>
                    <a:pt x="38" y="43"/>
                  </a:cubicBezTo>
                  <a:cubicBezTo>
                    <a:pt x="38" y="44"/>
                    <a:pt x="39" y="45"/>
                    <a:pt x="41" y="46"/>
                  </a:cubicBezTo>
                  <a:cubicBezTo>
                    <a:pt x="40" y="45"/>
                    <a:pt x="40" y="44"/>
                    <a:pt x="40" y="43"/>
                  </a:cubicBezTo>
                  <a:cubicBezTo>
                    <a:pt x="39" y="42"/>
                    <a:pt x="39" y="41"/>
                    <a:pt x="39" y="40"/>
                  </a:cubicBezTo>
                  <a:lnTo>
                    <a:pt x="35" y="24"/>
                  </a:lnTo>
                  <a:close/>
                </a:path>
              </a:pathLst>
            </a:custGeom>
            <a:solidFill>
              <a:srgbClr val="000000"/>
            </a:solidFill>
            <a:ln w="9525">
              <a:noFill/>
              <a:round/>
              <a:headEnd/>
              <a:tailEnd/>
            </a:ln>
          </p:spPr>
          <p:txBody>
            <a:bodyPr/>
            <a:lstStyle/>
            <a:p>
              <a:endParaRPr lang="ja-JP" altLang="en-US"/>
            </a:p>
          </p:txBody>
        </p:sp>
        <p:sp>
          <p:nvSpPr>
            <p:cNvPr id="13337" name="Freeform 23"/>
            <p:cNvSpPr>
              <a:spLocks/>
            </p:cNvSpPr>
            <p:nvPr/>
          </p:nvSpPr>
          <p:spPr bwMode="auto">
            <a:xfrm>
              <a:off x="3259" y="3140"/>
              <a:ext cx="144" cy="146"/>
            </a:xfrm>
            <a:custGeom>
              <a:avLst/>
              <a:gdLst>
                <a:gd name="T0" fmla="*/ 99 w 61"/>
                <a:gd name="T1" fmla="*/ 0 h 62"/>
                <a:gd name="T2" fmla="*/ 144 w 61"/>
                <a:gd name="T3" fmla="*/ 101 h 62"/>
                <a:gd name="T4" fmla="*/ 118 w 61"/>
                <a:gd name="T5" fmla="*/ 113 h 62"/>
                <a:gd name="T6" fmla="*/ 57 w 61"/>
                <a:gd name="T7" fmla="*/ 78 h 62"/>
                <a:gd name="T8" fmla="*/ 50 w 61"/>
                <a:gd name="T9" fmla="*/ 73 h 62"/>
                <a:gd name="T10" fmla="*/ 38 w 61"/>
                <a:gd name="T11" fmla="*/ 64 h 62"/>
                <a:gd name="T12" fmla="*/ 45 w 61"/>
                <a:gd name="T13" fmla="*/ 75 h 62"/>
                <a:gd name="T14" fmla="*/ 50 w 61"/>
                <a:gd name="T15" fmla="*/ 82 h 62"/>
                <a:gd name="T16" fmla="*/ 71 w 61"/>
                <a:gd name="T17" fmla="*/ 134 h 62"/>
                <a:gd name="T18" fmla="*/ 42 w 61"/>
                <a:gd name="T19" fmla="*/ 146 h 62"/>
                <a:gd name="T20" fmla="*/ 0 w 61"/>
                <a:gd name="T21" fmla="*/ 42 h 62"/>
                <a:gd name="T22" fmla="*/ 26 w 61"/>
                <a:gd name="T23" fmla="*/ 31 h 62"/>
                <a:gd name="T24" fmla="*/ 87 w 61"/>
                <a:gd name="T25" fmla="*/ 68 h 62"/>
                <a:gd name="T26" fmla="*/ 94 w 61"/>
                <a:gd name="T27" fmla="*/ 73 h 62"/>
                <a:gd name="T28" fmla="*/ 106 w 61"/>
                <a:gd name="T29" fmla="*/ 82 h 62"/>
                <a:gd name="T30" fmla="*/ 99 w 61"/>
                <a:gd name="T31" fmla="*/ 71 h 62"/>
                <a:gd name="T32" fmla="*/ 94 w 61"/>
                <a:gd name="T33" fmla="*/ 61 h 62"/>
                <a:gd name="T34" fmla="*/ 73 w 61"/>
                <a:gd name="T35" fmla="*/ 12 h 62"/>
                <a:gd name="T36" fmla="*/ 99 w 61"/>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62"/>
                <a:gd name="T59" fmla="*/ 61 w 61"/>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62">
                  <a:moveTo>
                    <a:pt x="42" y="0"/>
                  </a:moveTo>
                  <a:cubicBezTo>
                    <a:pt x="61" y="43"/>
                    <a:pt x="61" y="43"/>
                    <a:pt x="61" y="43"/>
                  </a:cubicBezTo>
                  <a:cubicBezTo>
                    <a:pt x="50" y="48"/>
                    <a:pt x="50" y="48"/>
                    <a:pt x="50" y="48"/>
                  </a:cubicBezTo>
                  <a:cubicBezTo>
                    <a:pt x="24" y="33"/>
                    <a:pt x="24" y="33"/>
                    <a:pt x="24" y="33"/>
                  </a:cubicBezTo>
                  <a:cubicBezTo>
                    <a:pt x="23" y="33"/>
                    <a:pt x="22" y="32"/>
                    <a:pt x="21" y="31"/>
                  </a:cubicBezTo>
                  <a:cubicBezTo>
                    <a:pt x="19" y="30"/>
                    <a:pt x="18" y="28"/>
                    <a:pt x="16" y="27"/>
                  </a:cubicBezTo>
                  <a:cubicBezTo>
                    <a:pt x="17" y="29"/>
                    <a:pt x="18" y="30"/>
                    <a:pt x="19" y="32"/>
                  </a:cubicBezTo>
                  <a:cubicBezTo>
                    <a:pt x="20" y="33"/>
                    <a:pt x="20" y="34"/>
                    <a:pt x="21" y="35"/>
                  </a:cubicBezTo>
                  <a:cubicBezTo>
                    <a:pt x="30" y="57"/>
                    <a:pt x="30" y="57"/>
                    <a:pt x="30" y="57"/>
                  </a:cubicBezTo>
                  <a:cubicBezTo>
                    <a:pt x="18" y="62"/>
                    <a:pt x="18" y="62"/>
                    <a:pt x="18" y="62"/>
                  </a:cubicBezTo>
                  <a:cubicBezTo>
                    <a:pt x="0" y="18"/>
                    <a:pt x="0" y="18"/>
                    <a:pt x="0" y="18"/>
                  </a:cubicBezTo>
                  <a:cubicBezTo>
                    <a:pt x="11" y="13"/>
                    <a:pt x="11" y="13"/>
                    <a:pt x="11" y="13"/>
                  </a:cubicBezTo>
                  <a:cubicBezTo>
                    <a:pt x="37" y="29"/>
                    <a:pt x="37" y="29"/>
                    <a:pt x="37" y="29"/>
                  </a:cubicBezTo>
                  <a:cubicBezTo>
                    <a:pt x="38" y="29"/>
                    <a:pt x="39" y="30"/>
                    <a:pt x="40" y="31"/>
                  </a:cubicBezTo>
                  <a:cubicBezTo>
                    <a:pt x="41" y="32"/>
                    <a:pt x="43" y="33"/>
                    <a:pt x="45" y="35"/>
                  </a:cubicBezTo>
                  <a:cubicBezTo>
                    <a:pt x="44" y="33"/>
                    <a:pt x="43" y="31"/>
                    <a:pt x="42" y="30"/>
                  </a:cubicBezTo>
                  <a:cubicBezTo>
                    <a:pt x="41" y="29"/>
                    <a:pt x="41" y="27"/>
                    <a:pt x="40" y="26"/>
                  </a:cubicBezTo>
                  <a:cubicBezTo>
                    <a:pt x="31" y="5"/>
                    <a:pt x="31" y="5"/>
                    <a:pt x="31" y="5"/>
                  </a:cubicBezTo>
                  <a:lnTo>
                    <a:pt x="42" y="0"/>
                  </a:lnTo>
                  <a:close/>
                </a:path>
              </a:pathLst>
            </a:custGeom>
            <a:solidFill>
              <a:srgbClr val="000000"/>
            </a:solidFill>
            <a:ln w="9525">
              <a:noFill/>
              <a:round/>
              <a:headEnd/>
              <a:tailEnd/>
            </a:ln>
          </p:spPr>
          <p:txBody>
            <a:bodyPr/>
            <a:lstStyle/>
            <a:p>
              <a:endParaRPr lang="ja-JP" altLang="en-US"/>
            </a:p>
          </p:txBody>
        </p:sp>
        <p:sp>
          <p:nvSpPr>
            <p:cNvPr id="13338" name="Freeform 24"/>
            <p:cNvSpPr>
              <a:spLocks noEditPoints="1"/>
            </p:cNvSpPr>
            <p:nvPr/>
          </p:nvSpPr>
          <p:spPr bwMode="auto">
            <a:xfrm>
              <a:off x="3150" y="3189"/>
              <a:ext cx="116" cy="123"/>
            </a:xfrm>
            <a:custGeom>
              <a:avLst/>
              <a:gdLst>
                <a:gd name="T0" fmla="*/ 85 w 49"/>
                <a:gd name="T1" fmla="*/ 0 h 52"/>
                <a:gd name="T2" fmla="*/ 116 w 49"/>
                <a:gd name="T3" fmla="*/ 109 h 52"/>
                <a:gd name="T4" fmla="*/ 95 w 49"/>
                <a:gd name="T5" fmla="*/ 116 h 52"/>
                <a:gd name="T6" fmla="*/ 59 w 49"/>
                <a:gd name="T7" fmla="*/ 123 h 52"/>
                <a:gd name="T8" fmla="*/ 38 w 49"/>
                <a:gd name="T9" fmla="*/ 121 h 52"/>
                <a:gd name="T10" fmla="*/ 17 w 49"/>
                <a:gd name="T11" fmla="*/ 106 h 52"/>
                <a:gd name="T12" fmla="*/ 5 w 49"/>
                <a:gd name="T13" fmla="*/ 83 h 52"/>
                <a:gd name="T14" fmla="*/ 2 w 49"/>
                <a:gd name="T15" fmla="*/ 57 h 52"/>
                <a:gd name="T16" fmla="*/ 12 w 49"/>
                <a:gd name="T17" fmla="*/ 33 h 52"/>
                <a:gd name="T18" fmla="*/ 28 w 49"/>
                <a:gd name="T19" fmla="*/ 19 h 52"/>
                <a:gd name="T20" fmla="*/ 59 w 49"/>
                <a:gd name="T21" fmla="*/ 9 h 52"/>
                <a:gd name="T22" fmla="*/ 64 w 49"/>
                <a:gd name="T23" fmla="*/ 7 h 52"/>
                <a:gd name="T24" fmla="*/ 85 w 49"/>
                <a:gd name="T25" fmla="*/ 0 h 52"/>
                <a:gd name="T26" fmla="*/ 64 w 49"/>
                <a:gd name="T27" fmla="*/ 33 h 52"/>
                <a:gd name="T28" fmla="*/ 59 w 49"/>
                <a:gd name="T29" fmla="*/ 35 h 52"/>
                <a:gd name="T30" fmla="*/ 36 w 49"/>
                <a:gd name="T31" fmla="*/ 50 h 52"/>
                <a:gd name="T32" fmla="*/ 33 w 49"/>
                <a:gd name="T33" fmla="*/ 73 h 52"/>
                <a:gd name="T34" fmla="*/ 50 w 49"/>
                <a:gd name="T35" fmla="*/ 95 h 52"/>
                <a:gd name="T36" fmla="*/ 76 w 49"/>
                <a:gd name="T37" fmla="*/ 95 h 52"/>
                <a:gd name="T38" fmla="*/ 80 w 49"/>
                <a:gd name="T39" fmla="*/ 92 h 52"/>
                <a:gd name="T40" fmla="*/ 64 w 49"/>
                <a:gd name="T41" fmla="*/ 3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2"/>
                <a:gd name="T65" fmla="*/ 49 w 4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2">
                  <a:moveTo>
                    <a:pt x="36" y="0"/>
                  </a:moveTo>
                  <a:cubicBezTo>
                    <a:pt x="49" y="46"/>
                    <a:pt x="49" y="46"/>
                    <a:pt x="49" y="46"/>
                  </a:cubicBezTo>
                  <a:cubicBezTo>
                    <a:pt x="40" y="49"/>
                    <a:pt x="40" y="49"/>
                    <a:pt x="40" y="49"/>
                  </a:cubicBezTo>
                  <a:cubicBezTo>
                    <a:pt x="33" y="51"/>
                    <a:pt x="28" y="52"/>
                    <a:pt x="25" y="52"/>
                  </a:cubicBezTo>
                  <a:cubicBezTo>
                    <a:pt x="22" y="52"/>
                    <a:pt x="19" y="52"/>
                    <a:pt x="16" y="51"/>
                  </a:cubicBezTo>
                  <a:cubicBezTo>
                    <a:pt x="13" y="50"/>
                    <a:pt x="10" y="48"/>
                    <a:pt x="7" y="45"/>
                  </a:cubicBezTo>
                  <a:cubicBezTo>
                    <a:pt x="5" y="42"/>
                    <a:pt x="3" y="39"/>
                    <a:pt x="2" y="35"/>
                  </a:cubicBezTo>
                  <a:cubicBezTo>
                    <a:pt x="1" y="31"/>
                    <a:pt x="0" y="27"/>
                    <a:pt x="1" y="24"/>
                  </a:cubicBezTo>
                  <a:cubicBezTo>
                    <a:pt x="1" y="20"/>
                    <a:pt x="3" y="17"/>
                    <a:pt x="5" y="14"/>
                  </a:cubicBezTo>
                  <a:cubicBezTo>
                    <a:pt x="7" y="12"/>
                    <a:pt x="9" y="10"/>
                    <a:pt x="12" y="8"/>
                  </a:cubicBezTo>
                  <a:cubicBezTo>
                    <a:pt x="14" y="7"/>
                    <a:pt x="19" y="5"/>
                    <a:pt x="25" y="4"/>
                  </a:cubicBezTo>
                  <a:cubicBezTo>
                    <a:pt x="27" y="3"/>
                    <a:pt x="27" y="3"/>
                    <a:pt x="27" y="3"/>
                  </a:cubicBezTo>
                  <a:lnTo>
                    <a:pt x="36" y="0"/>
                  </a:lnTo>
                  <a:close/>
                  <a:moveTo>
                    <a:pt x="27" y="14"/>
                  </a:moveTo>
                  <a:cubicBezTo>
                    <a:pt x="25" y="15"/>
                    <a:pt x="25" y="15"/>
                    <a:pt x="25" y="15"/>
                  </a:cubicBezTo>
                  <a:cubicBezTo>
                    <a:pt x="20" y="16"/>
                    <a:pt x="17" y="18"/>
                    <a:pt x="15" y="21"/>
                  </a:cubicBezTo>
                  <a:cubicBezTo>
                    <a:pt x="13" y="23"/>
                    <a:pt x="13" y="27"/>
                    <a:pt x="14" y="31"/>
                  </a:cubicBezTo>
                  <a:cubicBezTo>
                    <a:pt x="16" y="36"/>
                    <a:pt x="18" y="39"/>
                    <a:pt x="21" y="40"/>
                  </a:cubicBezTo>
                  <a:cubicBezTo>
                    <a:pt x="23" y="41"/>
                    <a:pt x="27" y="41"/>
                    <a:pt x="32" y="40"/>
                  </a:cubicBezTo>
                  <a:cubicBezTo>
                    <a:pt x="34" y="39"/>
                    <a:pt x="34" y="39"/>
                    <a:pt x="34" y="39"/>
                  </a:cubicBezTo>
                  <a:lnTo>
                    <a:pt x="27" y="14"/>
                  </a:lnTo>
                  <a:close/>
                </a:path>
              </a:pathLst>
            </a:custGeom>
            <a:solidFill>
              <a:srgbClr val="000000"/>
            </a:solidFill>
            <a:ln w="9525">
              <a:noFill/>
              <a:round/>
              <a:headEnd/>
              <a:tailEnd/>
            </a:ln>
          </p:spPr>
          <p:txBody>
            <a:bodyPr/>
            <a:lstStyle/>
            <a:p>
              <a:endParaRPr lang="ja-JP" altLang="en-US"/>
            </a:p>
          </p:txBody>
        </p:sp>
        <p:sp>
          <p:nvSpPr>
            <p:cNvPr id="13339" name="Freeform 25"/>
            <p:cNvSpPr>
              <a:spLocks/>
            </p:cNvSpPr>
            <p:nvPr/>
          </p:nvSpPr>
          <p:spPr bwMode="auto">
            <a:xfrm>
              <a:off x="3042" y="3232"/>
              <a:ext cx="47" cy="116"/>
            </a:xfrm>
            <a:custGeom>
              <a:avLst/>
              <a:gdLst>
                <a:gd name="T0" fmla="*/ 28 w 47"/>
                <a:gd name="T1" fmla="*/ 0 h 116"/>
                <a:gd name="T2" fmla="*/ 47 w 47"/>
                <a:gd name="T3" fmla="*/ 111 h 116"/>
                <a:gd name="T4" fmla="*/ 16 w 47"/>
                <a:gd name="T5" fmla="*/ 116 h 116"/>
                <a:gd name="T6" fmla="*/ 0 w 47"/>
                <a:gd name="T7" fmla="*/ 5 h 116"/>
                <a:gd name="T8" fmla="*/ 28 w 47"/>
                <a:gd name="T9" fmla="*/ 0 h 116"/>
                <a:gd name="T10" fmla="*/ 0 60000 65536"/>
                <a:gd name="T11" fmla="*/ 0 60000 65536"/>
                <a:gd name="T12" fmla="*/ 0 60000 65536"/>
                <a:gd name="T13" fmla="*/ 0 60000 65536"/>
                <a:gd name="T14" fmla="*/ 0 60000 65536"/>
                <a:gd name="T15" fmla="*/ 0 w 47"/>
                <a:gd name="T16" fmla="*/ 0 h 116"/>
                <a:gd name="T17" fmla="*/ 47 w 47"/>
                <a:gd name="T18" fmla="*/ 116 h 116"/>
              </a:gdLst>
              <a:ahLst/>
              <a:cxnLst>
                <a:cxn ang="T10">
                  <a:pos x="T0" y="T1"/>
                </a:cxn>
                <a:cxn ang="T11">
                  <a:pos x="T2" y="T3"/>
                </a:cxn>
                <a:cxn ang="T12">
                  <a:pos x="T4" y="T5"/>
                </a:cxn>
                <a:cxn ang="T13">
                  <a:pos x="T6" y="T7"/>
                </a:cxn>
                <a:cxn ang="T14">
                  <a:pos x="T8" y="T9"/>
                </a:cxn>
              </a:cxnLst>
              <a:rect l="T15" t="T16" r="T17" b="T18"/>
              <a:pathLst>
                <a:path w="47" h="116">
                  <a:moveTo>
                    <a:pt x="28" y="0"/>
                  </a:moveTo>
                  <a:lnTo>
                    <a:pt x="47" y="111"/>
                  </a:lnTo>
                  <a:lnTo>
                    <a:pt x="16" y="116"/>
                  </a:lnTo>
                  <a:lnTo>
                    <a:pt x="0" y="5"/>
                  </a:lnTo>
                  <a:lnTo>
                    <a:pt x="28" y="0"/>
                  </a:lnTo>
                  <a:close/>
                </a:path>
              </a:pathLst>
            </a:custGeom>
            <a:solidFill>
              <a:srgbClr val="000000"/>
            </a:solidFill>
            <a:ln w="9525">
              <a:noFill/>
              <a:round/>
              <a:headEnd/>
              <a:tailEnd/>
            </a:ln>
          </p:spPr>
          <p:txBody>
            <a:bodyPr/>
            <a:lstStyle/>
            <a:p>
              <a:endParaRPr lang="ja-JP" altLang="en-US"/>
            </a:p>
          </p:txBody>
        </p:sp>
        <p:sp>
          <p:nvSpPr>
            <p:cNvPr id="13340" name="Freeform 26"/>
            <p:cNvSpPr>
              <a:spLocks/>
            </p:cNvSpPr>
            <p:nvPr/>
          </p:nvSpPr>
          <p:spPr bwMode="auto">
            <a:xfrm>
              <a:off x="2907" y="3241"/>
              <a:ext cx="118" cy="118"/>
            </a:xfrm>
            <a:custGeom>
              <a:avLst/>
              <a:gdLst>
                <a:gd name="T0" fmla="*/ 109 w 50"/>
                <a:gd name="T1" fmla="*/ 0 h 50"/>
                <a:gd name="T2" fmla="*/ 118 w 50"/>
                <a:gd name="T3" fmla="*/ 111 h 50"/>
                <a:gd name="T4" fmla="*/ 87 w 50"/>
                <a:gd name="T5" fmla="*/ 113 h 50"/>
                <a:gd name="T6" fmla="*/ 40 w 50"/>
                <a:gd name="T7" fmla="*/ 59 h 50"/>
                <a:gd name="T8" fmla="*/ 38 w 50"/>
                <a:gd name="T9" fmla="*/ 52 h 50"/>
                <a:gd name="T10" fmla="*/ 31 w 50"/>
                <a:gd name="T11" fmla="*/ 40 h 50"/>
                <a:gd name="T12" fmla="*/ 33 w 50"/>
                <a:gd name="T13" fmla="*/ 52 h 50"/>
                <a:gd name="T14" fmla="*/ 33 w 50"/>
                <a:gd name="T15" fmla="*/ 61 h 50"/>
                <a:gd name="T16" fmla="*/ 38 w 50"/>
                <a:gd name="T17" fmla="*/ 116 h 50"/>
                <a:gd name="T18" fmla="*/ 7 w 50"/>
                <a:gd name="T19" fmla="*/ 118 h 50"/>
                <a:gd name="T20" fmla="*/ 0 w 50"/>
                <a:gd name="T21" fmla="*/ 7 h 50"/>
                <a:gd name="T22" fmla="*/ 28 w 50"/>
                <a:gd name="T23" fmla="*/ 5 h 50"/>
                <a:gd name="T24" fmla="*/ 76 w 50"/>
                <a:gd name="T25" fmla="*/ 59 h 50"/>
                <a:gd name="T26" fmla="*/ 80 w 50"/>
                <a:gd name="T27" fmla="*/ 66 h 50"/>
                <a:gd name="T28" fmla="*/ 87 w 50"/>
                <a:gd name="T29" fmla="*/ 78 h 50"/>
                <a:gd name="T30" fmla="*/ 85 w 50"/>
                <a:gd name="T31" fmla="*/ 66 h 50"/>
                <a:gd name="T32" fmla="*/ 83 w 50"/>
                <a:gd name="T33" fmla="*/ 57 h 50"/>
                <a:gd name="T34" fmla="*/ 80 w 50"/>
                <a:gd name="T35" fmla="*/ 2 h 50"/>
                <a:gd name="T36" fmla="*/ 109 w 5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50"/>
                <a:gd name="T59" fmla="*/ 50 w 50"/>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50">
                  <a:moveTo>
                    <a:pt x="46" y="0"/>
                  </a:moveTo>
                  <a:cubicBezTo>
                    <a:pt x="50" y="47"/>
                    <a:pt x="50" y="47"/>
                    <a:pt x="50" y="47"/>
                  </a:cubicBezTo>
                  <a:cubicBezTo>
                    <a:pt x="37" y="48"/>
                    <a:pt x="37" y="48"/>
                    <a:pt x="37" y="48"/>
                  </a:cubicBezTo>
                  <a:cubicBezTo>
                    <a:pt x="17" y="25"/>
                    <a:pt x="17" y="25"/>
                    <a:pt x="17" y="25"/>
                  </a:cubicBezTo>
                  <a:cubicBezTo>
                    <a:pt x="17" y="24"/>
                    <a:pt x="16" y="23"/>
                    <a:pt x="16" y="22"/>
                  </a:cubicBezTo>
                  <a:cubicBezTo>
                    <a:pt x="15" y="21"/>
                    <a:pt x="14" y="19"/>
                    <a:pt x="13" y="17"/>
                  </a:cubicBezTo>
                  <a:cubicBezTo>
                    <a:pt x="13" y="19"/>
                    <a:pt x="13" y="20"/>
                    <a:pt x="14" y="22"/>
                  </a:cubicBezTo>
                  <a:cubicBezTo>
                    <a:pt x="14" y="24"/>
                    <a:pt x="14" y="25"/>
                    <a:pt x="14" y="26"/>
                  </a:cubicBezTo>
                  <a:cubicBezTo>
                    <a:pt x="16" y="49"/>
                    <a:pt x="16" y="49"/>
                    <a:pt x="16" y="49"/>
                  </a:cubicBezTo>
                  <a:cubicBezTo>
                    <a:pt x="3" y="50"/>
                    <a:pt x="3" y="50"/>
                    <a:pt x="3" y="50"/>
                  </a:cubicBezTo>
                  <a:cubicBezTo>
                    <a:pt x="0" y="3"/>
                    <a:pt x="0" y="3"/>
                    <a:pt x="0" y="3"/>
                  </a:cubicBezTo>
                  <a:cubicBezTo>
                    <a:pt x="12" y="2"/>
                    <a:pt x="12" y="2"/>
                    <a:pt x="12" y="2"/>
                  </a:cubicBezTo>
                  <a:cubicBezTo>
                    <a:pt x="32" y="25"/>
                    <a:pt x="32" y="25"/>
                    <a:pt x="32" y="25"/>
                  </a:cubicBezTo>
                  <a:cubicBezTo>
                    <a:pt x="32" y="26"/>
                    <a:pt x="33" y="27"/>
                    <a:pt x="34" y="28"/>
                  </a:cubicBezTo>
                  <a:cubicBezTo>
                    <a:pt x="35" y="30"/>
                    <a:pt x="36" y="31"/>
                    <a:pt x="37" y="33"/>
                  </a:cubicBezTo>
                  <a:cubicBezTo>
                    <a:pt x="36" y="31"/>
                    <a:pt x="36" y="30"/>
                    <a:pt x="36" y="28"/>
                  </a:cubicBezTo>
                  <a:cubicBezTo>
                    <a:pt x="36" y="27"/>
                    <a:pt x="35" y="25"/>
                    <a:pt x="35" y="24"/>
                  </a:cubicBezTo>
                  <a:cubicBezTo>
                    <a:pt x="34" y="1"/>
                    <a:pt x="34" y="1"/>
                    <a:pt x="34" y="1"/>
                  </a:cubicBezTo>
                  <a:lnTo>
                    <a:pt x="46" y="0"/>
                  </a:lnTo>
                  <a:close/>
                </a:path>
              </a:pathLst>
            </a:custGeom>
            <a:solidFill>
              <a:srgbClr val="000000"/>
            </a:solidFill>
            <a:ln w="9525">
              <a:noFill/>
              <a:round/>
              <a:headEnd/>
              <a:tailEnd/>
            </a:ln>
          </p:spPr>
          <p:txBody>
            <a:bodyPr/>
            <a:lstStyle/>
            <a:p>
              <a:endParaRPr lang="ja-JP" altLang="en-US"/>
            </a:p>
          </p:txBody>
        </p:sp>
        <p:sp>
          <p:nvSpPr>
            <p:cNvPr id="13341" name="Freeform 27"/>
            <p:cNvSpPr>
              <a:spLocks/>
            </p:cNvSpPr>
            <p:nvPr/>
          </p:nvSpPr>
          <p:spPr bwMode="auto">
            <a:xfrm>
              <a:off x="2808" y="3246"/>
              <a:ext cx="80" cy="113"/>
            </a:xfrm>
            <a:custGeom>
              <a:avLst/>
              <a:gdLst>
                <a:gd name="T0" fmla="*/ 59 w 80"/>
                <a:gd name="T1" fmla="*/ 0 h 113"/>
                <a:gd name="T2" fmla="*/ 57 w 80"/>
                <a:gd name="T3" fmla="*/ 87 h 113"/>
                <a:gd name="T4" fmla="*/ 80 w 80"/>
                <a:gd name="T5" fmla="*/ 87 h 113"/>
                <a:gd name="T6" fmla="*/ 80 w 80"/>
                <a:gd name="T7" fmla="*/ 113 h 113"/>
                <a:gd name="T8" fmla="*/ 0 w 80"/>
                <a:gd name="T9" fmla="*/ 111 h 113"/>
                <a:gd name="T10" fmla="*/ 0 w 80"/>
                <a:gd name="T11" fmla="*/ 85 h 113"/>
                <a:gd name="T12" fmla="*/ 26 w 80"/>
                <a:gd name="T13" fmla="*/ 85 h 113"/>
                <a:gd name="T14" fmla="*/ 28 w 80"/>
                <a:gd name="T15" fmla="*/ 0 h 113"/>
                <a:gd name="T16" fmla="*/ 59 w 80"/>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3"/>
                <a:gd name="T29" fmla="*/ 80 w 80"/>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3">
                  <a:moveTo>
                    <a:pt x="59" y="0"/>
                  </a:moveTo>
                  <a:lnTo>
                    <a:pt x="57" y="87"/>
                  </a:lnTo>
                  <a:lnTo>
                    <a:pt x="80" y="87"/>
                  </a:lnTo>
                  <a:lnTo>
                    <a:pt x="80" y="113"/>
                  </a:lnTo>
                  <a:lnTo>
                    <a:pt x="0" y="111"/>
                  </a:lnTo>
                  <a:lnTo>
                    <a:pt x="0" y="85"/>
                  </a:lnTo>
                  <a:lnTo>
                    <a:pt x="26" y="85"/>
                  </a:lnTo>
                  <a:lnTo>
                    <a:pt x="28" y="0"/>
                  </a:lnTo>
                  <a:lnTo>
                    <a:pt x="59" y="0"/>
                  </a:lnTo>
                  <a:close/>
                </a:path>
              </a:pathLst>
            </a:custGeom>
            <a:solidFill>
              <a:srgbClr val="000000"/>
            </a:solidFill>
            <a:ln w="9525">
              <a:noFill/>
              <a:round/>
              <a:headEnd/>
              <a:tailEnd/>
            </a:ln>
          </p:spPr>
          <p:txBody>
            <a:bodyPr/>
            <a:lstStyle/>
            <a:p>
              <a:endParaRPr lang="ja-JP" altLang="en-US"/>
            </a:p>
          </p:txBody>
        </p:sp>
        <p:sp>
          <p:nvSpPr>
            <p:cNvPr id="13342" name="Freeform 28"/>
            <p:cNvSpPr>
              <a:spLocks/>
            </p:cNvSpPr>
            <p:nvPr/>
          </p:nvSpPr>
          <p:spPr bwMode="auto">
            <a:xfrm>
              <a:off x="2716" y="3237"/>
              <a:ext cx="80" cy="118"/>
            </a:xfrm>
            <a:custGeom>
              <a:avLst/>
              <a:gdLst>
                <a:gd name="T0" fmla="*/ 80 w 80"/>
                <a:gd name="T1" fmla="*/ 7 h 118"/>
                <a:gd name="T2" fmla="*/ 68 w 80"/>
                <a:gd name="T3" fmla="*/ 118 h 118"/>
                <a:gd name="T4" fmla="*/ 0 w 80"/>
                <a:gd name="T5" fmla="*/ 111 h 118"/>
                <a:gd name="T6" fmla="*/ 2 w 80"/>
                <a:gd name="T7" fmla="*/ 87 h 118"/>
                <a:gd name="T8" fmla="*/ 40 w 80"/>
                <a:gd name="T9" fmla="*/ 92 h 118"/>
                <a:gd name="T10" fmla="*/ 42 w 80"/>
                <a:gd name="T11" fmla="*/ 70 h 118"/>
                <a:gd name="T12" fmla="*/ 7 w 80"/>
                <a:gd name="T13" fmla="*/ 68 h 118"/>
                <a:gd name="T14" fmla="*/ 9 w 80"/>
                <a:gd name="T15" fmla="*/ 44 h 118"/>
                <a:gd name="T16" fmla="*/ 45 w 80"/>
                <a:gd name="T17" fmla="*/ 47 h 118"/>
                <a:gd name="T18" fmla="*/ 47 w 80"/>
                <a:gd name="T19" fmla="*/ 28 h 118"/>
                <a:gd name="T20" fmla="*/ 9 w 80"/>
                <a:gd name="T21" fmla="*/ 23 h 118"/>
                <a:gd name="T22" fmla="*/ 12 w 80"/>
                <a:gd name="T23" fmla="*/ 0 h 118"/>
                <a:gd name="T24" fmla="*/ 80 w 80"/>
                <a:gd name="T25" fmla="*/ 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18"/>
                <a:gd name="T41" fmla="*/ 80 w 80"/>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18">
                  <a:moveTo>
                    <a:pt x="80" y="7"/>
                  </a:moveTo>
                  <a:lnTo>
                    <a:pt x="68" y="118"/>
                  </a:lnTo>
                  <a:lnTo>
                    <a:pt x="0" y="111"/>
                  </a:lnTo>
                  <a:lnTo>
                    <a:pt x="2" y="87"/>
                  </a:lnTo>
                  <a:lnTo>
                    <a:pt x="40" y="92"/>
                  </a:lnTo>
                  <a:lnTo>
                    <a:pt x="42" y="70"/>
                  </a:lnTo>
                  <a:lnTo>
                    <a:pt x="7" y="68"/>
                  </a:lnTo>
                  <a:lnTo>
                    <a:pt x="9" y="44"/>
                  </a:lnTo>
                  <a:lnTo>
                    <a:pt x="45" y="47"/>
                  </a:lnTo>
                  <a:lnTo>
                    <a:pt x="47" y="28"/>
                  </a:lnTo>
                  <a:lnTo>
                    <a:pt x="9" y="23"/>
                  </a:lnTo>
                  <a:lnTo>
                    <a:pt x="12" y="0"/>
                  </a:lnTo>
                  <a:lnTo>
                    <a:pt x="80" y="7"/>
                  </a:lnTo>
                  <a:close/>
                </a:path>
              </a:pathLst>
            </a:custGeom>
            <a:solidFill>
              <a:srgbClr val="000000"/>
            </a:solidFill>
            <a:ln w="9525">
              <a:noFill/>
              <a:round/>
              <a:headEnd/>
              <a:tailEnd/>
            </a:ln>
          </p:spPr>
          <p:txBody>
            <a:bodyPr/>
            <a:lstStyle/>
            <a:p>
              <a:endParaRPr lang="ja-JP" altLang="en-US"/>
            </a:p>
          </p:txBody>
        </p:sp>
        <p:sp>
          <p:nvSpPr>
            <p:cNvPr id="13343" name="Freeform 29"/>
            <p:cNvSpPr>
              <a:spLocks/>
            </p:cNvSpPr>
            <p:nvPr/>
          </p:nvSpPr>
          <p:spPr bwMode="auto">
            <a:xfrm>
              <a:off x="2636" y="3220"/>
              <a:ext cx="73" cy="123"/>
            </a:xfrm>
            <a:custGeom>
              <a:avLst/>
              <a:gdLst>
                <a:gd name="T0" fmla="*/ 73 w 73"/>
                <a:gd name="T1" fmla="*/ 14 h 123"/>
                <a:gd name="T2" fmla="*/ 52 w 73"/>
                <a:gd name="T3" fmla="*/ 123 h 123"/>
                <a:gd name="T4" fmla="*/ 21 w 73"/>
                <a:gd name="T5" fmla="*/ 118 h 123"/>
                <a:gd name="T6" fmla="*/ 37 w 73"/>
                <a:gd name="T7" fmla="*/ 33 h 123"/>
                <a:gd name="T8" fmla="*/ 0 w 73"/>
                <a:gd name="T9" fmla="*/ 26 h 123"/>
                <a:gd name="T10" fmla="*/ 4 w 73"/>
                <a:gd name="T11" fmla="*/ 0 h 123"/>
                <a:gd name="T12" fmla="*/ 73 w 73"/>
                <a:gd name="T13" fmla="*/ 14 h 123"/>
                <a:gd name="T14" fmla="*/ 0 60000 65536"/>
                <a:gd name="T15" fmla="*/ 0 60000 65536"/>
                <a:gd name="T16" fmla="*/ 0 60000 65536"/>
                <a:gd name="T17" fmla="*/ 0 60000 65536"/>
                <a:gd name="T18" fmla="*/ 0 60000 65536"/>
                <a:gd name="T19" fmla="*/ 0 60000 65536"/>
                <a:gd name="T20" fmla="*/ 0 60000 65536"/>
                <a:gd name="T21" fmla="*/ 0 w 73"/>
                <a:gd name="T22" fmla="*/ 0 h 123"/>
                <a:gd name="T23" fmla="*/ 73 w 73"/>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23">
                  <a:moveTo>
                    <a:pt x="73" y="14"/>
                  </a:moveTo>
                  <a:lnTo>
                    <a:pt x="52" y="123"/>
                  </a:lnTo>
                  <a:lnTo>
                    <a:pt x="21" y="118"/>
                  </a:lnTo>
                  <a:lnTo>
                    <a:pt x="37" y="33"/>
                  </a:lnTo>
                  <a:lnTo>
                    <a:pt x="0" y="26"/>
                  </a:lnTo>
                  <a:lnTo>
                    <a:pt x="4" y="0"/>
                  </a:lnTo>
                  <a:lnTo>
                    <a:pt x="73" y="14"/>
                  </a:lnTo>
                  <a:close/>
                </a:path>
              </a:pathLst>
            </a:custGeom>
            <a:solidFill>
              <a:srgbClr val="000000"/>
            </a:solidFill>
            <a:ln w="9525">
              <a:noFill/>
              <a:round/>
              <a:headEnd/>
              <a:tailEnd/>
            </a:ln>
          </p:spPr>
          <p:txBody>
            <a:bodyPr/>
            <a:lstStyle/>
            <a:p>
              <a:endParaRPr lang="ja-JP" altLang="en-US"/>
            </a:p>
          </p:txBody>
        </p:sp>
        <p:sp>
          <p:nvSpPr>
            <p:cNvPr id="13344" name="Freeform 30"/>
            <p:cNvSpPr>
              <a:spLocks/>
            </p:cNvSpPr>
            <p:nvPr/>
          </p:nvSpPr>
          <p:spPr bwMode="auto">
            <a:xfrm>
              <a:off x="2553" y="3199"/>
              <a:ext cx="73" cy="125"/>
            </a:xfrm>
            <a:custGeom>
              <a:avLst/>
              <a:gdLst>
                <a:gd name="T0" fmla="*/ 73 w 73"/>
                <a:gd name="T1" fmla="*/ 16 h 125"/>
                <a:gd name="T2" fmla="*/ 45 w 73"/>
                <a:gd name="T3" fmla="*/ 125 h 125"/>
                <a:gd name="T4" fmla="*/ 14 w 73"/>
                <a:gd name="T5" fmla="*/ 118 h 125"/>
                <a:gd name="T6" fmla="*/ 38 w 73"/>
                <a:gd name="T7" fmla="*/ 35 h 125"/>
                <a:gd name="T8" fmla="*/ 0 w 73"/>
                <a:gd name="T9" fmla="*/ 26 h 125"/>
                <a:gd name="T10" fmla="*/ 7 w 73"/>
                <a:gd name="T11" fmla="*/ 0 h 125"/>
                <a:gd name="T12" fmla="*/ 73 w 73"/>
                <a:gd name="T13" fmla="*/ 16 h 125"/>
                <a:gd name="T14" fmla="*/ 0 60000 65536"/>
                <a:gd name="T15" fmla="*/ 0 60000 65536"/>
                <a:gd name="T16" fmla="*/ 0 60000 65536"/>
                <a:gd name="T17" fmla="*/ 0 60000 65536"/>
                <a:gd name="T18" fmla="*/ 0 60000 65536"/>
                <a:gd name="T19" fmla="*/ 0 60000 65536"/>
                <a:gd name="T20" fmla="*/ 0 60000 65536"/>
                <a:gd name="T21" fmla="*/ 0 w 73"/>
                <a:gd name="T22" fmla="*/ 0 h 125"/>
                <a:gd name="T23" fmla="*/ 73 w 7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25">
                  <a:moveTo>
                    <a:pt x="73" y="16"/>
                  </a:moveTo>
                  <a:lnTo>
                    <a:pt x="45" y="125"/>
                  </a:lnTo>
                  <a:lnTo>
                    <a:pt x="14" y="118"/>
                  </a:lnTo>
                  <a:lnTo>
                    <a:pt x="38" y="35"/>
                  </a:lnTo>
                  <a:lnTo>
                    <a:pt x="0" y="26"/>
                  </a:lnTo>
                  <a:lnTo>
                    <a:pt x="7" y="0"/>
                  </a:lnTo>
                  <a:lnTo>
                    <a:pt x="73" y="16"/>
                  </a:lnTo>
                  <a:close/>
                </a:path>
              </a:pathLst>
            </a:custGeom>
            <a:solidFill>
              <a:srgbClr val="000000"/>
            </a:solidFill>
            <a:ln w="9525">
              <a:noFill/>
              <a:round/>
              <a:headEnd/>
              <a:tailEnd/>
            </a:ln>
          </p:spPr>
          <p:txBody>
            <a:bodyPr/>
            <a:lstStyle/>
            <a:p>
              <a:endParaRPr lang="ja-JP" altLang="en-US"/>
            </a:p>
          </p:txBody>
        </p:sp>
        <p:sp>
          <p:nvSpPr>
            <p:cNvPr id="13345" name="Freeform 31"/>
            <p:cNvSpPr>
              <a:spLocks/>
            </p:cNvSpPr>
            <p:nvPr/>
          </p:nvSpPr>
          <p:spPr bwMode="auto">
            <a:xfrm>
              <a:off x="2480" y="3182"/>
              <a:ext cx="66" cy="116"/>
            </a:xfrm>
            <a:custGeom>
              <a:avLst/>
              <a:gdLst>
                <a:gd name="T0" fmla="*/ 66 w 66"/>
                <a:gd name="T1" fmla="*/ 12 h 116"/>
                <a:gd name="T2" fmla="*/ 28 w 66"/>
                <a:gd name="T3" fmla="*/ 116 h 116"/>
                <a:gd name="T4" fmla="*/ 0 w 66"/>
                <a:gd name="T5" fmla="*/ 107 h 116"/>
                <a:gd name="T6" fmla="*/ 35 w 66"/>
                <a:gd name="T7" fmla="*/ 0 h 116"/>
                <a:gd name="T8" fmla="*/ 66 w 66"/>
                <a:gd name="T9" fmla="*/ 12 h 116"/>
                <a:gd name="T10" fmla="*/ 0 60000 65536"/>
                <a:gd name="T11" fmla="*/ 0 60000 65536"/>
                <a:gd name="T12" fmla="*/ 0 60000 65536"/>
                <a:gd name="T13" fmla="*/ 0 60000 65536"/>
                <a:gd name="T14" fmla="*/ 0 60000 65536"/>
                <a:gd name="T15" fmla="*/ 0 w 66"/>
                <a:gd name="T16" fmla="*/ 0 h 116"/>
                <a:gd name="T17" fmla="*/ 66 w 66"/>
                <a:gd name="T18" fmla="*/ 116 h 116"/>
              </a:gdLst>
              <a:ahLst/>
              <a:cxnLst>
                <a:cxn ang="T10">
                  <a:pos x="T0" y="T1"/>
                </a:cxn>
                <a:cxn ang="T11">
                  <a:pos x="T2" y="T3"/>
                </a:cxn>
                <a:cxn ang="T12">
                  <a:pos x="T4" y="T5"/>
                </a:cxn>
                <a:cxn ang="T13">
                  <a:pos x="T6" y="T7"/>
                </a:cxn>
                <a:cxn ang="T14">
                  <a:pos x="T8" y="T9"/>
                </a:cxn>
              </a:cxnLst>
              <a:rect l="T15" t="T16" r="T17" b="T18"/>
              <a:pathLst>
                <a:path w="66" h="116">
                  <a:moveTo>
                    <a:pt x="66" y="12"/>
                  </a:moveTo>
                  <a:lnTo>
                    <a:pt x="28" y="116"/>
                  </a:lnTo>
                  <a:lnTo>
                    <a:pt x="0" y="107"/>
                  </a:lnTo>
                  <a:lnTo>
                    <a:pt x="35" y="0"/>
                  </a:lnTo>
                  <a:lnTo>
                    <a:pt x="66" y="12"/>
                  </a:lnTo>
                  <a:close/>
                </a:path>
              </a:pathLst>
            </a:custGeom>
            <a:solidFill>
              <a:srgbClr val="000000"/>
            </a:solidFill>
            <a:ln w="9525">
              <a:noFill/>
              <a:round/>
              <a:headEnd/>
              <a:tailEnd/>
            </a:ln>
          </p:spPr>
          <p:txBody>
            <a:bodyPr/>
            <a:lstStyle/>
            <a:p>
              <a:endParaRPr lang="ja-JP" altLang="en-US"/>
            </a:p>
          </p:txBody>
        </p:sp>
        <p:sp>
          <p:nvSpPr>
            <p:cNvPr id="13346" name="Freeform 32"/>
            <p:cNvSpPr>
              <a:spLocks/>
            </p:cNvSpPr>
            <p:nvPr/>
          </p:nvSpPr>
          <p:spPr bwMode="auto">
            <a:xfrm>
              <a:off x="2359" y="3142"/>
              <a:ext cx="121" cy="123"/>
            </a:xfrm>
            <a:custGeom>
              <a:avLst/>
              <a:gdLst>
                <a:gd name="T0" fmla="*/ 69 w 51"/>
                <a:gd name="T1" fmla="*/ 50 h 52"/>
                <a:gd name="T2" fmla="*/ 59 w 51"/>
                <a:gd name="T3" fmla="*/ 71 h 52"/>
                <a:gd name="T4" fmla="*/ 5 w 51"/>
                <a:gd name="T5" fmla="*/ 47 h 52"/>
                <a:gd name="T6" fmla="*/ 5 w 51"/>
                <a:gd name="T7" fmla="*/ 45 h 52"/>
                <a:gd name="T8" fmla="*/ 7 w 51"/>
                <a:gd name="T9" fmla="*/ 40 h 52"/>
                <a:gd name="T10" fmla="*/ 38 w 51"/>
                <a:gd name="T11" fmla="*/ 7 h 52"/>
                <a:gd name="T12" fmla="*/ 85 w 51"/>
                <a:gd name="T13" fmla="*/ 9 h 52"/>
                <a:gd name="T14" fmla="*/ 104 w 51"/>
                <a:gd name="T15" fmla="*/ 21 h 52"/>
                <a:gd name="T16" fmla="*/ 119 w 51"/>
                <a:gd name="T17" fmla="*/ 43 h 52"/>
                <a:gd name="T18" fmla="*/ 121 w 51"/>
                <a:gd name="T19" fmla="*/ 64 h 52"/>
                <a:gd name="T20" fmla="*/ 116 w 51"/>
                <a:gd name="T21" fmla="*/ 88 h 52"/>
                <a:gd name="T22" fmla="*/ 102 w 51"/>
                <a:gd name="T23" fmla="*/ 106 h 52"/>
                <a:gd name="T24" fmla="*/ 83 w 51"/>
                <a:gd name="T25" fmla="*/ 118 h 52"/>
                <a:gd name="T26" fmla="*/ 59 w 51"/>
                <a:gd name="T27" fmla="*/ 123 h 52"/>
                <a:gd name="T28" fmla="*/ 38 w 51"/>
                <a:gd name="T29" fmla="*/ 116 h 52"/>
                <a:gd name="T30" fmla="*/ 12 w 51"/>
                <a:gd name="T31" fmla="*/ 99 h 52"/>
                <a:gd name="T32" fmla="*/ 0 w 51"/>
                <a:gd name="T33" fmla="*/ 71 h 52"/>
                <a:gd name="T34" fmla="*/ 31 w 51"/>
                <a:gd name="T35" fmla="*/ 71 h 52"/>
                <a:gd name="T36" fmla="*/ 36 w 51"/>
                <a:gd name="T37" fmla="*/ 85 h 52"/>
                <a:gd name="T38" fmla="*/ 47 w 51"/>
                <a:gd name="T39" fmla="*/ 92 h 52"/>
                <a:gd name="T40" fmla="*/ 71 w 51"/>
                <a:gd name="T41" fmla="*/ 92 h 52"/>
                <a:gd name="T42" fmla="*/ 88 w 51"/>
                <a:gd name="T43" fmla="*/ 73 h 52"/>
                <a:gd name="T44" fmla="*/ 90 w 51"/>
                <a:gd name="T45" fmla="*/ 47 h 52"/>
                <a:gd name="T46" fmla="*/ 76 w 51"/>
                <a:gd name="T47" fmla="*/ 31 h 52"/>
                <a:gd name="T48" fmla="*/ 55 w 51"/>
                <a:gd name="T49" fmla="*/ 28 h 52"/>
                <a:gd name="T50" fmla="*/ 40 w 51"/>
                <a:gd name="T51" fmla="*/ 38 h 52"/>
                <a:gd name="T52" fmla="*/ 69 w 51"/>
                <a:gd name="T53" fmla="*/ 5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52"/>
                <a:gd name="T83" fmla="*/ 51 w 51"/>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52">
                  <a:moveTo>
                    <a:pt x="29" y="21"/>
                  </a:moveTo>
                  <a:cubicBezTo>
                    <a:pt x="25" y="30"/>
                    <a:pt x="25" y="30"/>
                    <a:pt x="25" y="30"/>
                  </a:cubicBezTo>
                  <a:cubicBezTo>
                    <a:pt x="2" y="20"/>
                    <a:pt x="2" y="20"/>
                    <a:pt x="2" y="20"/>
                  </a:cubicBezTo>
                  <a:cubicBezTo>
                    <a:pt x="2" y="20"/>
                    <a:pt x="2" y="19"/>
                    <a:pt x="2" y="19"/>
                  </a:cubicBezTo>
                  <a:cubicBezTo>
                    <a:pt x="2" y="19"/>
                    <a:pt x="2" y="18"/>
                    <a:pt x="3" y="17"/>
                  </a:cubicBezTo>
                  <a:cubicBezTo>
                    <a:pt x="6" y="10"/>
                    <a:pt x="10" y="5"/>
                    <a:pt x="16" y="3"/>
                  </a:cubicBezTo>
                  <a:cubicBezTo>
                    <a:pt x="22" y="0"/>
                    <a:pt x="28" y="1"/>
                    <a:pt x="36" y="4"/>
                  </a:cubicBezTo>
                  <a:cubicBezTo>
                    <a:pt x="39" y="5"/>
                    <a:pt x="42" y="7"/>
                    <a:pt x="44" y="9"/>
                  </a:cubicBezTo>
                  <a:cubicBezTo>
                    <a:pt x="47" y="12"/>
                    <a:pt x="48" y="14"/>
                    <a:pt x="50" y="18"/>
                  </a:cubicBezTo>
                  <a:cubicBezTo>
                    <a:pt x="51" y="21"/>
                    <a:pt x="51" y="24"/>
                    <a:pt x="51" y="27"/>
                  </a:cubicBezTo>
                  <a:cubicBezTo>
                    <a:pt x="51" y="30"/>
                    <a:pt x="50" y="34"/>
                    <a:pt x="49" y="37"/>
                  </a:cubicBezTo>
                  <a:cubicBezTo>
                    <a:pt x="47" y="40"/>
                    <a:pt x="46" y="43"/>
                    <a:pt x="43" y="45"/>
                  </a:cubicBezTo>
                  <a:cubicBezTo>
                    <a:pt x="41" y="47"/>
                    <a:pt x="38" y="49"/>
                    <a:pt x="35" y="50"/>
                  </a:cubicBezTo>
                  <a:cubicBezTo>
                    <a:pt x="32" y="51"/>
                    <a:pt x="29" y="52"/>
                    <a:pt x="25" y="52"/>
                  </a:cubicBezTo>
                  <a:cubicBezTo>
                    <a:pt x="22" y="51"/>
                    <a:pt x="19" y="51"/>
                    <a:pt x="16" y="49"/>
                  </a:cubicBezTo>
                  <a:cubicBezTo>
                    <a:pt x="11" y="47"/>
                    <a:pt x="8" y="45"/>
                    <a:pt x="5" y="42"/>
                  </a:cubicBezTo>
                  <a:cubicBezTo>
                    <a:pt x="3" y="38"/>
                    <a:pt x="1" y="35"/>
                    <a:pt x="0" y="30"/>
                  </a:cubicBezTo>
                  <a:cubicBezTo>
                    <a:pt x="13" y="30"/>
                    <a:pt x="13" y="30"/>
                    <a:pt x="13" y="30"/>
                  </a:cubicBezTo>
                  <a:cubicBezTo>
                    <a:pt x="13" y="32"/>
                    <a:pt x="14" y="34"/>
                    <a:pt x="15" y="36"/>
                  </a:cubicBezTo>
                  <a:cubicBezTo>
                    <a:pt x="17" y="37"/>
                    <a:pt x="18" y="38"/>
                    <a:pt x="20" y="39"/>
                  </a:cubicBezTo>
                  <a:cubicBezTo>
                    <a:pt x="24" y="41"/>
                    <a:pt x="27" y="41"/>
                    <a:pt x="30" y="39"/>
                  </a:cubicBezTo>
                  <a:cubicBezTo>
                    <a:pt x="33" y="38"/>
                    <a:pt x="35" y="35"/>
                    <a:pt x="37" y="31"/>
                  </a:cubicBezTo>
                  <a:cubicBezTo>
                    <a:pt x="39" y="27"/>
                    <a:pt x="39" y="23"/>
                    <a:pt x="38" y="20"/>
                  </a:cubicBezTo>
                  <a:cubicBezTo>
                    <a:pt x="37" y="17"/>
                    <a:pt x="35" y="14"/>
                    <a:pt x="32" y="13"/>
                  </a:cubicBezTo>
                  <a:cubicBezTo>
                    <a:pt x="29" y="11"/>
                    <a:pt x="26" y="11"/>
                    <a:pt x="23" y="12"/>
                  </a:cubicBezTo>
                  <a:cubicBezTo>
                    <a:pt x="21" y="12"/>
                    <a:pt x="18" y="14"/>
                    <a:pt x="17" y="16"/>
                  </a:cubicBezTo>
                  <a:lnTo>
                    <a:pt x="29" y="21"/>
                  </a:lnTo>
                  <a:close/>
                </a:path>
              </a:pathLst>
            </a:custGeom>
            <a:solidFill>
              <a:srgbClr val="000000"/>
            </a:solidFill>
            <a:ln w="9525">
              <a:noFill/>
              <a:round/>
              <a:headEnd/>
              <a:tailEnd/>
            </a:ln>
          </p:spPr>
          <p:txBody>
            <a:bodyPr/>
            <a:lstStyle/>
            <a:p>
              <a:endParaRPr lang="ja-JP" altLang="en-US"/>
            </a:p>
          </p:txBody>
        </p:sp>
        <p:sp>
          <p:nvSpPr>
            <p:cNvPr id="13347" name="Freeform 33"/>
            <p:cNvSpPr>
              <a:spLocks/>
            </p:cNvSpPr>
            <p:nvPr/>
          </p:nvSpPr>
          <p:spPr bwMode="auto">
            <a:xfrm>
              <a:off x="2258" y="3085"/>
              <a:ext cx="115" cy="133"/>
            </a:xfrm>
            <a:custGeom>
              <a:avLst/>
              <a:gdLst>
                <a:gd name="T0" fmla="*/ 115 w 115"/>
                <a:gd name="T1" fmla="*/ 36 h 133"/>
                <a:gd name="T2" fmla="*/ 59 w 115"/>
                <a:gd name="T3" fmla="*/ 133 h 133"/>
                <a:gd name="T4" fmla="*/ 0 w 115"/>
                <a:gd name="T5" fmla="*/ 100 h 133"/>
                <a:gd name="T6" fmla="*/ 11 w 115"/>
                <a:gd name="T7" fmla="*/ 76 h 133"/>
                <a:gd name="T8" fmla="*/ 47 w 115"/>
                <a:gd name="T9" fmla="*/ 97 h 133"/>
                <a:gd name="T10" fmla="*/ 56 w 115"/>
                <a:gd name="T11" fmla="*/ 81 h 133"/>
                <a:gd name="T12" fmla="*/ 23 w 115"/>
                <a:gd name="T13" fmla="*/ 62 h 133"/>
                <a:gd name="T14" fmla="*/ 35 w 115"/>
                <a:gd name="T15" fmla="*/ 41 h 133"/>
                <a:gd name="T16" fmla="*/ 68 w 115"/>
                <a:gd name="T17" fmla="*/ 59 h 133"/>
                <a:gd name="T18" fmla="*/ 78 w 115"/>
                <a:gd name="T19" fmla="*/ 43 h 133"/>
                <a:gd name="T20" fmla="*/ 42 w 115"/>
                <a:gd name="T21" fmla="*/ 24 h 133"/>
                <a:gd name="T22" fmla="*/ 56 w 115"/>
                <a:gd name="T23" fmla="*/ 0 h 133"/>
                <a:gd name="T24" fmla="*/ 115 w 115"/>
                <a:gd name="T25" fmla="*/ 36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133"/>
                <a:gd name="T41" fmla="*/ 115 w 115"/>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133">
                  <a:moveTo>
                    <a:pt x="115" y="36"/>
                  </a:moveTo>
                  <a:lnTo>
                    <a:pt x="59" y="133"/>
                  </a:lnTo>
                  <a:lnTo>
                    <a:pt x="0" y="100"/>
                  </a:lnTo>
                  <a:lnTo>
                    <a:pt x="11" y="76"/>
                  </a:lnTo>
                  <a:lnTo>
                    <a:pt x="47" y="97"/>
                  </a:lnTo>
                  <a:lnTo>
                    <a:pt x="56" y="81"/>
                  </a:lnTo>
                  <a:lnTo>
                    <a:pt x="23" y="62"/>
                  </a:lnTo>
                  <a:lnTo>
                    <a:pt x="35" y="41"/>
                  </a:lnTo>
                  <a:lnTo>
                    <a:pt x="68" y="59"/>
                  </a:lnTo>
                  <a:lnTo>
                    <a:pt x="78" y="43"/>
                  </a:lnTo>
                  <a:lnTo>
                    <a:pt x="42" y="24"/>
                  </a:lnTo>
                  <a:lnTo>
                    <a:pt x="56" y="0"/>
                  </a:lnTo>
                  <a:lnTo>
                    <a:pt x="115" y="36"/>
                  </a:lnTo>
                  <a:close/>
                </a:path>
              </a:pathLst>
            </a:custGeom>
            <a:solidFill>
              <a:srgbClr val="000000"/>
            </a:solidFill>
            <a:ln w="9525">
              <a:noFill/>
              <a:round/>
              <a:headEnd/>
              <a:tailEnd/>
            </a:ln>
          </p:spPr>
          <p:txBody>
            <a:bodyPr/>
            <a:lstStyle/>
            <a:p>
              <a:endParaRPr lang="ja-JP" altLang="en-US"/>
            </a:p>
          </p:txBody>
        </p:sp>
        <p:sp>
          <p:nvSpPr>
            <p:cNvPr id="13348" name="Freeform 34"/>
            <p:cNvSpPr>
              <a:spLocks/>
            </p:cNvSpPr>
            <p:nvPr/>
          </p:nvSpPr>
          <p:spPr bwMode="auto">
            <a:xfrm>
              <a:off x="2142" y="3012"/>
              <a:ext cx="153" cy="156"/>
            </a:xfrm>
            <a:custGeom>
              <a:avLst/>
              <a:gdLst>
                <a:gd name="T0" fmla="*/ 153 w 65"/>
                <a:gd name="T1" fmla="*/ 64 h 66"/>
                <a:gd name="T2" fmla="*/ 87 w 65"/>
                <a:gd name="T3" fmla="*/ 156 h 66"/>
                <a:gd name="T4" fmla="*/ 64 w 65"/>
                <a:gd name="T5" fmla="*/ 137 h 66"/>
                <a:gd name="T6" fmla="*/ 64 w 65"/>
                <a:gd name="T7" fmla="*/ 66 h 66"/>
                <a:gd name="T8" fmla="*/ 64 w 65"/>
                <a:gd name="T9" fmla="*/ 59 h 66"/>
                <a:gd name="T10" fmla="*/ 66 w 65"/>
                <a:gd name="T11" fmla="*/ 45 h 66"/>
                <a:gd name="T12" fmla="*/ 61 w 65"/>
                <a:gd name="T13" fmla="*/ 54 h 66"/>
                <a:gd name="T14" fmla="*/ 54 w 65"/>
                <a:gd name="T15" fmla="*/ 64 h 66"/>
                <a:gd name="T16" fmla="*/ 24 w 65"/>
                <a:gd name="T17" fmla="*/ 109 h 66"/>
                <a:gd name="T18" fmla="*/ 0 w 65"/>
                <a:gd name="T19" fmla="*/ 92 h 66"/>
                <a:gd name="T20" fmla="*/ 64 w 65"/>
                <a:gd name="T21" fmla="*/ 0 h 66"/>
                <a:gd name="T22" fmla="*/ 87 w 65"/>
                <a:gd name="T23" fmla="*/ 17 h 66"/>
                <a:gd name="T24" fmla="*/ 89 w 65"/>
                <a:gd name="T25" fmla="*/ 90 h 66"/>
                <a:gd name="T26" fmla="*/ 87 w 65"/>
                <a:gd name="T27" fmla="*/ 97 h 66"/>
                <a:gd name="T28" fmla="*/ 85 w 65"/>
                <a:gd name="T29" fmla="*/ 111 h 66"/>
                <a:gd name="T30" fmla="*/ 92 w 65"/>
                <a:gd name="T31" fmla="*/ 99 h 66"/>
                <a:gd name="T32" fmla="*/ 97 w 65"/>
                <a:gd name="T33" fmla="*/ 92 h 66"/>
                <a:gd name="T34" fmla="*/ 129 w 65"/>
                <a:gd name="T35" fmla="*/ 47 h 66"/>
                <a:gd name="T36" fmla="*/ 153 w 65"/>
                <a:gd name="T37" fmla="*/ 64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6"/>
                <a:gd name="T59" fmla="*/ 65 w 6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6">
                  <a:moveTo>
                    <a:pt x="65" y="27"/>
                  </a:moveTo>
                  <a:cubicBezTo>
                    <a:pt x="37" y="66"/>
                    <a:pt x="37" y="66"/>
                    <a:pt x="37" y="66"/>
                  </a:cubicBezTo>
                  <a:cubicBezTo>
                    <a:pt x="27" y="58"/>
                    <a:pt x="27" y="58"/>
                    <a:pt x="27" y="58"/>
                  </a:cubicBezTo>
                  <a:cubicBezTo>
                    <a:pt x="27" y="28"/>
                    <a:pt x="27" y="28"/>
                    <a:pt x="27" y="28"/>
                  </a:cubicBezTo>
                  <a:cubicBezTo>
                    <a:pt x="27" y="27"/>
                    <a:pt x="27" y="26"/>
                    <a:pt x="27" y="25"/>
                  </a:cubicBezTo>
                  <a:cubicBezTo>
                    <a:pt x="28" y="23"/>
                    <a:pt x="28" y="21"/>
                    <a:pt x="28" y="19"/>
                  </a:cubicBezTo>
                  <a:cubicBezTo>
                    <a:pt x="27" y="20"/>
                    <a:pt x="26" y="22"/>
                    <a:pt x="26" y="23"/>
                  </a:cubicBezTo>
                  <a:cubicBezTo>
                    <a:pt x="25" y="25"/>
                    <a:pt x="24" y="26"/>
                    <a:pt x="23" y="27"/>
                  </a:cubicBezTo>
                  <a:cubicBezTo>
                    <a:pt x="10" y="46"/>
                    <a:pt x="10" y="46"/>
                    <a:pt x="10" y="46"/>
                  </a:cubicBezTo>
                  <a:cubicBezTo>
                    <a:pt x="0" y="39"/>
                    <a:pt x="0" y="39"/>
                    <a:pt x="0" y="39"/>
                  </a:cubicBezTo>
                  <a:cubicBezTo>
                    <a:pt x="27" y="0"/>
                    <a:pt x="27" y="0"/>
                    <a:pt x="27" y="0"/>
                  </a:cubicBezTo>
                  <a:cubicBezTo>
                    <a:pt x="37" y="7"/>
                    <a:pt x="37" y="7"/>
                    <a:pt x="37" y="7"/>
                  </a:cubicBezTo>
                  <a:cubicBezTo>
                    <a:pt x="38" y="38"/>
                    <a:pt x="38" y="38"/>
                    <a:pt x="38" y="38"/>
                  </a:cubicBezTo>
                  <a:cubicBezTo>
                    <a:pt x="38" y="38"/>
                    <a:pt x="38" y="39"/>
                    <a:pt x="37" y="41"/>
                  </a:cubicBezTo>
                  <a:cubicBezTo>
                    <a:pt x="37" y="43"/>
                    <a:pt x="37" y="45"/>
                    <a:pt x="36" y="47"/>
                  </a:cubicBezTo>
                  <a:cubicBezTo>
                    <a:pt x="37" y="45"/>
                    <a:pt x="38" y="44"/>
                    <a:pt x="39" y="42"/>
                  </a:cubicBezTo>
                  <a:cubicBezTo>
                    <a:pt x="40" y="41"/>
                    <a:pt x="41" y="40"/>
                    <a:pt x="41" y="39"/>
                  </a:cubicBezTo>
                  <a:cubicBezTo>
                    <a:pt x="55" y="20"/>
                    <a:pt x="55" y="20"/>
                    <a:pt x="55" y="20"/>
                  </a:cubicBezTo>
                  <a:lnTo>
                    <a:pt x="65" y="27"/>
                  </a:lnTo>
                  <a:close/>
                </a:path>
              </a:pathLst>
            </a:custGeom>
            <a:solidFill>
              <a:srgbClr val="000000"/>
            </a:solidFill>
            <a:ln w="9525">
              <a:noFill/>
              <a:round/>
              <a:headEnd/>
              <a:tailEnd/>
            </a:ln>
          </p:spPr>
          <p:txBody>
            <a:bodyPr/>
            <a:lstStyle/>
            <a:p>
              <a:endParaRPr lang="ja-JP" altLang="en-US"/>
            </a:p>
          </p:txBody>
        </p:sp>
        <p:sp>
          <p:nvSpPr>
            <p:cNvPr id="13349" name="Freeform 35"/>
            <p:cNvSpPr>
              <a:spLocks/>
            </p:cNvSpPr>
            <p:nvPr/>
          </p:nvSpPr>
          <p:spPr bwMode="auto">
            <a:xfrm>
              <a:off x="2062" y="2965"/>
              <a:ext cx="115" cy="120"/>
            </a:xfrm>
            <a:custGeom>
              <a:avLst/>
              <a:gdLst>
                <a:gd name="T0" fmla="*/ 115 w 115"/>
                <a:gd name="T1" fmla="*/ 21 h 120"/>
                <a:gd name="T2" fmla="*/ 59 w 115"/>
                <a:gd name="T3" fmla="*/ 85 h 120"/>
                <a:gd name="T4" fmla="*/ 78 w 115"/>
                <a:gd name="T5" fmla="*/ 102 h 120"/>
                <a:gd name="T6" fmla="*/ 59 w 115"/>
                <a:gd name="T7" fmla="*/ 120 h 120"/>
                <a:gd name="T8" fmla="*/ 0 w 115"/>
                <a:gd name="T9" fmla="*/ 68 h 120"/>
                <a:gd name="T10" fmla="*/ 16 w 115"/>
                <a:gd name="T11" fmla="*/ 47 h 120"/>
                <a:gd name="T12" fmla="*/ 35 w 115"/>
                <a:gd name="T13" fmla="*/ 64 h 120"/>
                <a:gd name="T14" fmla="*/ 92 w 115"/>
                <a:gd name="T15" fmla="*/ 0 h 120"/>
                <a:gd name="T16" fmla="*/ 115 w 115"/>
                <a:gd name="T17" fmla="*/ 2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20"/>
                <a:gd name="T29" fmla="*/ 115 w 11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20">
                  <a:moveTo>
                    <a:pt x="115" y="21"/>
                  </a:moveTo>
                  <a:lnTo>
                    <a:pt x="59" y="85"/>
                  </a:lnTo>
                  <a:lnTo>
                    <a:pt x="78" y="102"/>
                  </a:lnTo>
                  <a:lnTo>
                    <a:pt x="59" y="120"/>
                  </a:lnTo>
                  <a:lnTo>
                    <a:pt x="0" y="68"/>
                  </a:lnTo>
                  <a:lnTo>
                    <a:pt x="16" y="47"/>
                  </a:lnTo>
                  <a:lnTo>
                    <a:pt x="35" y="64"/>
                  </a:lnTo>
                  <a:lnTo>
                    <a:pt x="92" y="0"/>
                  </a:lnTo>
                  <a:lnTo>
                    <a:pt x="115" y="21"/>
                  </a:lnTo>
                  <a:close/>
                </a:path>
              </a:pathLst>
            </a:custGeom>
            <a:solidFill>
              <a:srgbClr val="000000"/>
            </a:solidFill>
            <a:ln w="9525">
              <a:noFill/>
              <a:round/>
              <a:headEnd/>
              <a:tailEnd/>
            </a:ln>
          </p:spPr>
          <p:txBody>
            <a:bodyPr/>
            <a:lstStyle/>
            <a:p>
              <a:endParaRPr lang="ja-JP" altLang="en-US"/>
            </a:p>
          </p:txBody>
        </p:sp>
        <p:sp>
          <p:nvSpPr>
            <p:cNvPr id="13350" name="Freeform 36"/>
            <p:cNvSpPr>
              <a:spLocks/>
            </p:cNvSpPr>
            <p:nvPr/>
          </p:nvSpPr>
          <p:spPr bwMode="auto">
            <a:xfrm>
              <a:off x="1965" y="2861"/>
              <a:ext cx="120" cy="106"/>
            </a:xfrm>
            <a:custGeom>
              <a:avLst/>
              <a:gdLst>
                <a:gd name="T0" fmla="*/ 94 w 51"/>
                <a:gd name="T1" fmla="*/ 61 h 45"/>
                <a:gd name="T2" fmla="*/ 94 w 51"/>
                <a:gd name="T3" fmla="*/ 45 h 45"/>
                <a:gd name="T4" fmla="*/ 87 w 51"/>
                <a:gd name="T5" fmla="*/ 33 h 45"/>
                <a:gd name="T6" fmla="*/ 80 w 51"/>
                <a:gd name="T7" fmla="*/ 26 h 45"/>
                <a:gd name="T8" fmla="*/ 71 w 51"/>
                <a:gd name="T9" fmla="*/ 28 h 45"/>
                <a:gd name="T10" fmla="*/ 66 w 51"/>
                <a:gd name="T11" fmla="*/ 38 h 45"/>
                <a:gd name="T12" fmla="*/ 71 w 51"/>
                <a:gd name="T13" fmla="*/ 52 h 45"/>
                <a:gd name="T14" fmla="*/ 78 w 51"/>
                <a:gd name="T15" fmla="*/ 78 h 45"/>
                <a:gd name="T16" fmla="*/ 68 w 51"/>
                <a:gd name="T17" fmla="*/ 97 h 45"/>
                <a:gd name="T18" fmla="*/ 42 w 51"/>
                <a:gd name="T19" fmla="*/ 106 h 45"/>
                <a:gd name="T20" fmla="*/ 16 w 51"/>
                <a:gd name="T21" fmla="*/ 92 h 45"/>
                <a:gd name="T22" fmla="*/ 5 w 51"/>
                <a:gd name="T23" fmla="*/ 75 h 45"/>
                <a:gd name="T24" fmla="*/ 0 w 51"/>
                <a:gd name="T25" fmla="*/ 59 h 45"/>
                <a:gd name="T26" fmla="*/ 24 w 51"/>
                <a:gd name="T27" fmla="*/ 52 h 45"/>
                <a:gd name="T28" fmla="*/ 26 w 51"/>
                <a:gd name="T29" fmla="*/ 64 h 45"/>
                <a:gd name="T30" fmla="*/ 31 w 51"/>
                <a:gd name="T31" fmla="*/ 73 h 45"/>
                <a:gd name="T32" fmla="*/ 40 w 51"/>
                <a:gd name="T33" fmla="*/ 80 h 45"/>
                <a:gd name="T34" fmla="*/ 47 w 51"/>
                <a:gd name="T35" fmla="*/ 78 h 45"/>
                <a:gd name="T36" fmla="*/ 49 w 51"/>
                <a:gd name="T37" fmla="*/ 71 h 45"/>
                <a:gd name="T38" fmla="*/ 45 w 51"/>
                <a:gd name="T39" fmla="*/ 59 h 45"/>
                <a:gd name="T40" fmla="*/ 45 w 51"/>
                <a:gd name="T41" fmla="*/ 57 h 45"/>
                <a:gd name="T42" fmla="*/ 38 w 51"/>
                <a:gd name="T43" fmla="*/ 31 h 45"/>
                <a:gd name="T44" fmla="*/ 40 w 51"/>
                <a:gd name="T45" fmla="*/ 21 h 45"/>
                <a:gd name="T46" fmla="*/ 49 w 51"/>
                <a:gd name="T47" fmla="*/ 9 h 45"/>
                <a:gd name="T48" fmla="*/ 78 w 51"/>
                <a:gd name="T49" fmla="*/ 0 h 45"/>
                <a:gd name="T50" fmla="*/ 106 w 51"/>
                <a:gd name="T51" fmla="*/ 16 h 45"/>
                <a:gd name="T52" fmla="*/ 118 w 51"/>
                <a:gd name="T53" fmla="*/ 35 h 45"/>
                <a:gd name="T54" fmla="*/ 120 w 51"/>
                <a:gd name="T55" fmla="*/ 57 h 45"/>
                <a:gd name="T56" fmla="*/ 94 w 51"/>
                <a:gd name="T57" fmla="*/ 61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45"/>
                <a:gd name="T89" fmla="*/ 51 w 51"/>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45">
                  <a:moveTo>
                    <a:pt x="40" y="26"/>
                  </a:moveTo>
                  <a:cubicBezTo>
                    <a:pt x="40" y="23"/>
                    <a:pt x="40" y="21"/>
                    <a:pt x="40" y="19"/>
                  </a:cubicBezTo>
                  <a:cubicBezTo>
                    <a:pt x="39" y="17"/>
                    <a:pt x="39" y="15"/>
                    <a:pt x="37" y="14"/>
                  </a:cubicBezTo>
                  <a:cubicBezTo>
                    <a:pt x="36" y="12"/>
                    <a:pt x="35" y="11"/>
                    <a:pt x="34" y="11"/>
                  </a:cubicBezTo>
                  <a:cubicBezTo>
                    <a:pt x="32" y="11"/>
                    <a:pt x="31" y="11"/>
                    <a:pt x="30" y="12"/>
                  </a:cubicBezTo>
                  <a:cubicBezTo>
                    <a:pt x="29" y="13"/>
                    <a:pt x="28" y="15"/>
                    <a:pt x="28" y="16"/>
                  </a:cubicBezTo>
                  <a:cubicBezTo>
                    <a:pt x="28" y="17"/>
                    <a:pt x="29" y="19"/>
                    <a:pt x="30" y="22"/>
                  </a:cubicBezTo>
                  <a:cubicBezTo>
                    <a:pt x="32" y="27"/>
                    <a:pt x="33" y="30"/>
                    <a:pt x="33" y="33"/>
                  </a:cubicBezTo>
                  <a:cubicBezTo>
                    <a:pt x="33" y="36"/>
                    <a:pt x="31" y="38"/>
                    <a:pt x="29" y="41"/>
                  </a:cubicBezTo>
                  <a:cubicBezTo>
                    <a:pt x="25" y="44"/>
                    <a:pt x="22" y="45"/>
                    <a:pt x="18" y="45"/>
                  </a:cubicBezTo>
                  <a:cubicBezTo>
                    <a:pt x="13" y="44"/>
                    <a:pt x="10" y="42"/>
                    <a:pt x="7" y="39"/>
                  </a:cubicBezTo>
                  <a:cubicBezTo>
                    <a:pt x="5" y="37"/>
                    <a:pt x="3" y="35"/>
                    <a:pt x="2" y="32"/>
                  </a:cubicBezTo>
                  <a:cubicBezTo>
                    <a:pt x="1" y="30"/>
                    <a:pt x="1" y="28"/>
                    <a:pt x="0" y="25"/>
                  </a:cubicBezTo>
                  <a:cubicBezTo>
                    <a:pt x="10" y="22"/>
                    <a:pt x="10" y="22"/>
                    <a:pt x="10" y="22"/>
                  </a:cubicBezTo>
                  <a:cubicBezTo>
                    <a:pt x="10" y="24"/>
                    <a:pt x="10" y="26"/>
                    <a:pt x="11" y="27"/>
                  </a:cubicBezTo>
                  <a:cubicBezTo>
                    <a:pt x="11" y="29"/>
                    <a:pt x="12" y="30"/>
                    <a:pt x="13" y="31"/>
                  </a:cubicBezTo>
                  <a:cubicBezTo>
                    <a:pt x="14" y="33"/>
                    <a:pt x="15" y="33"/>
                    <a:pt x="17" y="34"/>
                  </a:cubicBezTo>
                  <a:cubicBezTo>
                    <a:pt x="18" y="34"/>
                    <a:pt x="19" y="34"/>
                    <a:pt x="20" y="33"/>
                  </a:cubicBezTo>
                  <a:cubicBezTo>
                    <a:pt x="21" y="32"/>
                    <a:pt x="21" y="31"/>
                    <a:pt x="21" y="30"/>
                  </a:cubicBezTo>
                  <a:cubicBezTo>
                    <a:pt x="21" y="29"/>
                    <a:pt x="20" y="27"/>
                    <a:pt x="19" y="25"/>
                  </a:cubicBezTo>
                  <a:cubicBezTo>
                    <a:pt x="19" y="24"/>
                    <a:pt x="19" y="24"/>
                    <a:pt x="19" y="24"/>
                  </a:cubicBezTo>
                  <a:cubicBezTo>
                    <a:pt x="17" y="19"/>
                    <a:pt x="15" y="16"/>
                    <a:pt x="16" y="13"/>
                  </a:cubicBezTo>
                  <a:cubicBezTo>
                    <a:pt x="16" y="12"/>
                    <a:pt x="16" y="10"/>
                    <a:pt x="17" y="9"/>
                  </a:cubicBezTo>
                  <a:cubicBezTo>
                    <a:pt x="18" y="7"/>
                    <a:pt x="19" y="6"/>
                    <a:pt x="21" y="4"/>
                  </a:cubicBezTo>
                  <a:cubicBezTo>
                    <a:pt x="24" y="1"/>
                    <a:pt x="29" y="0"/>
                    <a:pt x="33" y="0"/>
                  </a:cubicBezTo>
                  <a:cubicBezTo>
                    <a:pt x="37" y="1"/>
                    <a:pt x="42" y="3"/>
                    <a:pt x="45" y="7"/>
                  </a:cubicBezTo>
                  <a:cubicBezTo>
                    <a:pt x="47" y="10"/>
                    <a:pt x="49" y="12"/>
                    <a:pt x="50" y="15"/>
                  </a:cubicBezTo>
                  <a:cubicBezTo>
                    <a:pt x="51" y="18"/>
                    <a:pt x="51" y="21"/>
                    <a:pt x="51" y="24"/>
                  </a:cubicBezTo>
                  <a:lnTo>
                    <a:pt x="40" y="26"/>
                  </a:lnTo>
                  <a:close/>
                </a:path>
              </a:pathLst>
            </a:custGeom>
            <a:solidFill>
              <a:srgbClr val="000000"/>
            </a:solidFill>
            <a:ln w="9525">
              <a:noFill/>
              <a:round/>
              <a:headEnd/>
              <a:tailEnd/>
            </a:ln>
          </p:spPr>
          <p:txBody>
            <a:bodyPr/>
            <a:lstStyle/>
            <a:p>
              <a:endParaRPr lang="ja-JP" altLang="en-US"/>
            </a:p>
          </p:txBody>
        </p:sp>
        <p:sp>
          <p:nvSpPr>
            <p:cNvPr id="13351" name="Freeform 37"/>
            <p:cNvSpPr>
              <a:spLocks/>
            </p:cNvSpPr>
            <p:nvPr/>
          </p:nvSpPr>
          <p:spPr bwMode="auto">
            <a:xfrm>
              <a:off x="1887" y="2795"/>
              <a:ext cx="132" cy="120"/>
            </a:xfrm>
            <a:custGeom>
              <a:avLst/>
              <a:gdLst>
                <a:gd name="T0" fmla="*/ 132 w 56"/>
                <a:gd name="T1" fmla="*/ 24 h 51"/>
                <a:gd name="T2" fmla="*/ 90 w 56"/>
                <a:gd name="T3" fmla="*/ 54 h 51"/>
                <a:gd name="T4" fmla="*/ 64 w 56"/>
                <a:gd name="T5" fmla="*/ 120 h 51"/>
                <a:gd name="T6" fmla="*/ 45 w 56"/>
                <a:gd name="T7" fmla="*/ 92 h 51"/>
                <a:gd name="T8" fmla="*/ 59 w 56"/>
                <a:gd name="T9" fmla="*/ 64 h 51"/>
                <a:gd name="T10" fmla="*/ 59 w 56"/>
                <a:gd name="T11" fmla="*/ 64 h 51"/>
                <a:gd name="T12" fmla="*/ 64 w 56"/>
                <a:gd name="T13" fmla="*/ 54 h 51"/>
                <a:gd name="T14" fmla="*/ 54 w 56"/>
                <a:gd name="T15" fmla="*/ 56 h 51"/>
                <a:gd name="T16" fmla="*/ 54 w 56"/>
                <a:gd name="T17" fmla="*/ 56 h 51"/>
                <a:gd name="T18" fmla="*/ 21 w 56"/>
                <a:gd name="T19" fmla="*/ 64 h 51"/>
                <a:gd name="T20" fmla="*/ 0 w 56"/>
                <a:gd name="T21" fmla="*/ 35 h 51"/>
                <a:gd name="T22" fmla="*/ 73 w 56"/>
                <a:gd name="T23" fmla="*/ 31 h 51"/>
                <a:gd name="T24" fmla="*/ 113 w 56"/>
                <a:gd name="T25" fmla="*/ 0 h 51"/>
                <a:gd name="T26" fmla="*/ 132 w 56"/>
                <a:gd name="T27" fmla="*/ 2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51"/>
                <a:gd name="T44" fmla="*/ 56 w 56"/>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51">
                  <a:moveTo>
                    <a:pt x="56" y="10"/>
                  </a:moveTo>
                  <a:cubicBezTo>
                    <a:pt x="38" y="23"/>
                    <a:pt x="38" y="23"/>
                    <a:pt x="38" y="23"/>
                  </a:cubicBezTo>
                  <a:cubicBezTo>
                    <a:pt x="27" y="51"/>
                    <a:pt x="27" y="51"/>
                    <a:pt x="27" y="51"/>
                  </a:cubicBezTo>
                  <a:cubicBezTo>
                    <a:pt x="19" y="39"/>
                    <a:pt x="19" y="39"/>
                    <a:pt x="19" y="39"/>
                  </a:cubicBezTo>
                  <a:cubicBezTo>
                    <a:pt x="25" y="27"/>
                    <a:pt x="25" y="27"/>
                    <a:pt x="25" y="27"/>
                  </a:cubicBezTo>
                  <a:cubicBezTo>
                    <a:pt x="25" y="27"/>
                    <a:pt x="25" y="27"/>
                    <a:pt x="25" y="27"/>
                  </a:cubicBezTo>
                  <a:cubicBezTo>
                    <a:pt x="25" y="25"/>
                    <a:pt x="26" y="24"/>
                    <a:pt x="27" y="23"/>
                  </a:cubicBezTo>
                  <a:cubicBezTo>
                    <a:pt x="26" y="24"/>
                    <a:pt x="25" y="24"/>
                    <a:pt x="23" y="24"/>
                  </a:cubicBezTo>
                  <a:cubicBezTo>
                    <a:pt x="23" y="24"/>
                    <a:pt x="23" y="24"/>
                    <a:pt x="23" y="24"/>
                  </a:cubicBezTo>
                  <a:cubicBezTo>
                    <a:pt x="9" y="27"/>
                    <a:pt x="9" y="27"/>
                    <a:pt x="9" y="27"/>
                  </a:cubicBezTo>
                  <a:cubicBezTo>
                    <a:pt x="0" y="15"/>
                    <a:pt x="0" y="15"/>
                    <a:pt x="0" y="15"/>
                  </a:cubicBezTo>
                  <a:cubicBezTo>
                    <a:pt x="31" y="13"/>
                    <a:pt x="31" y="13"/>
                    <a:pt x="31" y="13"/>
                  </a:cubicBezTo>
                  <a:cubicBezTo>
                    <a:pt x="48" y="0"/>
                    <a:pt x="48" y="0"/>
                    <a:pt x="48" y="0"/>
                  </a:cubicBezTo>
                  <a:lnTo>
                    <a:pt x="56" y="10"/>
                  </a:lnTo>
                  <a:close/>
                </a:path>
              </a:pathLst>
            </a:custGeom>
            <a:solidFill>
              <a:srgbClr val="000000"/>
            </a:solidFill>
            <a:ln w="9525">
              <a:noFill/>
              <a:round/>
              <a:headEnd/>
              <a:tailEnd/>
            </a:ln>
          </p:spPr>
          <p:txBody>
            <a:bodyPr/>
            <a:lstStyle/>
            <a:p>
              <a:endParaRPr lang="ja-JP" altLang="en-US"/>
            </a:p>
          </p:txBody>
        </p:sp>
        <p:sp>
          <p:nvSpPr>
            <p:cNvPr id="13352" name="Freeform 38"/>
            <p:cNvSpPr>
              <a:spLocks/>
            </p:cNvSpPr>
            <p:nvPr/>
          </p:nvSpPr>
          <p:spPr bwMode="auto">
            <a:xfrm>
              <a:off x="1851" y="2708"/>
              <a:ext cx="121" cy="101"/>
            </a:xfrm>
            <a:custGeom>
              <a:avLst/>
              <a:gdLst>
                <a:gd name="T0" fmla="*/ 90 w 51"/>
                <a:gd name="T1" fmla="*/ 66 h 43"/>
                <a:gd name="T2" fmla="*/ 95 w 51"/>
                <a:gd name="T3" fmla="*/ 47 h 43"/>
                <a:gd name="T4" fmla="*/ 90 w 51"/>
                <a:gd name="T5" fmla="*/ 35 h 43"/>
                <a:gd name="T6" fmla="*/ 83 w 51"/>
                <a:gd name="T7" fmla="*/ 28 h 43"/>
                <a:gd name="T8" fmla="*/ 74 w 51"/>
                <a:gd name="T9" fmla="*/ 28 h 43"/>
                <a:gd name="T10" fmla="*/ 66 w 51"/>
                <a:gd name="T11" fmla="*/ 35 h 43"/>
                <a:gd name="T12" fmla="*/ 71 w 51"/>
                <a:gd name="T13" fmla="*/ 52 h 43"/>
                <a:gd name="T14" fmla="*/ 74 w 51"/>
                <a:gd name="T15" fmla="*/ 78 h 43"/>
                <a:gd name="T16" fmla="*/ 59 w 51"/>
                <a:gd name="T17" fmla="*/ 94 h 43"/>
                <a:gd name="T18" fmla="*/ 31 w 51"/>
                <a:gd name="T19" fmla="*/ 99 h 43"/>
                <a:gd name="T20" fmla="*/ 7 w 51"/>
                <a:gd name="T21" fmla="*/ 80 h 43"/>
                <a:gd name="T22" fmla="*/ 0 w 51"/>
                <a:gd name="T23" fmla="*/ 63 h 43"/>
                <a:gd name="T24" fmla="*/ 0 w 51"/>
                <a:gd name="T25" fmla="*/ 47 h 43"/>
                <a:gd name="T26" fmla="*/ 24 w 51"/>
                <a:gd name="T27" fmla="*/ 45 h 43"/>
                <a:gd name="T28" fmla="*/ 24 w 51"/>
                <a:gd name="T29" fmla="*/ 56 h 43"/>
                <a:gd name="T30" fmla="*/ 26 w 51"/>
                <a:gd name="T31" fmla="*/ 66 h 43"/>
                <a:gd name="T32" fmla="*/ 33 w 51"/>
                <a:gd name="T33" fmla="*/ 73 h 43"/>
                <a:gd name="T34" fmla="*/ 40 w 51"/>
                <a:gd name="T35" fmla="*/ 73 h 43"/>
                <a:gd name="T36" fmla="*/ 45 w 51"/>
                <a:gd name="T37" fmla="*/ 66 h 43"/>
                <a:gd name="T38" fmla="*/ 43 w 51"/>
                <a:gd name="T39" fmla="*/ 54 h 43"/>
                <a:gd name="T40" fmla="*/ 43 w 51"/>
                <a:gd name="T41" fmla="*/ 52 h 43"/>
                <a:gd name="T42" fmla="*/ 40 w 51"/>
                <a:gd name="T43" fmla="*/ 26 h 43"/>
                <a:gd name="T44" fmla="*/ 45 w 51"/>
                <a:gd name="T45" fmla="*/ 16 h 43"/>
                <a:gd name="T46" fmla="*/ 55 w 51"/>
                <a:gd name="T47" fmla="*/ 7 h 43"/>
                <a:gd name="T48" fmla="*/ 85 w 51"/>
                <a:gd name="T49" fmla="*/ 2 h 43"/>
                <a:gd name="T50" fmla="*/ 112 w 51"/>
                <a:gd name="T51" fmla="*/ 23 h 43"/>
                <a:gd name="T52" fmla="*/ 119 w 51"/>
                <a:gd name="T53" fmla="*/ 42 h 43"/>
                <a:gd name="T54" fmla="*/ 119 w 51"/>
                <a:gd name="T55" fmla="*/ 66 h 43"/>
                <a:gd name="T56" fmla="*/ 90 w 51"/>
                <a:gd name="T57" fmla="*/ 66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43"/>
                <a:gd name="T89" fmla="*/ 51 w 51"/>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43">
                  <a:moveTo>
                    <a:pt x="38" y="28"/>
                  </a:moveTo>
                  <a:cubicBezTo>
                    <a:pt x="39" y="25"/>
                    <a:pt x="40" y="22"/>
                    <a:pt x="40" y="20"/>
                  </a:cubicBezTo>
                  <a:cubicBezTo>
                    <a:pt x="40" y="18"/>
                    <a:pt x="39" y="16"/>
                    <a:pt x="38" y="15"/>
                  </a:cubicBezTo>
                  <a:cubicBezTo>
                    <a:pt x="37" y="13"/>
                    <a:pt x="36" y="12"/>
                    <a:pt x="35" y="12"/>
                  </a:cubicBezTo>
                  <a:cubicBezTo>
                    <a:pt x="33" y="11"/>
                    <a:pt x="32" y="12"/>
                    <a:pt x="31" y="12"/>
                  </a:cubicBezTo>
                  <a:cubicBezTo>
                    <a:pt x="29" y="13"/>
                    <a:pt x="29" y="14"/>
                    <a:pt x="28" y="15"/>
                  </a:cubicBezTo>
                  <a:cubicBezTo>
                    <a:pt x="28" y="17"/>
                    <a:pt x="29" y="19"/>
                    <a:pt x="30" y="22"/>
                  </a:cubicBezTo>
                  <a:cubicBezTo>
                    <a:pt x="31" y="27"/>
                    <a:pt x="31" y="31"/>
                    <a:pt x="31" y="33"/>
                  </a:cubicBezTo>
                  <a:cubicBezTo>
                    <a:pt x="30" y="36"/>
                    <a:pt x="28" y="38"/>
                    <a:pt x="25" y="40"/>
                  </a:cubicBezTo>
                  <a:cubicBezTo>
                    <a:pt x="21" y="42"/>
                    <a:pt x="17" y="43"/>
                    <a:pt x="13" y="42"/>
                  </a:cubicBezTo>
                  <a:cubicBezTo>
                    <a:pt x="9" y="41"/>
                    <a:pt x="6" y="38"/>
                    <a:pt x="3" y="34"/>
                  </a:cubicBezTo>
                  <a:cubicBezTo>
                    <a:pt x="2" y="32"/>
                    <a:pt x="1" y="30"/>
                    <a:pt x="0" y="27"/>
                  </a:cubicBezTo>
                  <a:cubicBezTo>
                    <a:pt x="0" y="25"/>
                    <a:pt x="0" y="23"/>
                    <a:pt x="0" y="20"/>
                  </a:cubicBezTo>
                  <a:cubicBezTo>
                    <a:pt x="10" y="19"/>
                    <a:pt x="10" y="19"/>
                    <a:pt x="10" y="19"/>
                  </a:cubicBezTo>
                  <a:cubicBezTo>
                    <a:pt x="9" y="21"/>
                    <a:pt x="9" y="22"/>
                    <a:pt x="10" y="24"/>
                  </a:cubicBezTo>
                  <a:cubicBezTo>
                    <a:pt x="10" y="26"/>
                    <a:pt x="10" y="27"/>
                    <a:pt x="11" y="28"/>
                  </a:cubicBezTo>
                  <a:cubicBezTo>
                    <a:pt x="12" y="30"/>
                    <a:pt x="13" y="31"/>
                    <a:pt x="14" y="31"/>
                  </a:cubicBezTo>
                  <a:cubicBezTo>
                    <a:pt x="15" y="31"/>
                    <a:pt x="16" y="31"/>
                    <a:pt x="17" y="31"/>
                  </a:cubicBezTo>
                  <a:cubicBezTo>
                    <a:pt x="18" y="30"/>
                    <a:pt x="19" y="29"/>
                    <a:pt x="19" y="28"/>
                  </a:cubicBezTo>
                  <a:cubicBezTo>
                    <a:pt x="19" y="27"/>
                    <a:pt x="19" y="25"/>
                    <a:pt x="18" y="23"/>
                  </a:cubicBezTo>
                  <a:cubicBezTo>
                    <a:pt x="18" y="22"/>
                    <a:pt x="18" y="22"/>
                    <a:pt x="18" y="22"/>
                  </a:cubicBezTo>
                  <a:cubicBezTo>
                    <a:pt x="17" y="17"/>
                    <a:pt x="16" y="13"/>
                    <a:pt x="17" y="11"/>
                  </a:cubicBezTo>
                  <a:cubicBezTo>
                    <a:pt x="17" y="9"/>
                    <a:pt x="18" y="8"/>
                    <a:pt x="19" y="7"/>
                  </a:cubicBezTo>
                  <a:cubicBezTo>
                    <a:pt x="20" y="5"/>
                    <a:pt x="21" y="4"/>
                    <a:pt x="23" y="3"/>
                  </a:cubicBezTo>
                  <a:cubicBezTo>
                    <a:pt x="27" y="0"/>
                    <a:pt x="32" y="0"/>
                    <a:pt x="36" y="1"/>
                  </a:cubicBezTo>
                  <a:cubicBezTo>
                    <a:pt x="40" y="2"/>
                    <a:pt x="44" y="5"/>
                    <a:pt x="47" y="10"/>
                  </a:cubicBezTo>
                  <a:cubicBezTo>
                    <a:pt x="49" y="12"/>
                    <a:pt x="50" y="15"/>
                    <a:pt x="50" y="18"/>
                  </a:cubicBezTo>
                  <a:cubicBezTo>
                    <a:pt x="51" y="21"/>
                    <a:pt x="50" y="24"/>
                    <a:pt x="50" y="28"/>
                  </a:cubicBezTo>
                  <a:lnTo>
                    <a:pt x="38" y="28"/>
                  </a:lnTo>
                  <a:close/>
                </a:path>
              </a:pathLst>
            </a:custGeom>
            <a:solidFill>
              <a:srgbClr val="000000"/>
            </a:solidFill>
            <a:ln w="9525">
              <a:noFill/>
              <a:round/>
              <a:headEnd/>
              <a:tailEnd/>
            </a:ln>
          </p:spPr>
          <p:txBody>
            <a:bodyPr/>
            <a:lstStyle/>
            <a:p>
              <a:endParaRPr lang="ja-JP" altLang="en-US"/>
            </a:p>
          </p:txBody>
        </p:sp>
        <p:sp>
          <p:nvSpPr>
            <p:cNvPr id="13353" name="Freeform 39"/>
            <p:cNvSpPr>
              <a:spLocks/>
            </p:cNvSpPr>
            <p:nvPr/>
          </p:nvSpPr>
          <p:spPr bwMode="auto">
            <a:xfrm>
              <a:off x="1797" y="2639"/>
              <a:ext cx="125" cy="99"/>
            </a:xfrm>
            <a:custGeom>
              <a:avLst/>
              <a:gdLst>
                <a:gd name="T0" fmla="*/ 125 w 125"/>
                <a:gd name="T1" fmla="*/ 26 h 99"/>
                <a:gd name="T2" fmla="*/ 47 w 125"/>
                <a:gd name="T3" fmla="*/ 66 h 99"/>
                <a:gd name="T4" fmla="*/ 59 w 125"/>
                <a:gd name="T5" fmla="*/ 87 h 99"/>
                <a:gd name="T6" fmla="*/ 36 w 125"/>
                <a:gd name="T7" fmla="*/ 99 h 99"/>
                <a:gd name="T8" fmla="*/ 0 w 125"/>
                <a:gd name="T9" fmla="*/ 28 h 99"/>
                <a:gd name="T10" fmla="*/ 24 w 125"/>
                <a:gd name="T11" fmla="*/ 17 h 99"/>
                <a:gd name="T12" fmla="*/ 36 w 125"/>
                <a:gd name="T13" fmla="*/ 38 h 99"/>
                <a:gd name="T14" fmla="*/ 111 w 125"/>
                <a:gd name="T15" fmla="*/ 0 h 99"/>
                <a:gd name="T16" fmla="*/ 125 w 125"/>
                <a:gd name="T17" fmla="*/ 26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99"/>
                <a:gd name="T29" fmla="*/ 125 w 125"/>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99">
                  <a:moveTo>
                    <a:pt x="125" y="26"/>
                  </a:moveTo>
                  <a:lnTo>
                    <a:pt x="47" y="66"/>
                  </a:lnTo>
                  <a:lnTo>
                    <a:pt x="59" y="87"/>
                  </a:lnTo>
                  <a:lnTo>
                    <a:pt x="36" y="99"/>
                  </a:lnTo>
                  <a:lnTo>
                    <a:pt x="0" y="28"/>
                  </a:lnTo>
                  <a:lnTo>
                    <a:pt x="24" y="17"/>
                  </a:lnTo>
                  <a:lnTo>
                    <a:pt x="36" y="38"/>
                  </a:lnTo>
                  <a:lnTo>
                    <a:pt x="111" y="0"/>
                  </a:lnTo>
                  <a:lnTo>
                    <a:pt x="125" y="26"/>
                  </a:lnTo>
                  <a:close/>
                </a:path>
              </a:pathLst>
            </a:custGeom>
            <a:solidFill>
              <a:srgbClr val="000000"/>
            </a:solidFill>
            <a:ln w="9525">
              <a:noFill/>
              <a:round/>
              <a:headEnd/>
              <a:tailEnd/>
            </a:ln>
          </p:spPr>
          <p:txBody>
            <a:bodyPr/>
            <a:lstStyle/>
            <a:p>
              <a:endParaRPr lang="ja-JP" altLang="en-US"/>
            </a:p>
          </p:txBody>
        </p:sp>
        <p:sp>
          <p:nvSpPr>
            <p:cNvPr id="13354" name="Freeform 40"/>
            <p:cNvSpPr>
              <a:spLocks/>
            </p:cNvSpPr>
            <p:nvPr/>
          </p:nvSpPr>
          <p:spPr bwMode="auto">
            <a:xfrm>
              <a:off x="1762" y="2540"/>
              <a:ext cx="127" cy="106"/>
            </a:xfrm>
            <a:custGeom>
              <a:avLst/>
              <a:gdLst>
                <a:gd name="T0" fmla="*/ 127 w 127"/>
                <a:gd name="T1" fmla="*/ 61 h 106"/>
                <a:gd name="T2" fmla="*/ 26 w 127"/>
                <a:gd name="T3" fmla="*/ 106 h 106"/>
                <a:gd name="T4" fmla="*/ 0 w 127"/>
                <a:gd name="T5" fmla="*/ 42 h 106"/>
                <a:gd name="T6" fmla="*/ 21 w 127"/>
                <a:gd name="T7" fmla="*/ 33 h 106"/>
                <a:gd name="T8" fmla="*/ 35 w 127"/>
                <a:gd name="T9" fmla="*/ 68 h 106"/>
                <a:gd name="T10" fmla="*/ 54 w 127"/>
                <a:gd name="T11" fmla="*/ 61 h 106"/>
                <a:gd name="T12" fmla="*/ 40 w 127"/>
                <a:gd name="T13" fmla="*/ 26 h 106"/>
                <a:gd name="T14" fmla="*/ 63 w 127"/>
                <a:gd name="T15" fmla="*/ 19 h 106"/>
                <a:gd name="T16" fmla="*/ 75 w 127"/>
                <a:gd name="T17" fmla="*/ 52 h 106"/>
                <a:gd name="T18" fmla="*/ 94 w 127"/>
                <a:gd name="T19" fmla="*/ 45 h 106"/>
                <a:gd name="T20" fmla="*/ 80 w 127"/>
                <a:gd name="T21" fmla="*/ 9 h 106"/>
                <a:gd name="T22" fmla="*/ 101 w 127"/>
                <a:gd name="T23" fmla="*/ 0 h 106"/>
                <a:gd name="T24" fmla="*/ 127 w 127"/>
                <a:gd name="T25" fmla="*/ 6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06"/>
                <a:gd name="T41" fmla="*/ 127 w 12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06">
                  <a:moveTo>
                    <a:pt x="127" y="61"/>
                  </a:moveTo>
                  <a:lnTo>
                    <a:pt x="26" y="106"/>
                  </a:lnTo>
                  <a:lnTo>
                    <a:pt x="0" y="42"/>
                  </a:lnTo>
                  <a:lnTo>
                    <a:pt x="21" y="33"/>
                  </a:lnTo>
                  <a:lnTo>
                    <a:pt x="35" y="68"/>
                  </a:lnTo>
                  <a:lnTo>
                    <a:pt x="54" y="61"/>
                  </a:lnTo>
                  <a:lnTo>
                    <a:pt x="40" y="26"/>
                  </a:lnTo>
                  <a:lnTo>
                    <a:pt x="63" y="19"/>
                  </a:lnTo>
                  <a:lnTo>
                    <a:pt x="75" y="52"/>
                  </a:lnTo>
                  <a:lnTo>
                    <a:pt x="94" y="45"/>
                  </a:lnTo>
                  <a:lnTo>
                    <a:pt x="80" y="9"/>
                  </a:lnTo>
                  <a:lnTo>
                    <a:pt x="101" y="0"/>
                  </a:lnTo>
                  <a:lnTo>
                    <a:pt x="127" y="61"/>
                  </a:lnTo>
                  <a:close/>
                </a:path>
              </a:pathLst>
            </a:custGeom>
            <a:solidFill>
              <a:srgbClr val="000000"/>
            </a:solidFill>
            <a:ln w="9525">
              <a:noFill/>
              <a:round/>
              <a:headEnd/>
              <a:tailEnd/>
            </a:ln>
          </p:spPr>
          <p:txBody>
            <a:bodyPr/>
            <a:lstStyle/>
            <a:p>
              <a:endParaRPr lang="ja-JP" altLang="en-US"/>
            </a:p>
          </p:txBody>
        </p:sp>
        <p:sp>
          <p:nvSpPr>
            <p:cNvPr id="13355" name="Freeform 41"/>
            <p:cNvSpPr>
              <a:spLocks/>
            </p:cNvSpPr>
            <p:nvPr/>
          </p:nvSpPr>
          <p:spPr bwMode="auto">
            <a:xfrm>
              <a:off x="1717" y="2396"/>
              <a:ext cx="142" cy="146"/>
            </a:xfrm>
            <a:custGeom>
              <a:avLst/>
              <a:gdLst>
                <a:gd name="T0" fmla="*/ 104 w 60"/>
                <a:gd name="T1" fmla="*/ 0 h 62"/>
                <a:gd name="T2" fmla="*/ 111 w 60"/>
                <a:gd name="T3" fmla="*/ 28 h 62"/>
                <a:gd name="T4" fmla="*/ 66 w 60"/>
                <a:gd name="T5" fmla="*/ 47 h 62"/>
                <a:gd name="T6" fmla="*/ 57 w 60"/>
                <a:gd name="T7" fmla="*/ 52 h 62"/>
                <a:gd name="T8" fmla="*/ 43 w 60"/>
                <a:gd name="T9" fmla="*/ 57 h 62"/>
                <a:gd name="T10" fmla="*/ 62 w 60"/>
                <a:gd name="T11" fmla="*/ 57 h 62"/>
                <a:gd name="T12" fmla="*/ 66 w 60"/>
                <a:gd name="T13" fmla="*/ 57 h 62"/>
                <a:gd name="T14" fmla="*/ 121 w 60"/>
                <a:gd name="T15" fmla="*/ 57 h 62"/>
                <a:gd name="T16" fmla="*/ 125 w 60"/>
                <a:gd name="T17" fmla="*/ 75 h 62"/>
                <a:gd name="T18" fmla="*/ 80 w 60"/>
                <a:gd name="T19" fmla="*/ 106 h 62"/>
                <a:gd name="T20" fmla="*/ 76 w 60"/>
                <a:gd name="T21" fmla="*/ 106 h 62"/>
                <a:gd name="T22" fmla="*/ 62 w 60"/>
                <a:gd name="T23" fmla="*/ 115 h 62"/>
                <a:gd name="T24" fmla="*/ 73 w 60"/>
                <a:gd name="T25" fmla="*/ 113 h 62"/>
                <a:gd name="T26" fmla="*/ 85 w 60"/>
                <a:gd name="T27" fmla="*/ 111 h 62"/>
                <a:gd name="T28" fmla="*/ 135 w 60"/>
                <a:gd name="T29" fmla="*/ 104 h 62"/>
                <a:gd name="T30" fmla="*/ 142 w 60"/>
                <a:gd name="T31" fmla="*/ 132 h 62"/>
                <a:gd name="T32" fmla="*/ 28 w 60"/>
                <a:gd name="T33" fmla="*/ 146 h 62"/>
                <a:gd name="T34" fmla="*/ 21 w 60"/>
                <a:gd name="T35" fmla="*/ 118 h 62"/>
                <a:gd name="T36" fmla="*/ 71 w 60"/>
                <a:gd name="T37" fmla="*/ 85 h 62"/>
                <a:gd name="T38" fmla="*/ 73 w 60"/>
                <a:gd name="T39" fmla="*/ 85 h 62"/>
                <a:gd name="T40" fmla="*/ 85 w 60"/>
                <a:gd name="T41" fmla="*/ 78 h 62"/>
                <a:gd name="T42" fmla="*/ 78 w 60"/>
                <a:gd name="T43" fmla="*/ 78 h 62"/>
                <a:gd name="T44" fmla="*/ 69 w 60"/>
                <a:gd name="T45" fmla="*/ 78 h 62"/>
                <a:gd name="T46" fmla="*/ 9 w 60"/>
                <a:gd name="T47" fmla="*/ 78 h 62"/>
                <a:gd name="T48" fmla="*/ 0 w 60"/>
                <a:gd name="T49" fmla="*/ 49 h 62"/>
                <a:gd name="T50" fmla="*/ 104 w 60"/>
                <a:gd name="T51" fmla="*/ 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62"/>
                <a:gd name="T80" fmla="*/ 60 w 60"/>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62">
                  <a:moveTo>
                    <a:pt x="44" y="0"/>
                  </a:moveTo>
                  <a:cubicBezTo>
                    <a:pt x="47" y="12"/>
                    <a:pt x="47" y="12"/>
                    <a:pt x="47" y="12"/>
                  </a:cubicBezTo>
                  <a:cubicBezTo>
                    <a:pt x="28" y="20"/>
                    <a:pt x="28" y="20"/>
                    <a:pt x="28" y="20"/>
                  </a:cubicBezTo>
                  <a:cubicBezTo>
                    <a:pt x="27" y="21"/>
                    <a:pt x="25" y="22"/>
                    <a:pt x="24" y="22"/>
                  </a:cubicBezTo>
                  <a:cubicBezTo>
                    <a:pt x="22" y="23"/>
                    <a:pt x="20" y="24"/>
                    <a:pt x="18" y="24"/>
                  </a:cubicBezTo>
                  <a:cubicBezTo>
                    <a:pt x="20" y="24"/>
                    <a:pt x="23" y="24"/>
                    <a:pt x="26" y="24"/>
                  </a:cubicBezTo>
                  <a:cubicBezTo>
                    <a:pt x="27" y="24"/>
                    <a:pt x="27" y="24"/>
                    <a:pt x="28" y="24"/>
                  </a:cubicBezTo>
                  <a:cubicBezTo>
                    <a:pt x="51" y="24"/>
                    <a:pt x="51" y="24"/>
                    <a:pt x="51" y="24"/>
                  </a:cubicBezTo>
                  <a:cubicBezTo>
                    <a:pt x="53" y="32"/>
                    <a:pt x="53" y="32"/>
                    <a:pt x="53" y="32"/>
                  </a:cubicBezTo>
                  <a:cubicBezTo>
                    <a:pt x="34" y="45"/>
                    <a:pt x="34" y="45"/>
                    <a:pt x="34" y="45"/>
                  </a:cubicBezTo>
                  <a:cubicBezTo>
                    <a:pt x="33" y="45"/>
                    <a:pt x="33" y="45"/>
                    <a:pt x="32" y="45"/>
                  </a:cubicBezTo>
                  <a:cubicBezTo>
                    <a:pt x="30" y="47"/>
                    <a:pt x="27" y="48"/>
                    <a:pt x="26" y="49"/>
                  </a:cubicBezTo>
                  <a:cubicBezTo>
                    <a:pt x="27" y="49"/>
                    <a:pt x="29" y="48"/>
                    <a:pt x="31" y="48"/>
                  </a:cubicBezTo>
                  <a:cubicBezTo>
                    <a:pt x="33" y="48"/>
                    <a:pt x="34" y="48"/>
                    <a:pt x="36" y="47"/>
                  </a:cubicBezTo>
                  <a:cubicBezTo>
                    <a:pt x="57" y="44"/>
                    <a:pt x="57" y="44"/>
                    <a:pt x="57" y="44"/>
                  </a:cubicBezTo>
                  <a:cubicBezTo>
                    <a:pt x="60" y="56"/>
                    <a:pt x="60" y="56"/>
                    <a:pt x="60" y="56"/>
                  </a:cubicBezTo>
                  <a:cubicBezTo>
                    <a:pt x="12" y="62"/>
                    <a:pt x="12" y="62"/>
                    <a:pt x="12" y="62"/>
                  </a:cubicBezTo>
                  <a:cubicBezTo>
                    <a:pt x="9" y="50"/>
                    <a:pt x="9" y="50"/>
                    <a:pt x="9" y="50"/>
                  </a:cubicBezTo>
                  <a:cubicBezTo>
                    <a:pt x="30" y="36"/>
                    <a:pt x="30" y="36"/>
                    <a:pt x="30" y="36"/>
                  </a:cubicBezTo>
                  <a:cubicBezTo>
                    <a:pt x="30" y="36"/>
                    <a:pt x="31" y="36"/>
                    <a:pt x="31" y="36"/>
                  </a:cubicBezTo>
                  <a:cubicBezTo>
                    <a:pt x="33" y="34"/>
                    <a:pt x="35" y="33"/>
                    <a:pt x="36" y="33"/>
                  </a:cubicBezTo>
                  <a:cubicBezTo>
                    <a:pt x="35" y="33"/>
                    <a:pt x="34" y="33"/>
                    <a:pt x="33" y="33"/>
                  </a:cubicBezTo>
                  <a:cubicBezTo>
                    <a:pt x="32" y="33"/>
                    <a:pt x="31" y="33"/>
                    <a:pt x="29" y="33"/>
                  </a:cubicBezTo>
                  <a:cubicBezTo>
                    <a:pt x="4" y="33"/>
                    <a:pt x="4" y="33"/>
                    <a:pt x="4" y="33"/>
                  </a:cubicBezTo>
                  <a:cubicBezTo>
                    <a:pt x="0" y="21"/>
                    <a:pt x="0" y="21"/>
                    <a:pt x="0" y="21"/>
                  </a:cubicBezTo>
                  <a:lnTo>
                    <a:pt x="44" y="0"/>
                  </a:lnTo>
                  <a:close/>
                </a:path>
              </a:pathLst>
            </a:custGeom>
            <a:solidFill>
              <a:srgbClr val="000000"/>
            </a:solidFill>
            <a:ln w="9525">
              <a:noFill/>
              <a:round/>
              <a:headEnd/>
              <a:tailEnd/>
            </a:ln>
          </p:spPr>
          <p:txBody>
            <a:bodyPr/>
            <a:lstStyle/>
            <a:p>
              <a:endParaRPr lang="ja-JP" altLang="en-US"/>
            </a:p>
          </p:txBody>
        </p:sp>
        <p:sp>
          <p:nvSpPr>
            <p:cNvPr id="13356" name="Freeform 42"/>
            <p:cNvSpPr>
              <a:spLocks/>
            </p:cNvSpPr>
            <p:nvPr/>
          </p:nvSpPr>
          <p:spPr bwMode="auto">
            <a:xfrm>
              <a:off x="1698" y="2311"/>
              <a:ext cx="120" cy="87"/>
            </a:xfrm>
            <a:custGeom>
              <a:avLst/>
              <a:gdLst>
                <a:gd name="T0" fmla="*/ 85 w 51"/>
                <a:gd name="T1" fmla="*/ 71 h 37"/>
                <a:gd name="T2" fmla="*/ 92 w 51"/>
                <a:gd name="T3" fmla="*/ 56 h 37"/>
                <a:gd name="T4" fmla="*/ 94 w 51"/>
                <a:gd name="T5" fmla="*/ 42 h 37"/>
                <a:gd name="T6" fmla="*/ 89 w 51"/>
                <a:gd name="T7" fmla="*/ 33 h 37"/>
                <a:gd name="T8" fmla="*/ 80 w 51"/>
                <a:gd name="T9" fmla="*/ 31 h 37"/>
                <a:gd name="T10" fmla="*/ 73 w 51"/>
                <a:gd name="T11" fmla="*/ 35 h 37"/>
                <a:gd name="T12" fmla="*/ 68 w 51"/>
                <a:gd name="T13" fmla="*/ 52 h 37"/>
                <a:gd name="T14" fmla="*/ 61 w 51"/>
                <a:gd name="T15" fmla="*/ 75 h 37"/>
                <a:gd name="T16" fmla="*/ 45 w 51"/>
                <a:gd name="T17" fmla="*/ 87 h 37"/>
                <a:gd name="T18" fmla="*/ 16 w 51"/>
                <a:gd name="T19" fmla="*/ 80 h 37"/>
                <a:gd name="T20" fmla="*/ 2 w 51"/>
                <a:gd name="T21" fmla="*/ 54 h 37"/>
                <a:gd name="T22" fmla="*/ 0 w 51"/>
                <a:gd name="T23" fmla="*/ 38 h 37"/>
                <a:gd name="T24" fmla="*/ 5 w 51"/>
                <a:gd name="T25" fmla="*/ 19 h 37"/>
                <a:gd name="T26" fmla="*/ 28 w 51"/>
                <a:gd name="T27" fmla="*/ 26 h 37"/>
                <a:gd name="T28" fmla="*/ 24 w 51"/>
                <a:gd name="T29" fmla="*/ 38 h 37"/>
                <a:gd name="T30" fmla="*/ 24 w 51"/>
                <a:gd name="T31" fmla="*/ 47 h 37"/>
                <a:gd name="T32" fmla="*/ 28 w 51"/>
                <a:gd name="T33" fmla="*/ 56 h 37"/>
                <a:gd name="T34" fmla="*/ 35 w 51"/>
                <a:gd name="T35" fmla="*/ 59 h 37"/>
                <a:gd name="T36" fmla="*/ 40 w 51"/>
                <a:gd name="T37" fmla="*/ 54 h 37"/>
                <a:gd name="T38" fmla="*/ 45 w 51"/>
                <a:gd name="T39" fmla="*/ 42 h 37"/>
                <a:gd name="T40" fmla="*/ 45 w 51"/>
                <a:gd name="T41" fmla="*/ 40 h 37"/>
                <a:gd name="T42" fmla="*/ 52 w 51"/>
                <a:gd name="T43" fmla="*/ 14 h 37"/>
                <a:gd name="T44" fmla="*/ 59 w 51"/>
                <a:gd name="T45" fmla="*/ 7 h 37"/>
                <a:gd name="T46" fmla="*/ 71 w 51"/>
                <a:gd name="T47" fmla="*/ 2 h 37"/>
                <a:gd name="T48" fmla="*/ 101 w 51"/>
                <a:gd name="T49" fmla="*/ 9 h 37"/>
                <a:gd name="T50" fmla="*/ 118 w 51"/>
                <a:gd name="T51" fmla="*/ 38 h 37"/>
                <a:gd name="T52" fmla="*/ 118 w 51"/>
                <a:gd name="T53" fmla="*/ 59 h 37"/>
                <a:gd name="T54" fmla="*/ 108 w 51"/>
                <a:gd name="T55" fmla="*/ 80 h 37"/>
                <a:gd name="T56" fmla="*/ 85 w 51"/>
                <a:gd name="T57" fmla="*/ 71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37"/>
                <a:gd name="T89" fmla="*/ 51 w 51"/>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37">
                  <a:moveTo>
                    <a:pt x="36" y="30"/>
                  </a:moveTo>
                  <a:cubicBezTo>
                    <a:pt x="37" y="28"/>
                    <a:pt x="39" y="26"/>
                    <a:pt x="39" y="24"/>
                  </a:cubicBezTo>
                  <a:cubicBezTo>
                    <a:pt x="40" y="22"/>
                    <a:pt x="40" y="20"/>
                    <a:pt x="40" y="18"/>
                  </a:cubicBezTo>
                  <a:cubicBezTo>
                    <a:pt x="40" y="16"/>
                    <a:pt x="39" y="15"/>
                    <a:pt x="38" y="14"/>
                  </a:cubicBezTo>
                  <a:cubicBezTo>
                    <a:pt x="37" y="13"/>
                    <a:pt x="36" y="13"/>
                    <a:pt x="34" y="13"/>
                  </a:cubicBezTo>
                  <a:cubicBezTo>
                    <a:pt x="33" y="13"/>
                    <a:pt x="31" y="14"/>
                    <a:pt x="31" y="15"/>
                  </a:cubicBezTo>
                  <a:cubicBezTo>
                    <a:pt x="30" y="16"/>
                    <a:pt x="30" y="18"/>
                    <a:pt x="29" y="22"/>
                  </a:cubicBezTo>
                  <a:cubicBezTo>
                    <a:pt x="29" y="27"/>
                    <a:pt x="28" y="30"/>
                    <a:pt x="26" y="32"/>
                  </a:cubicBezTo>
                  <a:cubicBezTo>
                    <a:pt x="25" y="35"/>
                    <a:pt x="22" y="36"/>
                    <a:pt x="19" y="37"/>
                  </a:cubicBezTo>
                  <a:cubicBezTo>
                    <a:pt x="14" y="37"/>
                    <a:pt x="10" y="36"/>
                    <a:pt x="7" y="34"/>
                  </a:cubicBezTo>
                  <a:cubicBezTo>
                    <a:pt x="4" y="32"/>
                    <a:pt x="1" y="28"/>
                    <a:pt x="1" y="23"/>
                  </a:cubicBezTo>
                  <a:cubicBezTo>
                    <a:pt x="0" y="21"/>
                    <a:pt x="0" y="18"/>
                    <a:pt x="0" y="16"/>
                  </a:cubicBezTo>
                  <a:cubicBezTo>
                    <a:pt x="1" y="13"/>
                    <a:pt x="1" y="11"/>
                    <a:pt x="2" y="8"/>
                  </a:cubicBezTo>
                  <a:cubicBezTo>
                    <a:pt x="12" y="11"/>
                    <a:pt x="12" y="11"/>
                    <a:pt x="12" y="11"/>
                  </a:cubicBezTo>
                  <a:cubicBezTo>
                    <a:pt x="11" y="13"/>
                    <a:pt x="11" y="14"/>
                    <a:pt x="10" y="16"/>
                  </a:cubicBezTo>
                  <a:cubicBezTo>
                    <a:pt x="10" y="17"/>
                    <a:pt x="10" y="19"/>
                    <a:pt x="10" y="20"/>
                  </a:cubicBezTo>
                  <a:cubicBezTo>
                    <a:pt x="10" y="22"/>
                    <a:pt x="11" y="23"/>
                    <a:pt x="12" y="24"/>
                  </a:cubicBezTo>
                  <a:cubicBezTo>
                    <a:pt x="13" y="25"/>
                    <a:pt x="14" y="25"/>
                    <a:pt x="15" y="25"/>
                  </a:cubicBezTo>
                  <a:cubicBezTo>
                    <a:pt x="16" y="25"/>
                    <a:pt x="17" y="24"/>
                    <a:pt x="17" y="23"/>
                  </a:cubicBezTo>
                  <a:cubicBezTo>
                    <a:pt x="18" y="22"/>
                    <a:pt x="18" y="20"/>
                    <a:pt x="19" y="18"/>
                  </a:cubicBezTo>
                  <a:cubicBezTo>
                    <a:pt x="19" y="17"/>
                    <a:pt x="19" y="17"/>
                    <a:pt x="19" y="17"/>
                  </a:cubicBezTo>
                  <a:cubicBezTo>
                    <a:pt x="19" y="12"/>
                    <a:pt x="20" y="8"/>
                    <a:pt x="22" y="6"/>
                  </a:cubicBezTo>
                  <a:cubicBezTo>
                    <a:pt x="22" y="5"/>
                    <a:pt x="24" y="4"/>
                    <a:pt x="25" y="3"/>
                  </a:cubicBezTo>
                  <a:cubicBezTo>
                    <a:pt x="27" y="2"/>
                    <a:pt x="28" y="2"/>
                    <a:pt x="30" y="1"/>
                  </a:cubicBezTo>
                  <a:cubicBezTo>
                    <a:pt x="35" y="0"/>
                    <a:pt x="40" y="1"/>
                    <a:pt x="43" y="4"/>
                  </a:cubicBezTo>
                  <a:cubicBezTo>
                    <a:pt x="47" y="7"/>
                    <a:pt x="49" y="11"/>
                    <a:pt x="50" y="16"/>
                  </a:cubicBezTo>
                  <a:cubicBezTo>
                    <a:pt x="51" y="20"/>
                    <a:pt x="51" y="23"/>
                    <a:pt x="50" y="25"/>
                  </a:cubicBezTo>
                  <a:cubicBezTo>
                    <a:pt x="49" y="28"/>
                    <a:pt x="48" y="31"/>
                    <a:pt x="46" y="34"/>
                  </a:cubicBezTo>
                  <a:lnTo>
                    <a:pt x="36" y="30"/>
                  </a:lnTo>
                  <a:close/>
                </a:path>
              </a:pathLst>
            </a:custGeom>
            <a:solidFill>
              <a:srgbClr val="000000"/>
            </a:solidFill>
            <a:ln w="9525">
              <a:noFill/>
              <a:round/>
              <a:headEnd/>
              <a:tailEnd/>
            </a:ln>
          </p:spPr>
          <p:txBody>
            <a:bodyPr/>
            <a:lstStyle/>
            <a:p>
              <a:endParaRPr lang="ja-JP" altLang="en-US"/>
            </a:p>
          </p:txBody>
        </p:sp>
        <p:sp>
          <p:nvSpPr>
            <p:cNvPr id="13357" name="Freeform 43"/>
            <p:cNvSpPr>
              <a:spLocks/>
            </p:cNvSpPr>
            <p:nvPr/>
          </p:nvSpPr>
          <p:spPr bwMode="auto">
            <a:xfrm>
              <a:off x="1776" y="2259"/>
              <a:ext cx="52" cy="38"/>
            </a:xfrm>
            <a:custGeom>
              <a:avLst/>
              <a:gdLst>
                <a:gd name="T0" fmla="*/ 2 w 52"/>
                <a:gd name="T1" fmla="*/ 28 h 38"/>
                <a:gd name="T2" fmla="*/ 0 w 52"/>
                <a:gd name="T3" fmla="*/ 0 h 38"/>
                <a:gd name="T4" fmla="*/ 49 w 52"/>
                <a:gd name="T5" fmla="*/ 19 h 38"/>
                <a:gd name="T6" fmla="*/ 52 w 52"/>
                <a:gd name="T7" fmla="*/ 38 h 38"/>
                <a:gd name="T8" fmla="*/ 2 w 52"/>
                <a:gd name="T9" fmla="*/ 28 h 38"/>
                <a:gd name="T10" fmla="*/ 0 60000 65536"/>
                <a:gd name="T11" fmla="*/ 0 60000 65536"/>
                <a:gd name="T12" fmla="*/ 0 60000 65536"/>
                <a:gd name="T13" fmla="*/ 0 60000 65536"/>
                <a:gd name="T14" fmla="*/ 0 60000 65536"/>
                <a:gd name="T15" fmla="*/ 0 w 52"/>
                <a:gd name="T16" fmla="*/ 0 h 38"/>
                <a:gd name="T17" fmla="*/ 52 w 52"/>
                <a:gd name="T18" fmla="*/ 38 h 38"/>
              </a:gdLst>
              <a:ahLst/>
              <a:cxnLst>
                <a:cxn ang="T10">
                  <a:pos x="T0" y="T1"/>
                </a:cxn>
                <a:cxn ang="T11">
                  <a:pos x="T2" y="T3"/>
                </a:cxn>
                <a:cxn ang="T12">
                  <a:pos x="T4" y="T5"/>
                </a:cxn>
                <a:cxn ang="T13">
                  <a:pos x="T6" y="T7"/>
                </a:cxn>
                <a:cxn ang="T14">
                  <a:pos x="T8" y="T9"/>
                </a:cxn>
              </a:cxnLst>
              <a:rect l="T15" t="T16" r="T17" b="T18"/>
              <a:pathLst>
                <a:path w="52" h="38">
                  <a:moveTo>
                    <a:pt x="2" y="28"/>
                  </a:moveTo>
                  <a:lnTo>
                    <a:pt x="0" y="0"/>
                  </a:lnTo>
                  <a:lnTo>
                    <a:pt x="49" y="19"/>
                  </a:lnTo>
                  <a:lnTo>
                    <a:pt x="52" y="38"/>
                  </a:lnTo>
                  <a:lnTo>
                    <a:pt x="2" y="28"/>
                  </a:lnTo>
                  <a:close/>
                </a:path>
              </a:pathLst>
            </a:custGeom>
            <a:solidFill>
              <a:srgbClr val="000000"/>
            </a:solidFill>
            <a:ln w="9525">
              <a:noFill/>
              <a:round/>
              <a:headEnd/>
              <a:tailEnd/>
            </a:ln>
          </p:spPr>
          <p:txBody>
            <a:bodyPr/>
            <a:lstStyle/>
            <a:p>
              <a:endParaRPr lang="ja-JP" altLang="en-US"/>
            </a:p>
          </p:txBody>
        </p:sp>
        <p:sp>
          <p:nvSpPr>
            <p:cNvPr id="13358" name="Freeform 44"/>
            <p:cNvSpPr>
              <a:spLocks noEditPoints="1"/>
            </p:cNvSpPr>
            <p:nvPr/>
          </p:nvSpPr>
          <p:spPr bwMode="auto">
            <a:xfrm>
              <a:off x="1681" y="2129"/>
              <a:ext cx="118" cy="118"/>
            </a:xfrm>
            <a:custGeom>
              <a:avLst/>
              <a:gdLst>
                <a:gd name="T0" fmla="*/ 59 w 50"/>
                <a:gd name="T1" fmla="*/ 0 h 50"/>
                <a:gd name="T2" fmla="*/ 80 w 50"/>
                <a:gd name="T3" fmla="*/ 2 h 50"/>
                <a:gd name="T4" fmla="*/ 99 w 50"/>
                <a:gd name="T5" fmla="*/ 17 h 50"/>
                <a:gd name="T6" fmla="*/ 113 w 50"/>
                <a:gd name="T7" fmla="*/ 35 h 50"/>
                <a:gd name="T8" fmla="*/ 118 w 50"/>
                <a:gd name="T9" fmla="*/ 57 h 50"/>
                <a:gd name="T10" fmla="*/ 113 w 50"/>
                <a:gd name="T11" fmla="*/ 80 h 50"/>
                <a:gd name="T12" fmla="*/ 101 w 50"/>
                <a:gd name="T13" fmla="*/ 99 h 50"/>
                <a:gd name="T14" fmla="*/ 83 w 50"/>
                <a:gd name="T15" fmla="*/ 113 h 50"/>
                <a:gd name="T16" fmla="*/ 61 w 50"/>
                <a:gd name="T17" fmla="*/ 118 h 50"/>
                <a:gd name="T18" fmla="*/ 38 w 50"/>
                <a:gd name="T19" fmla="*/ 116 h 50"/>
                <a:gd name="T20" fmla="*/ 19 w 50"/>
                <a:gd name="T21" fmla="*/ 101 h 50"/>
                <a:gd name="T22" fmla="*/ 5 w 50"/>
                <a:gd name="T23" fmla="*/ 83 h 50"/>
                <a:gd name="T24" fmla="*/ 0 w 50"/>
                <a:gd name="T25" fmla="*/ 61 h 50"/>
                <a:gd name="T26" fmla="*/ 5 w 50"/>
                <a:gd name="T27" fmla="*/ 38 h 50"/>
                <a:gd name="T28" fmla="*/ 17 w 50"/>
                <a:gd name="T29" fmla="*/ 17 h 50"/>
                <a:gd name="T30" fmla="*/ 35 w 50"/>
                <a:gd name="T31" fmla="*/ 5 h 50"/>
                <a:gd name="T32" fmla="*/ 59 w 50"/>
                <a:gd name="T33" fmla="*/ 0 h 50"/>
                <a:gd name="T34" fmla="*/ 92 w 50"/>
                <a:gd name="T35" fmla="*/ 59 h 50"/>
                <a:gd name="T36" fmla="*/ 83 w 50"/>
                <a:gd name="T37" fmla="*/ 38 h 50"/>
                <a:gd name="T38" fmla="*/ 59 w 50"/>
                <a:gd name="T39" fmla="*/ 31 h 50"/>
                <a:gd name="T40" fmla="*/ 35 w 50"/>
                <a:gd name="T41" fmla="*/ 38 h 50"/>
                <a:gd name="T42" fmla="*/ 26 w 50"/>
                <a:gd name="T43" fmla="*/ 59 h 50"/>
                <a:gd name="T44" fmla="*/ 35 w 50"/>
                <a:gd name="T45" fmla="*/ 80 h 50"/>
                <a:gd name="T46" fmla="*/ 59 w 50"/>
                <a:gd name="T47" fmla="*/ 87 h 50"/>
                <a:gd name="T48" fmla="*/ 83 w 50"/>
                <a:gd name="T49" fmla="*/ 80 h 50"/>
                <a:gd name="T50" fmla="*/ 92 w 50"/>
                <a:gd name="T51" fmla="*/ 5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25" y="0"/>
                  </a:moveTo>
                  <a:cubicBezTo>
                    <a:pt x="28" y="0"/>
                    <a:pt x="31" y="0"/>
                    <a:pt x="34" y="1"/>
                  </a:cubicBezTo>
                  <a:cubicBezTo>
                    <a:pt x="37" y="2"/>
                    <a:pt x="40" y="4"/>
                    <a:pt x="42" y="7"/>
                  </a:cubicBezTo>
                  <a:cubicBezTo>
                    <a:pt x="45" y="9"/>
                    <a:pt x="47" y="12"/>
                    <a:pt x="48" y="15"/>
                  </a:cubicBezTo>
                  <a:cubicBezTo>
                    <a:pt x="49" y="18"/>
                    <a:pt x="50" y="21"/>
                    <a:pt x="50" y="24"/>
                  </a:cubicBezTo>
                  <a:cubicBezTo>
                    <a:pt x="50" y="28"/>
                    <a:pt x="50" y="31"/>
                    <a:pt x="48" y="34"/>
                  </a:cubicBezTo>
                  <a:cubicBezTo>
                    <a:pt x="47" y="37"/>
                    <a:pt x="45" y="40"/>
                    <a:pt x="43" y="42"/>
                  </a:cubicBezTo>
                  <a:cubicBezTo>
                    <a:pt x="41" y="45"/>
                    <a:pt x="38" y="47"/>
                    <a:pt x="35" y="48"/>
                  </a:cubicBezTo>
                  <a:cubicBezTo>
                    <a:pt x="32" y="50"/>
                    <a:pt x="29" y="50"/>
                    <a:pt x="26" y="50"/>
                  </a:cubicBezTo>
                  <a:cubicBezTo>
                    <a:pt x="22" y="50"/>
                    <a:pt x="19" y="50"/>
                    <a:pt x="16" y="49"/>
                  </a:cubicBezTo>
                  <a:cubicBezTo>
                    <a:pt x="13" y="48"/>
                    <a:pt x="10" y="46"/>
                    <a:pt x="8" y="43"/>
                  </a:cubicBezTo>
                  <a:cubicBezTo>
                    <a:pt x="6" y="41"/>
                    <a:pt x="4" y="38"/>
                    <a:pt x="2" y="35"/>
                  </a:cubicBezTo>
                  <a:cubicBezTo>
                    <a:pt x="1" y="32"/>
                    <a:pt x="0" y="29"/>
                    <a:pt x="0" y="26"/>
                  </a:cubicBezTo>
                  <a:cubicBezTo>
                    <a:pt x="0" y="22"/>
                    <a:pt x="1" y="19"/>
                    <a:pt x="2" y="16"/>
                  </a:cubicBezTo>
                  <a:cubicBezTo>
                    <a:pt x="3" y="13"/>
                    <a:pt x="5" y="10"/>
                    <a:pt x="7" y="7"/>
                  </a:cubicBezTo>
                  <a:cubicBezTo>
                    <a:pt x="9" y="5"/>
                    <a:pt x="12" y="3"/>
                    <a:pt x="15" y="2"/>
                  </a:cubicBezTo>
                  <a:cubicBezTo>
                    <a:pt x="18" y="0"/>
                    <a:pt x="21" y="0"/>
                    <a:pt x="25" y="0"/>
                  </a:cubicBezTo>
                  <a:close/>
                  <a:moveTo>
                    <a:pt x="39" y="25"/>
                  </a:moveTo>
                  <a:cubicBezTo>
                    <a:pt x="39" y="21"/>
                    <a:pt x="38" y="18"/>
                    <a:pt x="35" y="16"/>
                  </a:cubicBezTo>
                  <a:cubicBezTo>
                    <a:pt x="32" y="14"/>
                    <a:pt x="29" y="12"/>
                    <a:pt x="25" y="13"/>
                  </a:cubicBezTo>
                  <a:cubicBezTo>
                    <a:pt x="21" y="13"/>
                    <a:pt x="18" y="14"/>
                    <a:pt x="15" y="16"/>
                  </a:cubicBezTo>
                  <a:cubicBezTo>
                    <a:pt x="12" y="19"/>
                    <a:pt x="11" y="22"/>
                    <a:pt x="11" y="25"/>
                  </a:cubicBezTo>
                  <a:cubicBezTo>
                    <a:pt x="11" y="29"/>
                    <a:pt x="13" y="32"/>
                    <a:pt x="15" y="34"/>
                  </a:cubicBezTo>
                  <a:cubicBezTo>
                    <a:pt x="18" y="36"/>
                    <a:pt x="21" y="38"/>
                    <a:pt x="25" y="37"/>
                  </a:cubicBezTo>
                  <a:cubicBezTo>
                    <a:pt x="30" y="37"/>
                    <a:pt x="33" y="36"/>
                    <a:pt x="35" y="34"/>
                  </a:cubicBezTo>
                  <a:cubicBezTo>
                    <a:pt x="38" y="31"/>
                    <a:pt x="39" y="28"/>
                    <a:pt x="39" y="25"/>
                  </a:cubicBezTo>
                  <a:close/>
                </a:path>
              </a:pathLst>
            </a:custGeom>
            <a:solidFill>
              <a:srgbClr val="000000"/>
            </a:solidFill>
            <a:ln w="9525">
              <a:noFill/>
              <a:round/>
              <a:headEnd/>
              <a:tailEnd/>
            </a:ln>
          </p:spPr>
          <p:txBody>
            <a:bodyPr/>
            <a:lstStyle/>
            <a:p>
              <a:endParaRPr lang="ja-JP" altLang="en-US"/>
            </a:p>
          </p:txBody>
        </p:sp>
        <p:sp>
          <p:nvSpPr>
            <p:cNvPr id="13359" name="Freeform 45"/>
            <p:cNvSpPr>
              <a:spLocks/>
            </p:cNvSpPr>
            <p:nvPr/>
          </p:nvSpPr>
          <p:spPr bwMode="auto">
            <a:xfrm>
              <a:off x="1684" y="2030"/>
              <a:ext cx="120" cy="85"/>
            </a:xfrm>
            <a:custGeom>
              <a:avLst/>
              <a:gdLst>
                <a:gd name="T0" fmla="*/ 78 w 51"/>
                <a:gd name="T1" fmla="*/ 71 h 36"/>
                <a:gd name="T2" fmla="*/ 89 w 51"/>
                <a:gd name="T3" fmla="*/ 57 h 36"/>
                <a:gd name="T4" fmla="*/ 94 w 51"/>
                <a:gd name="T5" fmla="*/ 45 h 36"/>
                <a:gd name="T6" fmla="*/ 92 w 51"/>
                <a:gd name="T7" fmla="*/ 35 h 36"/>
                <a:gd name="T8" fmla="*/ 85 w 51"/>
                <a:gd name="T9" fmla="*/ 31 h 36"/>
                <a:gd name="T10" fmla="*/ 75 w 51"/>
                <a:gd name="T11" fmla="*/ 33 h 36"/>
                <a:gd name="T12" fmla="*/ 68 w 51"/>
                <a:gd name="T13" fmla="*/ 47 h 36"/>
                <a:gd name="T14" fmla="*/ 54 w 51"/>
                <a:gd name="T15" fmla="*/ 71 h 36"/>
                <a:gd name="T16" fmla="*/ 35 w 51"/>
                <a:gd name="T17" fmla="*/ 76 h 36"/>
                <a:gd name="T18" fmla="*/ 9 w 51"/>
                <a:gd name="T19" fmla="*/ 61 h 36"/>
                <a:gd name="T20" fmla="*/ 2 w 51"/>
                <a:gd name="T21" fmla="*/ 33 h 36"/>
                <a:gd name="T22" fmla="*/ 5 w 51"/>
                <a:gd name="T23" fmla="*/ 17 h 36"/>
                <a:gd name="T24" fmla="*/ 14 w 51"/>
                <a:gd name="T25" fmla="*/ 2 h 36"/>
                <a:gd name="T26" fmla="*/ 35 w 51"/>
                <a:gd name="T27" fmla="*/ 12 h 36"/>
                <a:gd name="T28" fmla="*/ 28 w 51"/>
                <a:gd name="T29" fmla="*/ 24 h 36"/>
                <a:gd name="T30" fmla="*/ 26 w 51"/>
                <a:gd name="T31" fmla="*/ 33 h 36"/>
                <a:gd name="T32" fmla="*/ 26 w 51"/>
                <a:gd name="T33" fmla="*/ 43 h 36"/>
                <a:gd name="T34" fmla="*/ 33 w 51"/>
                <a:gd name="T35" fmla="*/ 47 h 36"/>
                <a:gd name="T36" fmla="*/ 40 w 51"/>
                <a:gd name="T37" fmla="*/ 45 h 36"/>
                <a:gd name="T38" fmla="*/ 45 w 51"/>
                <a:gd name="T39" fmla="*/ 33 h 36"/>
                <a:gd name="T40" fmla="*/ 47 w 51"/>
                <a:gd name="T41" fmla="*/ 31 h 36"/>
                <a:gd name="T42" fmla="*/ 59 w 51"/>
                <a:gd name="T43" fmla="*/ 7 h 36"/>
                <a:gd name="T44" fmla="*/ 71 w 51"/>
                <a:gd name="T45" fmla="*/ 2 h 36"/>
                <a:gd name="T46" fmla="*/ 82 w 51"/>
                <a:gd name="T47" fmla="*/ 2 h 36"/>
                <a:gd name="T48" fmla="*/ 111 w 51"/>
                <a:gd name="T49" fmla="*/ 14 h 36"/>
                <a:gd name="T50" fmla="*/ 118 w 51"/>
                <a:gd name="T51" fmla="*/ 47 h 36"/>
                <a:gd name="T52" fmla="*/ 113 w 51"/>
                <a:gd name="T53" fmla="*/ 68 h 36"/>
                <a:gd name="T54" fmla="*/ 99 w 51"/>
                <a:gd name="T55" fmla="*/ 85 h 36"/>
                <a:gd name="T56" fmla="*/ 78 w 51"/>
                <a:gd name="T57" fmla="*/ 71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36"/>
                <a:gd name="T89" fmla="*/ 51 w 51"/>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36">
                  <a:moveTo>
                    <a:pt x="33" y="30"/>
                  </a:moveTo>
                  <a:cubicBezTo>
                    <a:pt x="35" y="28"/>
                    <a:pt x="37" y="26"/>
                    <a:pt x="38" y="24"/>
                  </a:cubicBezTo>
                  <a:cubicBezTo>
                    <a:pt x="39" y="23"/>
                    <a:pt x="40" y="21"/>
                    <a:pt x="40" y="19"/>
                  </a:cubicBezTo>
                  <a:cubicBezTo>
                    <a:pt x="40" y="17"/>
                    <a:pt x="40" y="16"/>
                    <a:pt x="39" y="15"/>
                  </a:cubicBezTo>
                  <a:cubicBezTo>
                    <a:pt x="38" y="13"/>
                    <a:pt x="37" y="13"/>
                    <a:pt x="36" y="13"/>
                  </a:cubicBezTo>
                  <a:cubicBezTo>
                    <a:pt x="34" y="13"/>
                    <a:pt x="33" y="13"/>
                    <a:pt x="32" y="14"/>
                  </a:cubicBezTo>
                  <a:cubicBezTo>
                    <a:pt x="31" y="15"/>
                    <a:pt x="30" y="17"/>
                    <a:pt x="29" y="20"/>
                  </a:cubicBezTo>
                  <a:cubicBezTo>
                    <a:pt x="27" y="25"/>
                    <a:pt x="25" y="28"/>
                    <a:pt x="23" y="30"/>
                  </a:cubicBezTo>
                  <a:cubicBezTo>
                    <a:pt x="21" y="31"/>
                    <a:pt x="18" y="32"/>
                    <a:pt x="15" y="32"/>
                  </a:cubicBezTo>
                  <a:cubicBezTo>
                    <a:pt x="10" y="31"/>
                    <a:pt x="7" y="30"/>
                    <a:pt x="4" y="26"/>
                  </a:cubicBezTo>
                  <a:cubicBezTo>
                    <a:pt x="1" y="23"/>
                    <a:pt x="0" y="19"/>
                    <a:pt x="1" y="14"/>
                  </a:cubicBezTo>
                  <a:cubicBezTo>
                    <a:pt x="1" y="12"/>
                    <a:pt x="1" y="9"/>
                    <a:pt x="2" y="7"/>
                  </a:cubicBezTo>
                  <a:cubicBezTo>
                    <a:pt x="3" y="5"/>
                    <a:pt x="5" y="3"/>
                    <a:pt x="6" y="1"/>
                  </a:cubicBezTo>
                  <a:cubicBezTo>
                    <a:pt x="15" y="5"/>
                    <a:pt x="15" y="5"/>
                    <a:pt x="15" y="5"/>
                  </a:cubicBezTo>
                  <a:cubicBezTo>
                    <a:pt x="14" y="7"/>
                    <a:pt x="13" y="8"/>
                    <a:pt x="12" y="10"/>
                  </a:cubicBezTo>
                  <a:cubicBezTo>
                    <a:pt x="11" y="11"/>
                    <a:pt x="11" y="13"/>
                    <a:pt x="11" y="14"/>
                  </a:cubicBezTo>
                  <a:cubicBezTo>
                    <a:pt x="10" y="16"/>
                    <a:pt x="11" y="17"/>
                    <a:pt x="11" y="18"/>
                  </a:cubicBezTo>
                  <a:cubicBezTo>
                    <a:pt x="12" y="19"/>
                    <a:pt x="13" y="20"/>
                    <a:pt x="14" y="20"/>
                  </a:cubicBezTo>
                  <a:cubicBezTo>
                    <a:pt x="15" y="20"/>
                    <a:pt x="16" y="19"/>
                    <a:pt x="17" y="19"/>
                  </a:cubicBezTo>
                  <a:cubicBezTo>
                    <a:pt x="18" y="18"/>
                    <a:pt x="19" y="16"/>
                    <a:pt x="19" y="14"/>
                  </a:cubicBezTo>
                  <a:cubicBezTo>
                    <a:pt x="20" y="13"/>
                    <a:pt x="20" y="13"/>
                    <a:pt x="20" y="13"/>
                  </a:cubicBezTo>
                  <a:cubicBezTo>
                    <a:pt x="22" y="8"/>
                    <a:pt x="23" y="5"/>
                    <a:pt x="25" y="3"/>
                  </a:cubicBezTo>
                  <a:cubicBezTo>
                    <a:pt x="26" y="2"/>
                    <a:pt x="28" y="1"/>
                    <a:pt x="30" y="1"/>
                  </a:cubicBezTo>
                  <a:cubicBezTo>
                    <a:pt x="31" y="1"/>
                    <a:pt x="33" y="0"/>
                    <a:pt x="35" y="1"/>
                  </a:cubicBezTo>
                  <a:cubicBezTo>
                    <a:pt x="40" y="1"/>
                    <a:pt x="44" y="3"/>
                    <a:pt x="47" y="6"/>
                  </a:cubicBezTo>
                  <a:cubicBezTo>
                    <a:pt x="50" y="10"/>
                    <a:pt x="51" y="15"/>
                    <a:pt x="50" y="20"/>
                  </a:cubicBezTo>
                  <a:cubicBezTo>
                    <a:pt x="50" y="23"/>
                    <a:pt x="49" y="26"/>
                    <a:pt x="48" y="29"/>
                  </a:cubicBezTo>
                  <a:cubicBezTo>
                    <a:pt x="47" y="32"/>
                    <a:pt x="45" y="34"/>
                    <a:pt x="42" y="36"/>
                  </a:cubicBezTo>
                  <a:lnTo>
                    <a:pt x="33" y="30"/>
                  </a:lnTo>
                  <a:close/>
                </a:path>
              </a:pathLst>
            </a:custGeom>
            <a:solidFill>
              <a:srgbClr val="000000"/>
            </a:solidFill>
            <a:ln w="9525">
              <a:noFill/>
              <a:round/>
              <a:headEnd/>
              <a:tailEnd/>
            </a:ln>
          </p:spPr>
          <p:txBody>
            <a:bodyPr/>
            <a:lstStyle/>
            <a:p>
              <a:endParaRPr lang="ja-JP" altLang="en-US"/>
            </a:p>
          </p:txBody>
        </p:sp>
        <p:sp>
          <p:nvSpPr>
            <p:cNvPr id="13360" name="Freeform 46"/>
            <p:cNvSpPr>
              <a:spLocks noEditPoints="1"/>
            </p:cNvSpPr>
            <p:nvPr/>
          </p:nvSpPr>
          <p:spPr bwMode="auto">
            <a:xfrm>
              <a:off x="1698" y="1916"/>
              <a:ext cx="125" cy="114"/>
            </a:xfrm>
            <a:custGeom>
              <a:avLst/>
              <a:gdLst>
                <a:gd name="T0" fmla="*/ 104 w 53"/>
                <a:gd name="T1" fmla="*/ 114 h 48"/>
                <a:gd name="T2" fmla="*/ 0 w 53"/>
                <a:gd name="T3" fmla="*/ 57 h 48"/>
                <a:gd name="T4" fmla="*/ 7 w 53"/>
                <a:gd name="T5" fmla="*/ 19 h 48"/>
                <a:gd name="T6" fmla="*/ 125 w 53"/>
                <a:gd name="T7" fmla="*/ 0 h 48"/>
                <a:gd name="T8" fmla="*/ 120 w 53"/>
                <a:gd name="T9" fmla="*/ 31 h 48"/>
                <a:gd name="T10" fmla="*/ 99 w 53"/>
                <a:gd name="T11" fmla="*/ 31 h 48"/>
                <a:gd name="T12" fmla="*/ 92 w 53"/>
                <a:gd name="T13" fmla="*/ 74 h 48"/>
                <a:gd name="T14" fmla="*/ 111 w 53"/>
                <a:gd name="T15" fmla="*/ 83 h 48"/>
                <a:gd name="T16" fmla="*/ 104 w 53"/>
                <a:gd name="T17" fmla="*/ 114 h 48"/>
                <a:gd name="T18" fmla="*/ 71 w 53"/>
                <a:gd name="T19" fmla="*/ 64 h 48"/>
                <a:gd name="T20" fmla="*/ 75 w 53"/>
                <a:gd name="T21" fmla="*/ 33 h 48"/>
                <a:gd name="T22" fmla="*/ 38 w 53"/>
                <a:gd name="T23" fmla="*/ 40 h 48"/>
                <a:gd name="T24" fmla="*/ 33 w 53"/>
                <a:gd name="T25" fmla="*/ 40 h 48"/>
                <a:gd name="T26" fmla="*/ 21 w 53"/>
                <a:gd name="T27" fmla="*/ 40 h 48"/>
                <a:gd name="T28" fmla="*/ 31 w 53"/>
                <a:gd name="T29" fmla="*/ 43 h 48"/>
                <a:gd name="T30" fmla="*/ 35 w 53"/>
                <a:gd name="T31" fmla="*/ 48 h 48"/>
                <a:gd name="T32" fmla="*/ 71 w 53"/>
                <a:gd name="T33" fmla="*/ 6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8"/>
                <a:gd name="T53" fmla="*/ 53 w 5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8">
                  <a:moveTo>
                    <a:pt x="44" y="48"/>
                  </a:moveTo>
                  <a:cubicBezTo>
                    <a:pt x="0" y="24"/>
                    <a:pt x="0" y="24"/>
                    <a:pt x="0" y="24"/>
                  </a:cubicBezTo>
                  <a:cubicBezTo>
                    <a:pt x="3" y="8"/>
                    <a:pt x="3" y="8"/>
                    <a:pt x="3" y="8"/>
                  </a:cubicBezTo>
                  <a:cubicBezTo>
                    <a:pt x="53" y="0"/>
                    <a:pt x="53" y="0"/>
                    <a:pt x="53" y="0"/>
                  </a:cubicBezTo>
                  <a:cubicBezTo>
                    <a:pt x="51" y="13"/>
                    <a:pt x="51" y="13"/>
                    <a:pt x="51" y="13"/>
                  </a:cubicBezTo>
                  <a:cubicBezTo>
                    <a:pt x="42" y="13"/>
                    <a:pt x="42" y="13"/>
                    <a:pt x="42" y="13"/>
                  </a:cubicBezTo>
                  <a:cubicBezTo>
                    <a:pt x="39" y="31"/>
                    <a:pt x="39" y="31"/>
                    <a:pt x="39" y="31"/>
                  </a:cubicBezTo>
                  <a:cubicBezTo>
                    <a:pt x="47" y="35"/>
                    <a:pt x="47" y="35"/>
                    <a:pt x="47" y="35"/>
                  </a:cubicBezTo>
                  <a:lnTo>
                    <a:pt x="44" y="48"/>
                  </a:lnTo>
                  <a:close/>
                  <a:moveTo>
                    <a:pt x="30" y="27"/>
                  </a:moveTo>
                  <a:cubicBezTo>
                    <a:pt x="32" y="14"/>
                    <a:pt x="32" y="14"/>
                    <a:pt x="32" y="14"/>
                  </a:cubicBezTo>
                  <a:cubicBezTo>
                    <a:pt x="16" y="17"/>
                    <a:pt x="16" y="17"/>
                    <a:pt x="16" y="17"/>
                  </a:cubicBezTo>
                  <a:cubicBezTo>
                    <a:pt x="15" y="17"/>
                    <a:pt x="15" y="17"/>
                    <a:pt x="14" y="17"/>
                  </a:cubicBezTo>
                  <a:cubicBezTo>
                    <a:pt x="13" y="17"/>
                    <a:pt x="11" y="17"/>
                    <a:pt x="9" y="17"/>
                  </a:cubicBezTo>
                  <a:cubicBezTo>
                    <a:pt x="10" y="18"/>
                    <a:pt x="12" y="18"/>
                    <a:pt x="13" y="18"/>
                  </a:cubicBezTo>
                  <a:cubicBezTo>
                    <a:pt x="14" y="19"/>
                    <a:pt x="14" y="19"/>
                    <a:pt x="15" y="20"/>
                  </a:cubicBezTo>
                  <a:lnTo>
                    <a:pt x="30" y="27"/>
                  </a:lnTo>
                  <a:close/>
                </a:path>
              </a:pathLst>
            </a:custGeom>
            <a:solidFill>
              <a:srgbClr val="000000"/>
            </a:solidFill>
            <a:ln w="9525">
              <a:noFill/>
              <a:round/>
              <a:headEnd/>
              <a:tailEnd/>
            </a:ln>
          </p:spPr>
          <p:txBody>
            <a:bodyPr/>
            <a:lstStyle/>
            <a:p>
              <a:endParaRPr lang="ja-JP" altLang="en-US"/>
            </a:p>
          </p:txBody>
        </p:sp>
        <p:sp>
          <p:nvSpPr>
            <p:cNvPr id="13361" name="Freeform 47"/>
            <p:cNvSpPr>
              <a:spLocks/>
            </p:cNvSpPr>
            <p:nvPr/>
          </p:nvSpPr>
          <p:spPr bwMode="auto">
            <a:xfrm>
              <a:off x="1717" y="1777"/>
              <a:ext cx="137" cy="127"/>
            </a:xfrm>
            <a:custGeom>
              <a:avLst/>
              <a:gdLst>
                <a:gd name="T0" fmla="*/ 108 w 137"/>
                <a:gd name="T1" fmla="*/ 127 h 127"/>
                <a:gd name="T2" fmla="*/ 0 w 137"/>
                <a:gd name="T3" fmla="*/ 97 h 127"/>
                <a:gd name="T4" fmla="*/ 9 w 137"/>
                <a:gd name="T5" fmla="*/ 68 h 127"/>
                <a:gd name="T6" fmla="*/ 59 w 137"/>
                <a:gd name="T7" fmla="*/ 83 h 127"/>
                <a:gd name="T8" fmla="*/ 19 w 137"/>
                <a:gd name="T9" fmla="*/ 35 h 127"/>
                <a:gd name="T10" fmla="*/ 28 w 137"/>
                <a:gd name="T11" fmla="*/ 0 h 127"/>
                <a:gd name="T12" fmla="*/ 71 w 137"/>
                <a:gd name="T13" fmla="*/ 54 h 127"/>
                <a:gd name="T14" fmla="*/ 137 w 137"/>
                <a:gd name="T15" fmla="*/ 28 h 127"/>
                <a:gd name="T16" fmla="*/ 127 w 137"/>
                <a:gd name="T17" fmla="*/ 64 h 127"/>
                <a:gd name="T18" fmla="*/ 68 w 137"/>
                <a:gd name="T19" fmla="*/ 85 h 127"/>
                <a:gd name="T20" fmla="*/ 118 w 137"/>
                <a:gd name="T21" fmla="*/ 99 h 127"/>
                <a:gd name="T22" fmla="*/ 108 w 137"/>
                <a:gd name="T23" fmla="*/ 127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127"/>
                <a:gd name="T38" fmla="*/ 137 w 137"/>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127">
                  <a:moveTo>
                    <a:pt x="108" y="127"/>
                  </a:moveTo>
                  <a:lnTo>
                    <a:pt x="0" y="97"/>
                  </a:lnTo>
                  <a:lnTo>
                    <a:pt x="9" y="68"/>
                  </a:lnTo>
                  <a:lnTo>
                    <a:pt x="59" y="83"/>
                  </a:lnTo>
                  <a:lnTo>
                    <a:pt x="19" y="35"/>
                  </a:lnTo>
                  <a:lnTo>
                    <a:pt x="28" y="0"/>
                  </a:lnTo>
                  <a:lnTo>
                    <a:pt x="71" y="54"/>
                  </a:lnTo>
                  <a:lnTo>
                    <a:pt x="137" y="28"/>
                  </a:lnTo>
                  <a:lnTo>
                    <a:pt x="127" y="64"/>
                  </a:lnTo>
                  <a:lnTo>
                    <a:pt x="68" y="85"/>
                  </a:lnTo>
                  <a:lnTo>
                    <a:pt x="118" y="99"/>
                  </a:lnTo>
                  <a:lnTo>
                    <a:pt x="108" y="127"/>
                  </a:lnTo>
                  <a:close/>
                </a:path>
              </a:pathLst>
            </a:custGeom>
            <a:solidFill>
              <a:srgbClr val="000000"/>
            </a:solidFill>
            <a:ln w="9525">
              <a:noFill/>
              <a:round/>
              <a:headEnd/>
              <a:tailEnd/>
            </a:ln>
          </p:spPr>
          <p:txBody>
            <a:bodyPr/>
            <a:lstStyle/>
            <a:p>
              <a:endParaRPr lang="ja-JP" altLang="en-US"/>
            </a:p>
          </p:txBody>
        </p:sp>
        <p:sp>
          <p:nvSpPr>
            <p:cNvPr id="13362" name="Freeform 48"/>
            <p:cNvSpPr>
              <a:spLocks noEditPoints="1"/>
            </p:cNvSpPr>
            <p:nvPr/>
          </p:nvSpPr>
          <p:spPr bwMode="auto">
            <a:xfrm>
              <a:off x="1764" y="1697"/>
              <a:ext cx="132" cy="111"/>
            </a:xfrm>
            <a:custGeom>
              <a:avLst/>
              <a:gdLst>
                <a:gd name="T0" fmla="*/ 90 w 56"/>
                <a:gd name="T1" fmla="*/ 111 h 47"/>
                <a:gd name="T2" fmla="*/ 0 w 56"/>
                <a:gd name="T3" fmla="*/ 35 h 47"/>
                <a:gd name="T4" fmla="*/ 14 w 56"/>
                <a:gd name="T5" fmla="*/ 0 h 47"/>
                <a:gd name="T6" fmla="*/ 132 w 56"/>
                <a:gd name="T7" fmla="*/ 5 h 47"/>
                <a:gd name="T8" fmla="*/ 120 w 56"/>
                <a:gd name="T9" fmla="*/ 33 h 47"/>
                <a:gd name="T10" fmla="*/ 99 w 56"/>
                <a:gd name="T11" fmla="*/ 31 h 47"/>
                <a:gd name="T12" fmla="*/ 83 w 56"/>
                <a:gd name="T13" fmla="*/ 71 h 47"/>
                <a:gd name="T14" fmla="*/ 99 w 56"/>
                <a:gd name="T15" fmla="*/ 83 h 47"/>
                <a:gd name="T16" fmla="*/ 90 w 56"/>
                <a:gd name="T17" fmla="*/ 111 h 47"/>
                <a:gd name="T18" fmla="*/ 66 w 56"/>
                <a:gd name="T19" fmla="*/ 57 h 47"/>
                <a:gd name="T20" fmla="*/ 78 w 56"/>
                <a:gd name="T21" fmla="*/ 28 h 47"/>
                <a:gd name="T22" fmla="*/ 38 w 56"/>
                <a:gd name="T23" fmla="*/ 26 h 47"/>
                <a:gd name="T24" fmla="*/ 33 w 56"/>
                <a:gd name="T25" fmla="*/ 24 h 47"/>
                <a:gd name="T26" fmla="*/ 24 w 56"/>
                <a:gd name="T27" fmla="*/ 24 h 47"/>
                <a:gd name="T28" fmla="*/ 31 w 56"/>
                <a:gd name="T29" fmla="*/ 28 h 47"/>
                <a:gd name="T30" fmla="*/ 35 w 56"/>
                <a:gd name="T31" fmla="*/ 33 h 47"/>
                <a:gd name="T32" fmla="*/ 66 w 56"/>
                <a:gd name="T33" fmla="*/ 5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7"/>
                <a:gd name="T53" fmla="*/ 56 w 56"/>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7">
                  <a:moveTo>
                    <a:pt x="38" y="47"/>
                  </a:moveTo>
                  <a:cubicBezTo>
                    <a:pt x="0" y="15"/>
                    <a:pt x="0" y="15"/>
                    <a:pt x="0" y="15"/>
                  </a:cubicBezTo>
                  <a:cubicBezTo>
                    <a:pt x="6" y="0"/>
                    <a:pt x="6" y="0"/>
                    <a:pt x="6" y="0"/>
                  </a:cubicBezTo>
                  <a:cubicBezTo>
                    <a:pt x="56" y="2"/>
                    <a:pt x="56" y="2"/>
                    <a:pt x="56" y="2"/>
                  </a:cubicBezTo>
                  <a:cubicBezTo>
                    <a:pt x="51" y="14"/>
                    <a:pt x="51" y="14"/>
                    <a:pt x="51" y="14"/>
                  </a:cubicBezTo>
                  <a:cubicBezTo>
                    <a:pt x="42" y="13"/>
                    <a:pt x="42" y="13"/>
                    <a:pt x="42" y="13"/>
                  </a:cubicBezTo>
                  <a:cubicBezTo>
                    <a:pt x="35" y="30"/>
                    <a:pt x="35" y="30"/>
                    <a:pt x="35" y="30"/>
                  </a:cubicBezTo>
                  <a:cubicBezTo>
                    <a:pt x="42" y="35"/>
                    <a:pt x="42" y="35"/>
                    <a:pt x="42" y="35"/>
                  </a:cubicBezTo>
                  <a:lnTo>
                    <a:pt x="38" y="47"/>
                  </a:lnTo>
                  <a:close/>
                  <a:moveTo>
                    <a:pt x="28" y="24"/>
                  </a:moveTo>
                  <a:cubicBezTo>
                    <a:pt x="33" y="12"/>
                    <a:pt x="33" y="12"/>
                    <a:pt x="33" y="12"/>
                  </a:cubicBezTo>
                  <a:cubicBezTo>
                    <a:pt x="16" y="11"/>
                    <a:pt x="16" y="11"/>
                    <a:pt x="16" y="11"/>
                  </a:cubicBezTo>
                  <a:cubicBezTo>
                    <a:pt x="16" y="11"/>
                    <a:pt x="15" y="11"/>
                    <a:pt x="14" y="10"/>
                  </a:cubicBezTo>
                  <a:cubicBezTo>
                    <a:pt x="13" y="10"/>
                    <a:pt x="11" y="10"/>
                    <a:pt x="10" y="10"/>
                  </a:cubicBezTo>
                  <a:cubicBezTo>
                    <a:pt x="11" y="11"/>
                    <a:pt x="12" y="11"/>
                    <a:pt x="13" y="12"/>
                  </a:cubicBezTo>
                  <a:cubicBezTo>
                    <a:pt x="13" y="13"/>
                    <a:pt x="14" y="13"/>
                    <a:pt x="15" y="14"/>
                  </a:cubicBezTo>
                  <a:lnTo>
                    <a:pt x="28" y="24"/>
                  </a:lnTo>
                  <a:close/>
                </a:path>
              </a:pathLst>
            </a:custGeom>
            <a:solidFill>
              <a:srgbClr val="000000"/>
            </a:solidFill>
            <a:ln w="9525">
              <a:noFill/>
              <a:round/>
              <a:headEnd/>
              <a:tailEnd/>
            </a:ln>
          </p:spPr>
          <p:txBody>
            <a:bodyPr/>
            <a:lstStyle/>
            <a:p>
              <a:endParaRPr lang="ja-JP" altLang="en-US"/>
            </a:p>
          </p:txBody>
        </p:sp>
        <p:sp>
          <p:nvSpPr>
            <p:cNvPr id="13363" name="Freeform 49"/>
            <p:cNvSpPr>
              <a:spLocks noEditPoints="1"/>
            </p:cNvSpPr>
            <p:nvPr/>
          </p:nvSpPr>
          <p:spPr bwMode="auto">
            <a:xfrm>
              <a:off x="1825" y="1531"/>
              <a:ext cx="111" cy="116"/>
            </a:xfrm>
            <a:custGeom>
              <a:avLst/>
              <a:gdLst>
                <a:gd name="T0" fmla="*/ 111 w 47"/>
                <a:gd name="T1" fmla="*/ 92 h 49"/>
                <a:gd name="T2" fmla="*/ 97 w 47"/>
                <a:gd name="T3" fmla="*/ 116 h 49"/>
                <a:gd name="T4" fmla="*/ 0 w 47"/>
                <a:gd name="T5" fmla="*/ 62 h 49"/>
                <a:gd name="T6" fmla="*/ 17 w 47"/>
                <a:gd name="T7" fmla="*/ 33 h 49"/>
                <a:gd name="T8" fmla="*/ 31 w 47"/>
                <a:gd name="T9" fmla="*/ 12 h 49"/>
                <a:gd name="T10" fmla="*/ 43 w 47"/>
                <a:gd name="T11" fmla="*/ 2 h 49"/>
                <a:gd name="T12" fmla="*/ 59 w 47"/>
                <a:gd name="T13" fmla="*/ 2 h 49"/>
                <a:gd name="T14" fmla="*/ 76 w 47"/>
                <a:gd name="T15" fmla="*/ 7 h 49"/>
                <a:gd name="T16" fmla="*/ 90 w 47"/>
                <a:gd name="T17" fmla="*/ 19 h 49"/>
                <a:gd name="T18" fmla="*/ 94 w 47"/>
                <a:gd name="T19" fmla="*/ 33 h 49"/>
                <a:gd name="T20" fmla="*/ 94 w 47"/>
                <a:gd name="T21" fmla="*/ 45 h 49"/>
                <a:gd name="T22" fmla="*/ 85 w 47"/>
                <a:gd name="T23" fmla="*/ 64 h 49"/>
                <a:gd name="T24" fmla="*/ 83 w 47"/>
                <a:gd name="T25" fmla="*/ 69 h 49"/>
                <a:gd name="T26" fmla="*/ 80 w 47"/>
                <a:gd name="T27" fmla="*/ 73 h 49"/>
                <a:gd name="T28" fmla="*/ 111 w 47"/>
                <a:gd name="T29" fmla="*/ 92 h 49"/>
                <a:gd name="T30" fmla="*/ 59 w 47"/>
                <a:gd name="T31" fmla="*/ 62 h 49"/>
                <a:gd name="T32" fmla="*/ 61 w 47"/>
                <a:gd name="T33" fmla="*/ 57 h 49"/>
                <a:gd name="T34" fmla="*/ 66 w 47"/>
                <a:gd name="T35" fmla="*/ 40 h 49"/>
                <a:gd name="T36" fmla="*/ 59 w 47"/>
                <a:gd name="T37" fmla="*/ 33 h 49"/>
                <a:gd name="T38" fmla="*/ 50 w 47"/>
                <a:gd name="T39" fmla="*/ 31 h 49"/>
                <a:gd name="T40" fmla="*/ 38 w 47"/>
                <a:gd name="T41" fmla="*/ 43 h 49"/>
                <a:gd name="T42" fmla="*/ 35 w 47"/>
                <a:gd name="T43" fmla="*/ 47 h 49"/>
                <a:gd name="T44" fmla="*/ 59 w 47"/>
                <a:gd name="T45" fmla="*/ 62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9"/>
                <a:gd name="T71" fmla="*/ 47 w 47"/>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9">
                  <a:moveTo>
                    <a:pt x="47" y="39"/>
                  </a:moveTo>
                  <a:cubicBezTo>
                    <a:pt x="41" y="49"/>
                    <a:pt x="41" y="49"/>
                    <a:pt x="41" y="49"/>
                  </a:cubicBezTo>
                  <a:cubicBezTo>
                    <a:pt x="0" y="26"/>
                    <a:pt x="0" y="26"/>
                    <a:pt x="0" y="26"/>
                  </a:cubicBezTo>
                  <a:cubicBezTo>
                    <a:pt x="7" y="14"/>
                    <a:pt x="7" y="14"/>
                    <a:pt x="7" y="14"/>
                  </a:cubicBezTo>
                  <a:cubicBezTo>
                    <a:pt x="10" y="9"/>
                    <a:pt x="12" y="6"/>
                    <a:pt x="13" y="5"/>
                  </a:cubicBezTo>
                  <a:cubicBezTo>
                    <a:pt x="15" y="3"/>
                    <a:pt x="16" y="2"/>
                    <a:pt x="18" y="1"/>
                  </a:cubicBezTo>
                  <a:cubicBezTo>
                    <a:pt x="20" y="1"/>
                    <a:pt x="23" y="0"/>
                    <a:pt x="25" y="1"/>
                  </a:cubicBezTo>
                  <a:cubicBezTo>
                    <a:pt x="27" y="1"/>
                    <a:pt x="30" y="2"/>
                    <a:pt x="32" y="3"/>
                  </a:cubicBezTo>
                  <a:cubicBezTo>
                    <a:pt x="34" y="4"/>
                    <a:pt x="36" y="6"/>
                    <a:pt x="38" y="8"/>
                  </a:cubicBezTo>
                  <a:cubicBezTo>
                    <a:pt x="39" y="10"/>
                    <a:pt x="40" y="12"/>
                    <a:pt x="40" y="14"/>
                  </a:cubicBezTo>
                  <a:cubicBezTo>
                    <a:pt x="40" y="16"/>
                    <a:pt x="40" y="17"/>
                    <a:pt x="40" y="19"/>
                  </a:cubicBezTo>
                  <a:cubicBezTo>
                    <a:pt x="39" y="21"/>
                    <a:pt x="38" y="24"/>
                    <a:pt x="36" y="27"/>
                  </a:cubicBezTo>
                  <a:cubicBezTo>
                    <a:pt x="35" y="29"/>
                    <a:pt x="35" y="29"/>
                    <a:pt x="35" y="29"/>
                  </a:cubicBezTo>
                  <a:cubicBezTo>
                    <a:pt x="34" y="31"/>
                    <a:pt x="34" y="31"/>
                    <a:pt x="34" y="31"/>
                  </a:cubicBezTo>
                  <a:lnTo>
                    <a:pt x="47" y="39"/>
                  </a:lnTo>
                  <a:close/>
                  <a:moveTo>
                    <a:pt x="25" y="26"/>
                  </a:moveTo>
                  <a:cubicBezTo>
                    <a:pt x="26" y="24"/>
                    <a:pt x="26" y="24"/>
                    <a:pt x="26" y="24"/>
                  </a:cubicBezTo>
                  <a:cubicBezTo>
                    <a:pt x="28" y="21"/>
                    <a:pt x="28" y="19"/>
                    <a:pt x="28" y="17"/>
                  </a:cubicBezTo>
                  <a:cubicBezTo>
                    <a:pt x="28" y="16"/>
                    <a:pt x="27" y="15"/>
                    <a:pt x="25" y="14"/>
                  </a:cubicBezTo>
                  <a:cubicBezTo>
                    <a:pt x="24" y="13"/>
                    <a:pt x="22" y="12"/>
                    <a:pt x="21" y="13"/>
                  </a:cubicBezTo>
                  <a:cubicBezTo>
                    <a:pt x="19" y="14"/>
                    <a:pt x="18" y="15"/>
                    <a:pt x="16" y="18"/>
                  </a:cubicBezTo>
                  <a:cubicBezTo>
                    <a:pt x="15" y="20"/>
                    <a:pt x="15" y="20"/>
                    <a:pt x="15" y="20"/>
                  </a:cubicBezTo>
                  <a:lnTo>
                    <a:pt x="25" y="26"/>
                  </a:lnTo>
                  <a:close/>
                </a:path>
              </a:pathLst>
            </a:custGeom>
            <a:solidFill>
              <a:srgbClr val="000000"/>
            </a:solidFill>
            <a:ln w="9525">
              <a:noFill/>
              <a:round/>
              <a:headEnd/>
              <a:tailEnd/>
            </a:ln>
          </p:spPr>
          <p:txBody>
            <a:bodyPr/>
            <a:lstStyle/>
            <a:p>
              <a:endParaRPr lang="ja-JP" altLang="en-US"/>
            </a:p>
          </p:txBody>
        </p:sp>
        <p:sp>
          <p:nvSpPr>
            <p:cNvPr id="13364" name="Freeform 50"/>
            <p:cNvSpPr>
              <a:spLocks noEditPoints="1"/>
            </p:cNvSpPr>
            <p:nvPr/>
          </p:nvSpPr>
          <p:spPr bwMode="auto">
            <a:xfrm>
              <a:off x="1882" y="1441"/>
              <a:ext cx="142" cy="121"/>
            </a:xfrm>
            <a:custGeom>
              <a:avLst/>
              <a:gdLst>
                <a:gd name="T0" fmla="*/ 92 w 60"/>
                <a:gd name="T1" fmla="*/ 121 h 51"/>
                <a:gd name="T2" fmla="*/ 0 w 60"/>
                <a:gd name="T3" fmla="*/ 57 h 51"/>
                <a:gd name="T4" fmla="*/ 19 w 60"/>
                <a:gd name="T5" fmla="*/ 31 h 51"/>
                <a:gd name="T6" fmla="*/ 36 w 60"/>
                <a:gd name="T7" fmla="*/ 9 h 51"/>
                <a:gd name="T8" fmla="*/ 47 w 60"/>
                <a:gd name="T9" fmla="*/ 2 h 51"/>
                <a:gd name="T10" fmla="*/ 62 w 60"/>
                <a:gd name="T11" fmla="*/ 2 h 51"/>
                <a:gd name="T12" fmla="*/ 76 w 60"/>
                <a:gd name="T13" fmla="*/ 9 h 51"/>
                <a:gd name="T14" fmla="*/ 90 w 60"/>
                <a:gd name="T15" fmla="*/ 26 h 51"/>
                <a:gd name="T16" fmla="*/ 88 w 60"/>
                <a:gd name="T17" fmla="*/ 47 h 51"/>
                <a:gd name="T18" fmla="*/ 142 w 60"/>
                <a:gd name="T19" fmla="*/ 47 h 51"/>
                <a:gd name="T20" fmla="*/ 123 w 60"/>
                <a:gd name="T21" fmla="*/ 76 h 51"/>
                <a:gd name="T22" fmla="*/ 73 w 60"/>
                <a:gd name="T23" fmla="*/ 74 h 51"/>
                <a:gd name="T24" fmla="*/ 109 w 60"/>
                <a:gd name="T25" fmla="*/ 97 h 51"/>
                <a:gd name="T26" fmla="*/ 92 w 60"/>
                <a:gd name="T27" fmla="*/ 121 h 51"/>
                <a:gd name="T28" fmla="*/ 59 w 60"/>
                <a:gd name="T29" fmla="*/ 64 h 51"/>
                <a:gd name="T30" fmla="*/ 64 w 60"/>
                <a:gd name="T31" fmla="*/ 59 h 51"/>
                <a:gd name="T32" fmla="*/ 69 w 60"/>
                <a:gd name="T33" fmla="*/ 45 h 51"/>
                <a:gd name="T34" fmla="*/ 64 w 60"/>
                <a:gd name="T35" fmla="*/ 36 h 51"/>
                <a:gd name="T36" fmla="*/ 50 w 60"/>
                <a:gd name="T37" fmla="*/ 31 h 51"/>
                <a:gd name="T38" fmla="*/ 40 w 60"/>
                <a:gd name="T39" fmla="*/ 43 h 51"/>
                <a:gd name="T40" fmla="*/ 36 w 60"/>
                <a:gd name="T41" fmla="*/ 47 h 51"/>
                <a:gd name="T42" fmla="*/ 59 w 60"/>
                <a:gd name="T43" fmla="*/ 64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1"/>
                <a:gd name="T68" fmla="*/ 60 w 60"/>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1">
                  <a:moveTo>
                    <a:pt x="39" y="51"/>
                  </a:moveTo>
                  <a:cubicBezTo>
                    <a:pt x="0" y="24"/>
                    <a:pt x="0" y="24"/>
                    <a:pt x="0" y="24"/>
                  </a:cubicBezTo>
                  <a:cubicBezTo>
                    <a:pt x="8" y="13"/>
                    <a:pt x="8" y="13"/>
                    <a:pt x="8" y="13"/>
                  </a:cubicBezTo>
                  <a:cubicBezTo>
                    <a:pt x="11" y="8"/>
                    <a:pt x="13" y="6"/>
                    <a:pt x="15" y="4"/>
                  </a:cubicBezTo>
                  <a:cubicBezTo>
                    <a:pt x="16" y="3"/>
                    <a:pt x="18" y="2"/>
                    <a:pt x="20" y="1"/>
                  </a:cubicBezTo>
                  <a:cubicBezTo>
                    <a:pt x="22" y="1"/>
                    <a:pt x="24" y="0"/>
                    <a:pt x="26" y="1"/>
                  </a:cubicBezTo>
                  <a:cubicBezTo>
                    <a:pt x="28" y="1"/>
                    <a:pt x="30" y="2"/>
                    <a:pt x="32" y="4"/>
                  </a:cubicBezTo>
                  <a:cubicBezTo>
                    <a:pt x="35" y="6"/>
                    <a:pt x="37" y="8"/>
                    <a:pt x="38" y="11"/>
                  </a:cubicBezTo>
                  <a:cubicBezTo>
                    <a:pt x="39" y="14"/>
                    <a:pt x="39" y="17"/>
                    <a:pt x="37" y="20"/>
                  </a:cubicBezTo>
                  <a:cubicBezTo>
                    <a:pt x="60" y="20"/>
                    <a:pt x="60" y="20"/>
                    <a:pt x="60" y="20"/>
                  </a:cubicBezTo>
                  <a:cubicBezTo>
                    <a:pt x="52" y="32"/>
                    <a:pt x="52" y="32"/>
                    <a:pt x="52" y="32"/>
                  </a:cubicBezTo>
                  <a:cubicBezTo>
                    <a:pt x="31" y="31"/>
                    <a:pt x="31" y="31"/>
                    <a:pt x="31" y="31"/>
                  </a:cubicBezTo>
                  <a:cubicBezTo>
                    <a:pt x="46" y="41"/>
                    <a:pt x="46" y="41"/>
                    <a:pt x="46" y="41"/>
                  </a:cubicBezTo>
                  <a:lnTo>
                    <a:pt x="39" y="51"/>
                  </a:lnTo>
                  <a:close/>
                  <a:moveTo>
                    <a:pt x="25" y="27"/>
                  </a:moveTo>
                  <a:cubicBezTo>
                    <a:pt x="27" y="25"/>
                    <a:pt x="27" y="25"/>
                    <a:pt x="27" y="25"/>
                  </a:cubicBezTo>
                  <a:cubicBezTo>
                    <a:pt x="28" y="23"/>
                    <a:pt x="29" y="21"/>
                    <a:pt x="29" y="19"/>
                  </a:cubicBezTo>
                  <a:cubicBezTo>
                    <a:pt x="29" y="18"/>
                    <a:pt x="28" y="16"/>
                    <a:pt x="27" y="15"/>
                  </a:cubicBezTo>
                  <a:cubicBezTo>
                    <a:pt x="25" y="14"/>
                    <a:pt x="23" y="13"/>
                    <a:pt x="21" y="13"/>
                  </a:cubicBezTo>
                  <a:cubicBezTo>
                    <a:pt x="20" y="14"/>
                    <a:pt x="18" y="15"/>
                    <a:pt x="17" y="18"/>
                  </a:cubicBezTo>
                  <a:cubicBezTo>
                    <a:pt x="15" y="20"/>
                    <a:pt x="15" y="20"/>
                    <a:pt x="15" y="20"/>
                  </a:cubicBezTo>
                  <a:lnTo>
                    <a:pt x="25" y="27"/>
                  </a:lnTo>
                  <a:close/>
                </a:path>
              </a:pathLst>
            </a:custGeom>
            <a:solidFill>
              <a:srgbClr val="000000"/>
            </a:solidFill>
            <a:ln w="9525">
              <a:noFill/>
              <a:round/>
              <a:headEnd/>
              <a:tailEnd/>
            </a:ln>
          </p:spPr>
          <p:txBody>
            <a:bodyPr/>
            <a:lstStyle/>
            <a:p>
              <a:endParaRPr lang="ja-JP" altLang="en-US"/>
            </a:p>
          </p:txBody>
        </p:sp>
        <p:sp>
          <p:nvSpPr>
            <p:cNvPr id="13365" name="Freeform 51"/>
            <p:cNvSpPr>
              <a:spLocks/>
            </p:cNvSpPr>
            <p:nvPr/>
          </p:nvSpPr>
          <p:spPr bwMode="auto">
            <a:xfrm>
              <a:off x="1948" y="1356"/>
              <a:ext cx="130" cy="126"/>
            </a:xfrm>
            <a:custGeom>
              <a:avLst/>
              <a:gdLst>
                <a:gd name="T0" fmla="*/ 85 w 130"/>
                <a:gd name="T1" fmla="*/ 126 h 126"/>
                <a:gd name="T2" fmla="*/ 0 w 130"/>
                <a:gd name="T3" fmla="*/ 52 h 126"/>
                <a:gd name="T4" fmla="*/ 43 w 130"/>
                <a:gd name="T5" fmla="*/ 0 h 126"/>
                <a:gd name="T6" fmla="*/ 62 w 130"/>
                <a:gd name="T7" fmla="*/ 17 h 126"/>
                <a:gd name="T8" fmla="*/ 38 w 130"/>
                <a:gd name="T9" fmla="*/ 45 h 126"/>
                <a:gd name="T10" fmla="*/ 52 w 130"/>
                <a:gd name="T11" fmla="*/ 59 h 126"/>
                <a:gd name="T12" fmla="*/ 76 w 130"/>
                <a:gd name="T13" fmla="*/ 31 h 126"/>
                <a:gd name="T14" fmla="*/ 95 w 130"/>
                <a:gd name="T15" fmla="*/ 45 h 126"/>
                <a:gd name="T16" fmla="*/ 71 w 130"/>
                <a:gd name="T17" fmla="*/ 74 h 126"/>
                <a:gd name="T18" fmla="*/ 85 w 130"/>
                <a:gd name="T19" fmla="*/ 85 h 126"/>
                <a:gd name="T20" fmla="*/ 109 w 130"/>
                <a:gd name="T21" fmla="*/ 57 h 126"/>
                <a:gd name="T22" fmla="*/ 130 w 130"/>
                <a:gd name="T23" fmla="*/ 74 h 126"/>
                <a:gd name="T24" fmla="*/ 85 w 130"/>
                <a:gd name="T25" fmla="*/ 126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126"/>
                <a:gd name="T41" fmla="*/ 130 w 130"/>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126">
                  <a:moveTo>
                    <a:pt x="85" y="126"/>
                  </a:moveTo>
                  <a:lnTo>
                    <a:pt x="0" y="52"/>
                  </a:lnTo>
                  <a:lnTo>
                    <a:pt x="43" y="0"/>
                  </a:lnTo>
                  <a:lnTo>
                    <a:pt x="62" y="17"/>
                  </a:lnTo>
                  <a:lnTo>
                    <a:pt x="38" y="45"/>
                  </a:lnTo>
                  <a:lnTo>
                    <a:pt x="52" y="59"/>
                  </a:lnTo>
                  <a:lnTo>
                    <a:pt x="76" y="31"/>
                  </a:lnTo>
                  <a:lnTo>
                    <a:pt x="95" y="45"/>
                  </a:lnTo>
                  <a:lnTo>
                    <a:pt x="71" y="74"/>
                  </a:lnTo>
                  <a:lnTo>
                    <a:pt x="85" y="85"/>
                  </a:lnTo>
                  <a:lnTo>
                    <a:pt x="109" y="57"/>
                  </a:lnTo>
                  <a:lnTo>
                    <a:pt x="130" y="74"/>
                  </a:lnTo>
                  <a:lnTo>
                    <a:pt x="85" y="126"/>
                  </a:lnTo>
                  <a:close/>
                </a:path>
              </a:pathLst>
            </a:custGeom>
            <a:solidFill>
              <a:srgbClr val="000000"/>
            </a:solidFill>
            <a:ln w="9525">
              <a:noFill/>
              <a:round/>
              <a:headEnd/>
              <a:tailEnd/>
            </a:ln>
          </p:spPr>
          <p:txBody>
            <a:bodyPr/>
            <a:lstStyle/>
            <a:p>
              <a:endParaRPr lang="ja-JP" altLang="en-US"/>
            </a:p>
          </p:txBody>
        </p:sp>
        <p:sp>
          <p:nvSpPr>
            <p:cNvPr id="13366" name="Freeform 52"/>
            <p:cNvSpPr>
              <a:spLocks/>
            </p:cNvSpPr>
            <p:nvPr/>
          </p:nvSpPr>
          <p:spPr bwMode="auto">
            <a:xfrm>
              <a:off x="2012" y="1286"/>
              <a:ext cx="99" cy="127"/>
            </a:xfrm>
            <a:custGeom>
              <a:avLst/>
              <a:gdLst>
                <a:gd name="T0" fmla="*/ 78 w 99"/>
                <a:gd name="T1" fmla="*/ 127 h 127"/>
                <a:gd name="T2" fmla="*/ 0 w 99"/>
                <a:gd name="T3" fmla="*/ 49 h 127"/>
                <a:gd name="T4" fmla="*/ 47 w 99"/>
                <a:gd name="T5" fmla="*/ 0 h 127"/>
                <a:gd name="T6" fmla="*/ 66 w 99"/>
                <a:gd name="T7" fmla="*/ 18 h 127"/>
                <a:gd name="T8" fmla="*/ 38 w 99"/>
                <a:gd name="T9" fmla="*/ 44 h 127"/>
                <a:gd name="T10" fmla="*/ 52 w 99"/>
                <a:gd name="T11" fmla="*/ 59 h 127"/>
                <a:gd name="T12" fmla="*/ 78 w 99"/>
                <a:gd name="T13" fmla="*/ 33 h 127"/>
                <a:gd name="T14" fmla="*/ 95 w 99"/>
                <a:gd name="T15" fmla="*/ 49 h 127"/>
                <a:gd name="T16" fmla="*/ 69 w 99"/>
                <a:gd name="T17" fmla="*/ 75 h 127"/>
                <a:gd name="T18" fmla="*/ 99 w 99"/>
                <a:gd name="T19" fmla="*/ 106 h 127"/>
                <a:gd name="T20" fmla="*/ 78 w 99"/>
                <a:gd name="T21" fmla="*/ 127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27"/>
                <a:gd name="T35" fmla="*/ 99 w 99"/>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27">
                  <a:moveTo>
                    <a:pt x="78" y="127"/>
                  </a:moveTo>
                  <a:lnTo>
                    <a:pt x="0" y="49"/>
                  </a:lnTo>
                  <a:lnTo>
                    <a:pt x="47" y="0"/>
                  </a:lnTo>
                  <a:lnTo>
                    <a:pt x="66" y="18"/>
                  </a:lnTo>
                  <a:lnTo>
                    <a:pt x="38" y="44"/>
                  </a:lnTo>
                  <a:lnTo>
                    <a:pt x="52" y="59"/>
                  </a:lnTo>
                  <a:lnTo>
                    <a:pt x="78" y="33"/>
                  </a:lnTo>
                  <a:lnTo>
                    <a:pt x="95" y="49"/>
                  </a:lnTo>
                  <a:lnTo>
                    <a:pt x="69" y="75"/>
                  </a:lnTo>
                  <a:lnTo>
                    <a:pt x="99" y="106"/>
                  </a:lnTo>
                  <a:lnTo>
                    <a:pt x="78" y="127"/>
                  </a:lnTo>
                  <a:close/>
                </a:path>
              </a:pathLst>
            </a:custGeom>
            <a:solidFill>
              <a:srgbClr val="000000"/>
            </a:solidFill>
            <a:ln w="9525">
              <a:noFill/>
              <a:round/>
              <a:headEnd/>
              <a:tailEnd/>
            </a:ln>
          </p:spPr>
          <p:txBody>
            <a:bodyPr/>
            <a:lstStyle/>
            <a:p>
              <a:endParaRPr lang="ja-JP" altLang="en-US"/>
            </a:p>
          </p:txBody>
        </p:sp>
        <p:sp>
          <p:nvSpPr>
            <p:cNvPr id="13367" name="Freeform 53"/>
            <p:cNvSpPr>
              <a:spLocks/>
            </p:cNvSpPr>
            <p:nvPr/>
          </p:nvSpPr>
          <p:spPr bwMode="auto">
            <a:xfrm>
              <a:off x="2078" y="1224"/>
              <a:ext cx="125" cy="130"/>
            </a:xfrm>
            <a:custGeom>
              <a:avLst/>
              <a:gdLst>
                <a:gd name="T0" fmla="*/ 73 w 125"/>
                <a:gd name="T1" fmla="*/ 130 h 130"/>
                <a:gd name="T2" fmla="*/ 0 w 125"/>
                <a:gd name="T3" fmla="*/ 45 h 130"/>
                <a:gd name="T4" fmla="*/ 52 w 125"/>
                <a:gd name="T5" fmla="*/ 0 h 130"/>
                <a:gd name="T6" fmla="*/ 69 w 125"/>
                <a:gd name="T7" fmla="*/ 19 h 130"/>
                <a:gd name="T8" fmla="*/ 40 w 125"/>
                <a:gd name="T9" fmla="*/ 45 h 130"/>
                <a:gd name="T10" fmla="*/ 52 w 125"/>
                <a:gd name="T11" fmla="*/ 59 h 130"/>
                <a:gd name="T12" fmla="*/ 80 w 125"/>
                <a:gd name="T13" fmla="*/ 36 h 130"/>
                <a:gd name="T14" fmla="*/ 95 w 125"/>
                <a:gd name="T15" fmla="*/ 54 h 130"/>
                <a:gd name="T16" fmla="*/ 69 w 125"/>
                <a:gd name="T17" fmla="*/ 78 h 130"/>
                <a:gd name="T18" fmla="*/ 80 w 125"/>
                <a:gd name="T19" fmla="*/ 92 h 130"/>
                <a:gd name="T20" fmla="*/ 109 w 125"/>
                <a:gd name="T21" fmla="*/ 66 h 130"/>
                <a:gd name="T22" fmla="*/ 125 w 125"/>
                <a:gd name="T23" fmla="*/ 85 h 130"/>
                <a:gd name="T24" fmla="*/ 73 w 125"/>
                <a:gd name="T25" fmla="*/ 13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30"/>
                <a:gd name="T41" fmla="*/ 125 w 125"/>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30">
                  <a:moveTo>
                    <a:pt x="73" y="130"/>
                  </a:moveTo>
                  <a:lnTo>
                    <a:pt x="0" y="45"/>
                  </a:lnTo>
                  <a:lnTo>
                    <a:pt x="52" y="0"/>
                  </a:lnTo>
                  <a:lnTo>
                    <a:pt x="69" y="19"/>
                  </a:lnTo>
                  <a:lnTo>
                    <a:pt x="40" y="45"/>
                  </a:lnTo>
                  <a:lnTo>
                    <a:pt x="52" y="59"/>
                  </a:lnTo>
                  <a:lnTo>
                    <a:pt x="80" y="36"/>
                  </a:lnTo>
                  <a:lnTo>
                    <a:pt x="95" y="54"/>
                  </a:lnTo>
                  <a:lnTo>
                    <a:pt x="69" y="78"/>
                  </a:lnTo>
                  <a:lnTo>
                    <a:pt x="80" y="92"/>
                  </a:lnTo>
                  <a:lnTo>
                    <a:pt x="109" y="66"/>
                  </a:lnTo>
                  <a:lnTo>
                    <a:pt x="125" y="85"/>
                  </a:lnTo>
                  <a:lnTo>
                    <a:pt x="73" y="130"/>
                  </a:lnTo>
                  <a:close/>
                </a:path>
              </a:pathLst>
            </a:custGeom>
            <a:solidFill>
              <a:srgbClr val="000000"/>
            </a:solidFill>
            <a:ln w="9525">
              <a:noFill/>
              <a:round/>
              <a:headEnd/>
              <a:tailEnd/>
            </a:ln>
          </p:spPr>
          <p:txBody>
            <a:bodyPr/>
            <a:lstStyle/>
            <a:p>
              <a:endParaRPr lang="ja-JP" altLang="en-US"/>
            </a:p>
          </p:txBody>
        </p:sp>
        <p:sp>
          <p:nvSpPr>
            <p:cNvPr id="13368" name="Freeform 54"/>
            <p:cNvSpPr>
              <a:spLocks/>
            </p:cNvSpPr>
            <p:nvPr/>
          </p:nvSpPr>
          <p:spPr bwMode="auto">
            <a:xfrm>
              <a:off x="2170" y="1163"/>
              <a:ext cx="114" cy="118"/>
            </a:xfrm>
            <a:custGeom>
              <a:avLst/>
              <a:gdLst>
                <a:gd name="T0" fmla="*/ 52 w 48"/>
                <a:gd name="T1" fmla="*/ 0 h 50"/>
                <a:gd name="T2" fmla="*/ 74 w 48"/>
                <a:gd name="T3" fmla="*/ 26 h 50"/>
                <a:gd name="T4" fmla="*/ 57 w 48"/>
                <a:gd name="T5" fmla="*/ 26 h 50"/>
                <a:gd name="T6" fmla="*/ 43 w 48"/>
                <a:gd name="T7" fmla="*/ 31 h 50"/>
                <a:gd name="T8" fmla="*/ 31 w 48"/>
                <a:gd name="T9" fmla="*/ 50 h 50"/>
                <a:gd name="T10" fmla="*/ 38 w 48"/>
                <a:gd name="T11" fmla="*/ 73 h 50"/>
                <a:gd name="T12" fmla="*/ 59 w 48"/>
                <a:gd name="T13" fmla="*/ 87 h 50"/>
                <a:gd name="T14" fmla="*/ 81 w 48"/>
                <a:gd name="T15" fmla="*/ 83 h 50"/>
                <a:gd name="T16" fmla="*/ 90 w 48"/>
                <a:gd name="T17" fmla="*/ 71 h 50"/>
                <a:gd name="T18" fmla="*/ 95 w 48"/>
                <a:gd name="T19" fmla="*/ 57 h 50"/>
                <a:gd name="T20" fmla="*/ 114 w 48"/>
                <a:gd name="T21" fmla="*/ 83 h 50"/>
                <a:gd name="T22" fmla="*/ 105 w 48"/>
                <a:gd name="T23" fmla="*/ 97 h 50"/>
                <a:gd name="T24" fmla="*/ 95 w 48"/>
                <a:gd name="T25" fmla="*/ 106 h 50"/>
                <a:gd name="T26" fmla="*/ 78 w 48"/>
                <a:gd name="T27" fmla="*/ 113 h 50"/>
                <a:gd name="T28" fmla="*/ 64 w 48"/>
                <a:gd name="T29" fmla="*/ 118 h 50"/>
                <a:gd name="T30" fmla="*/ 36 w 48"/>
                <a:gd name="T31" fmla="*/ 111 h 50"/>
                <a:gd name="T32" fmla="*/ 14 w 48"/>
                <a:gd name="T33" fmla="*/ 92 h 50"/>
                <a:gd name="T34" fmla="*/ 2 w 48"/>
                <a:gd name="T35" fmla="*/ 71 h 50"/>
                <a:gd name="T36" fmla="*/ 2 w 48"/>
                <a:gd name="T37" fmla="*/ 47 h 50"/>
                <a:gd name="T38" fmla="*/ 10 w 48"/>
                <a:gd name="T39" fmla="*/ 26 h 50"/>
                <a:gd name="T40" fmla="*/ 26 w 48"/>
                <a:gd name="T41" fmla="*/ 12 h 50"/>
                <a:gd name="T42" fmla="*/ 38 w 48"/>
                <a:gd name="T43" fmla="*/ 5 h 50"/>
                <a:gd name="T44" fmla="*/ 52 w 48"/>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50"/>
                <a:gd name="T71" fmla="*/ 48 w 48"/>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50">
                  <a:moveTo>
                    <a:pt x="22" y="0"/>
                  </a:moveTo>
                  <a:cubicBezTo>
                    <a:pt x="31" y="11"/>
                    <a:pt x="31" y="11"/>
                    <a:pt x="31" y="11"/>
                  </a:cubicBezTo>
                  <a:cubicBezTo>
                    <a:pt x="28" y="11"/>
                    <a:pt x="26" y="11"/>
                    <a:pt x="24" y="11"/>
                  </a:cubicBezTo>
                  <a:cubicBezTo>
                    <a:pt x="22" y="11"/>
                    <a:pt x="20" y="12"/>
                    <a:pt x="18" y="13"/>
                  </a:cubicBezTo>
                  <a:cubicBezTo>
                    <a:pt x="15" y="15"/>
                    <a:pt x="14" y="18"/>
                    <a:pt x="13" y="21"/>
                  </a:cubicBezTo>
                  <a:cubicBezTo>
                    <a:pt x="13" y="25"/>
                    <a:pt x="14" y="28"/>
                    <a:pt x="16" y="31"/>
                  </a:cubicBezTo>
                  <a:cubicBezTo>
                    <a:pt x="18" y="35"/>
                    <a:pt x="21" y="36"/>
                    <a:pt x="25" y="37"/>
                  </a:cubicBezTo>
                  <a:cubicBezTo>
                    <a:pt x="28" y="38"/>
                    <a:pt x="31" y="37"/>
                    <a:pt x="34" y="35"/>
                  </a:cubicBezTo>
                  <a:cubicBezTo>
                    <a:pt x="36" y="34"/>
                    <a:pt x="37" y="32"/>
                    <a:pt x="38" y="30"/>
                  </a:cubicBezTo>
                  <a:cubicBezTo>
                    <a:pt x="39" y="29"/>
                    <a:pt x="39" y="27"/>
                    <a:pt x="40" y="24"/>
                  </a:cubicBezTo>
                  <a:cubicBezTo>
                    <a:pt x="48" y="35"/>
                    <a:pt x="48" y="35"/>
                    <a:pt x="48" y="35"/>
                  </a:cubicBezTo>
                  <a:cubicBezTo>
                    <a:pt x="47" y="37"/>
                    <a:pt x="46" y="39"/>
                    <a:pt x="44" y="41"/>
                  </a:cubicBezTo>
                  <a:cubicBezTo>
                    <a:pt x="43" y="42"/>
                    <a:pt x="41" y="44"/>
                    <a:pt x="40" y="45"/>
                  </a:cubicBezTo>
                  <a:cubicBezTo>
                    <a:pt x="38" y="46"/>
                    <a:pt x="35" y="48"/>
                    <a:pt x="33" y="48"/>
                  </a:cubicBezTo>
                  <a:cubicBezTo>
                    <a:pt x="31" y="49"/>
                    <a:pt x="29" y="50"/>
                    <a:pt x="27" y="50"/>
                  </a:cubicBezTo>
                  <a:cubicBezTo>
                    <a:pt x="22" y="50"/>
                    <a:pt x="18" y="49"/>
                    <a:pt x="15" y="47"/>
                  </a:cubicBezTo>
                  <a:cubicBezTo>
                    <a:pt x="11" y="45"/>
                    <a:pt x="8" y="42"/>
                    <a:pt x="6" y="39"/>
                  </a:cubicBezTo>
                  <a:cubicBezTo>
                    <a:pt x="3" y="36"/>
                    <a:pt x="2" y="33"/>
                    <a:pt x="1" y="30"/>
                  </a:cubicBezTo>
                  <a:cubicBezTo>
                    <a:pt x="0" y="27"/>
                    <a:pt x="0" y="23"/>
                    <a:pt x="1" y="20"/>
                  </a:cubicBezTo>
                  <a:cubicBezTo>
                    <a:pt x="1" y="17"/>
                    <a:pt x="2" y="14"/>
                    <a:pt x="4" y="11"/>
                  </a:cubicBezTo>
                  <a:cubicBezTo>
                    <a:pt x="6" y="9"/>
                    <a:pt x="8" y="7"/>
                    <a:pt x="11" y="5"/>
                  </a:cubicBezTo>
                  <a:cubicBezTo>
                    <a:pt x="12" y="3"/>
                    <a:pt x="14" y="2"/>
                    <a:pt x="16" y="2"/>
                  </a:cubicBezTo>
                  <a:cubicBezTo>
                    <a:pt x="18" y="1"/>
                    <a:pt x="20" y="0"/>
                    <a:pt x="22" y="0"/>
                  </a:cubicBezTo>
                  <a:close/>
                </a:path>
              </a:pathLst>
            </a:custGeom>
            <a:solidFill>
              <a:srgbClr val="000000"/>
            </a:solidFill>
            <a:ln w="9525">
              <a:noFill/>
              <a:round/>
              <a:headEnd/>
              <a:tailEnd/>
            </a:ln>
          </p:spPr>
          <p:txBody>
            <a:bodyPr/>
            <a:lstStyle/>
            <a:p>
              <a:endParaRPr lang="ja-JP" altLang="en-US"/>
            </a:p>
          </p:txBody>
        </p:sp>
        <p:sp>
          <p:nvSpPr>
            <p:cNvPr id="13369" name="Freeform 55"/>
            <p:cNvSpPr>
              <a:spLocks/>
            </p:cNvSpPr>
            <p:nvPr/>
          </p:nvSpPr>
          <p:spPr bwMode="auto">
            <a:xfrm>
              <a:off x="2236" y="1108"/>
              <a:ext cx="104" cy="126"/>
            </a:xfrm>
            <a:custGeom>
              <a:avLst/>
              <a:gdLst>
                <a:gd name="T0" fmla="*/ 78 w 104"/>
                <a:gd name="T1" fmla="*/ 126 h 126"/>
                <a:gd name="T2" fmla="*/ 33 w 104"/>
                <a:gd name="T3" fmla="*/ 50 h 126"/>
                <a:gd name="T4" fmla="*/ 12 w 104"/>
                <a:gd name="T5" fmla="*/ 64 h 126"/>
                <a:gd name="T6" fmla="*/ 0 w 104"/>
                <a:gd name="T7" fmla="*/ 41 h 126"/>
                <a:gd name="T8" fmla="*/ 69 w 104"/>
                <a:gd name="T9" fmla="*/ 0 h 126"/>
                <a:gd name="T10" fmla="*/ 83 w 104"/>
                <a:gd name="T11" fmla="*/ 22 h 126"/>
                <a:gd name="T12" fmla="*/ 62 w 104"/>
                <a:gd name="T13" fmla="*/ 36 h 126"/>
                <a:gd name="T14" fmla="*/ 104 w 104"/>
                <a:gd name="T15" fmla="*/ 109 h 126"/>
                <a:gd name="T16" fmla="*/ 78 w 104"/>
                <a:gd name="T17" fmla="*/ 12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26"/>
                <a:gd name="T29" fmla="*/ 104 w 104"/>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26">
                  <a:moveTo>
                    <a:pt x="78" y="126"/>
                  </a:moveTo>
                  <a:lnTo>
                    <a:pt x="33" y="50"/>
                  </a:lnTo>
                  <a:lnTo>
                    <a:pt x="12" y="64"/>
                  </a:lnTo>
                  <a:lnTo>
                    <a:pt x="0" y="41"/>
                  </a:lnTo>
                  <a:lnTo>
                    <a:pt x="69" y="0"/>
                  </a:lnTo>
                  <a:lnTo>
                    <a:pt x="83" y="22"/>
                  </a:lnTo>
                  <a:lnTo>
                    <a:pt x="62" y="36"/>
                  </a:lnTo>
                  <a:lnTo>
                    <a:pt x="104" y="109"/>
                  </a:lnTo>
                  <a:lnTo>
                    <a:pt x="78" y="126"/>
                  </a:lnTo>
                  <a:close/>
                </a:path>
              </a:pathLst>
            </a:custGeom>
            <a:solidFill>
              <a:srgbClr val="000000"/>
            </a:solidFill>
            <a:ln w="9525">
              <a:noFill/>
              <a:round/>
              <a:headEnd/>
              <a:tailEnd/>
            </a:ln>
          </p:spPr>
          <p:txBody>
            <a:bodyPr/>
            <a:lstStyle/>
            <a:p>
              <a:endParaRPr lang="ja-JP" altLang="en-US"/>
            </a:p>
          </p:txBody>
        </p:sp>
        <p:sp>
          <p:nvSpPr>
            <p:cNvPr id="13370" name="Freeform 56"/>
            <p:cNvSpPr>
              <a:spLocks/>
            </p:cNvSpPr>
            <p:nvPr/>
          </p:nvSpPr>
          <p:spPr bwMode="auto">
            <a:xfrm>
              <a:off x="2326" y="1052"/>
              <a:ext cx="128" cy="134"/>
            </a:xfrm>
            <a:custGeom>
              <a:avLst/>
              <a:gdLst>
                <a:gd name="T0" fmla="*/ 0 w 54"/>
                <a:gd name="T1" fmla="*/ 45 h 57"/>
                <a:gd name="T2" fmla="*/ 28 w 54"/>
                <a:gd name="T3" fmla="*/ 31 h 57"/>
                <a:gd name="T4" fmla="*/ 52 w 54"/>
                <a:gd name="T5" fmla="*/ 80 h 57"/>
                <a:gd name="T6" fmla="*/ 59 w 54"/>
                <a:gd name="T7" fmla="*/ 94 h 57"/>
                <a:gd name="T8" fmla="*/ 64 w 54"/>
                <a:gd name="T9" fmla="*/ 101 h 57"/>
                <a:gd name="T10" fmla="*/ 73 w 54"/>
                <a:gd name="T11" fmla="*/ 106 h 57"/>
                <a:gd name="T12" fmla="*/ 83 w 54"/>
                <a:gd name="T13" fmla="*/ 103 h 57"/>
                <a:gd name="T14" fmla="*/ 92 w 54"/>
                <a:gd name="T15" fmla="*/ 96 h 57"/>
                <a:gd name="T16" fmla="*/ 95 w 54"/>
                <a:gd name="T17" fmla="*/ 87 h 57"/>
                <a:gd name="T18" fmla="*/ 92 w 54"/>
                <a:gd name="T19" fmla="*/ 80 h 57"/>
                <a:gd name="T20" fmla="*/ 88 w 54"/>
                <a:gd name="T21" fmla="*/ 63 h 57"/>
                <a:gd name="T22" fmla="*/ 83 w 54"/>
                <a:gd name="T23" fmla="*/ 56 h 57"/>
                <a:gd name="T24" fmla="*/ 64 w 54"/>
                <a:gd name="T25" fmla="*/ 14 h 57"/>
                <a:gd name="T26" fmla="*/ 90 w 54"/>
                <a:gd name="T27" fmla="*/ 0 h 57"/>
                <a:gd name="T28" fmla="*/ 116 w 54"/>
                <a:gd name="T29" fmla="*/ 54 h 57"/>
                <a:gd name="T30" fmla="*/ 126 w 54"/>
                <a:gd name="T31" fmla="*/ 80 h 57"/>
                <a:gd name="T32" fmla="*/ 126 w 54"/>
                <a:gd name="T33" fmla="*/ 96 h 57"/>
                <a:gd name="T34" fmla="*/ 116 w 54"/>
                <a:gd name="T35" fmla="*/ 113 h 57"/>
                <a:gd name="T36" fmla="*/ 95 w 54"/>
                <a:gd name="T37" fmla="*/ 127 h 57"/>
                <a:gd name="T38" fmla="*/ 71 w 54"/>
                <a:gd name="T39" fmla="*/ 134 h 57"/>
                <a:gd name="T40" fmla="*/ 52 w 54"/>
                <a:gd name="T41" fmla="*/ 132 h 57"/>
                <a:gd name="T42" fmla="*/ 40 w 54"/>
                <a:gd name="T43" fmla="*/ 120 h 57"/>
                <a:gd name="T44" fmla="*/ 26 w 54"/>
                <a:gd name="T45" fmla="*/ 96 h 57"/>
                <a:gd name="T46" fmla="*/ 21 w 54"/>
                <a:gd name="T47" fmla="*/ 87 h 57"/>
                <a:gd name="T48" fmla="*/ 0 w 54"/>
                <a:gd name="T49" fmla="*/ 45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57"/>
                <a:gd name="T77" fmla="*/ 54 w 54"/>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57">
                  <a:moveTo>
                    <a:pt x="0" y="19"/>
                  </a:moveTo>
                  <a:cubicBezTo>
                    <a:pt x="12" y="13"/>
                    <a:pt x="12" y="13"/>
                    <a:pt x="12" y="13"/>
                  </a:cubicBezTo>
                  <a:cubicBezTo>
                    <a:pt x="22" y="34"/>
                    <a:pt x="22" y="34"/>
                    <a:pt x="22" y="34"/>
                  </a:cubicBezTo>
                  <a:cubicBezTo>
                    <a:pt x="23" y="37"/>
                    <a:pt x="24" y="39"/>
                    <a:pt x="25" y="40"/>
                  </a:cubicBezTo>
                  <a:cubicBezTo>
                    <a:pt x="26" y="42"/>
                    <a:pt x="27" y="43"/>
                    <a:pt x="27" y="43"/>
                  </a:cubicBezTo>
                  <a:cubicBezTo>
                    <a:pt x="28" y="44"/>
                    <a:pt x="30" y="45"/>
                    <a:pt x="31" y="45"/>
                  </a:cubicBezTo>
                  <a:cubicBezTo>
                    <a:pt x="32" y="45"/>
                    <a:pt x="34" y="44"/>
                    <a:pt x="35" y="44"/>
                  </a:cubicBezTo>
                  <a:cubicBezTo>
                    <a:pt x="37" y="43"/>
                    <a:pt x="38" y="42"/>
                    <a:pt x="39" y="41"/>
                  </a:cubicBezTo>
                  <a:cubicBezTo>
                    <a:pt x="40" y="40"/>
                    <a:pt x="40" y="39"/>
                    <a:pt x="40" y="37"/>
                  </a:cubicBezTo>
                  <a:cubicBezTo>
                    <a:pt x="40" y="36"/>
                    <a:pt x="40" y="35"/>
                    <a:pt x="39" y="34"/>
                  </a:cubicBezTo>
                  <a:cubicBezTo>
                    <a:pt x="39" y="32"/>
                    <a:pt x="38" y="30"/>
                    <a:pt x="37" y="27"/>
                  </a:cubicBezTo>
                  <a:cubicBezTo>
                    <a:pt x="35" y="24"/>
                    <a:pt x="35" y="24"/>
                    <a:pt x="35" y="24"/>
                  </a:cubicBezTo>
                  <a:cubicBezTo>
                    <a:pt x="27" y="6"/>
                    <a:pt x="27" y="6"/>
                    <a:pt x="27" y="6"/>
                  </a:cubicBezTo>
                  <a:cubicBezTo>
                    <a:pt x="38" y="0"/>
                    <a:pt x="38" y="0"/>
                    <a:pt x="38" y="0"/>
                  </a:cubicBezTo>
                  <a:cubicBezTo>
                    <a:pt x="49" y="23"/>
                    <a:pt x="49" y="23"/>
                    <a:pt x="49" y="23"/>
                  </a:cubicBezTo>
                  <a:cubicBezTo>
                    <a:pt x="51" y="28"/>
                    <a:pt x="53" y="31"/>
                    <a:pt x="53" y="34"/>
                  </a:cubicBezTo>
                  <a:cubicBezTo>
                    <a:pt x="54" y="36"/>
                    <a:pt x="54" y="39"/>
                    <a:pt x="53" y="41"/>
                  </a:cubicBezTo>
                  <a:cubicBezTo>
                    <a:pt x="52" y="43"/>
                    <a:pt x="51" y="46"/>
                    <a:pt x="49" y="48"/>
                  </a:cubicBezTo>
                  <a:cubicBezTo>
                    <a:pt x="47" y="50"/>
                    <a:pt x="44" y="52"/>
                    <a:pt x="40" y="54"/>
                  </a:cubicBezTo>
                  <a:cubicBezTo>
                    <a:pt x="36" y="55"/>
                    <a:pt x="33" y="56"/>
                    <a:pt x="30" y="57"/>
                  </a:cubicBezTo>
                  <a:cubicBezTo>
                    <a:pt x="27" y="57"/>
                    <a:pt x="25" y="57"/>
                    <a:pt x="22" y="56"/>
                  </a:cubicBezTo>
                  <a:cubicBezTo>
                    <a:pt x="20" y="55"/>
                    <a:pt x="18" y="53"/>
                    <a:pt x="17" y="51"/>
                  </a:cubicBezTo>
                  <a:cubicBezTo>
                    <a:pt x="15" y="49"/>
                    <a:pt x="13" y="46"/>
                    <a:pt x="11" y="41"/>
                  </a:cubicBezTo>
                  <a:cubicBezTo>
                    <a:pt x="9" y="37"/>
                    <a:pt x="9" y="37"/>
                    <a:pt x="9" y="37"/>
                  </a:cubicBezTo>
                  <a:lnTo>
                    <a:pt x="0" y="19"/>
                  </a:lnTo>
                  <a:close/>
                </a:path>
              </a:pathLst>
            </a:custGeom>
            <a:solidFill>
              <a:srgbClr val="000000"/>
            </a:solidFill>
            <a:ln w="9525">
              <a:noFill/>
              <a:round/>
              <a:headEnd/>
              <a:tailEnd/>
            </a:ln>
          </p:spPr>
          <p:txBody>
            <a:bodyPr/>
            <a:lstStyle/>
            <a:p>
              <a:endParaRPr lang="ja-JP" altLang="en-US"/>
            </a:p>
          </p:txBody>
        </p:sp>
        <p:sp>
          <p:nvSpPr>
            <p:cNvPr id="13371" name="Freeform 57"/>
            <p:cNvSpPr>
              <a:spLocks noEditPoints="1"/>
            </p:cNvSpPr>
            <p:nvPr/>
          </p:nvSpPr>
          <p:spPr bwMode="auto">
            <a:xfrm>
              <a:off x="2449" y="1021"/>
              <a:ext cx="120" cy="125"/>
            </a:xfrm>
            <a:custGeom>
              <a:avLst/>
              <a:gdLst>
                <a:gd name="T0" fmla="*/ 38 w 51"/>
                <a:gd name="T1" fmla="*/ 125 h 53"/>
                <a:gd name="T2" fmla="*/ 0 w 51"/>
                <a:gd name="T3" fmla="*/ 19 h 53"/>
                <a:gd name="T4" fmla="*/ 31 w 51"/>
                <a:gd name="T5" fmla="*/ 9 h 53"/>
                <a:gd name="T6" fmla="*/ 54 w 51"/>
                <a:gd name="T7" fmla="*/ 2 h 53"/>
                <a:gd name="T8" fmla="*/ 68 w 51"/>
                <a:gd name="T9" fmla="*/ 2 h 53"/>
                <a:gd name="T10" fmla="*/ 82 w 51"/>
                <a:gd name="T11" fmla="*/ 9 h 53"/>
                <a:gd name="T12" fmla="*/ 89 w 51"/>
                <a:gd name="T13" fmla="*/ 24 h 53"/>
                <a:gd name="T14" fmla="*/ 92 w 51"/>
                <a:gd name="T15" fmla="*/ 47 h 53"/>
                <a:gd name="T16" fmla="*/ 78 w 51"/>
                <a:gd name="T17" fmla="*/ 64 h 53"/>
                <a:gd name="T18" fmla="*/ 120 w 51"/>
                <a:gd name="T19" fmla="*/ 94 h 53"/>
                <a:gd name="T20" fmla="*/ 89 w 51"/>
                <a:gd name="T21" fmla="*/ 106 h 53"/>
                <a:gd name="T22" fmla="*/ 49 w 51"/>
                <a:gd name="T23" fmla="*/ 73 h 53"/>
                <a:gd name="T24" fmla="*/ 64 w 51"/>
                <a:gd name="T25" fmla="*/ 116 h 53"/>
                <a:gd name="T26" fmla="*/ 38 w 51"/>
                <a:gd name="T27" fmla="*/ 125 h 53"/>
                <a:gd name="T28" fmla="*/ 45 w 51"/>
                <a:gd name="T29" fmla="*/ 59 h 53"/>
                <a:gd name="T30" fmla="*/ 49 w 51"/>
                <a:gd name="T31" fmla="*/ 57 h 53"/>
                <a:gd name="T32" fmla="*/ 64 w 51"/>
                <a:gd name="T33" fmla="*/ 50 h 53"/>
                <a:gd name="T34" fmla="*/ 64 w 51"/>
                <a:gd name="T35" fmla="*/ 38 h 53"/>
                <a:gd name="T36" fmla="*/ 54 w 51"/>
                <a:gd name="T37" fmla="*/ 28 h 53"/>
                <a:gd name="T38" fmla="*/ 40 w 51"/>
                <a:gd name="T39" fmla="*/ 31 h 53"/>
                <a:gd name="T40" fmla="*/ 35 w 51"/>
                <a:gd name="T41" fmla="*/ 31 h 53"/>
                <a:gd name="T42" fmla="*/ 45 w 51"/>
                <a:gd name="T43" fmla="*/ 5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53"/>
                <a:gd name="T68" fmla="*/ 51 w 51"/>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53">
                  <a:moveTo>
                    <a:pt x="16" y="53"/>
                  </a:moveTo>
                  <a:cubicBezTo>
                    <a:pt x="0" y="8"/>
                    <a:pt x="0" y="8"/>
                    <a:pt x="0" y="8"/>
                  </a:cubicBezTo>
                  <a:cubicBezTo>
                    <a:pt x="13" y="4"/>
                    <a:pt x="13" y="4"/>
                    <a:pt x="13" y="4"/>
                  </a:cubicBezTo>
                  <a:cubicBezTo>
                    <a:pt x="18" y="2"/>
                    <a:pt x="21" y="1"/>
                    <a:pt x="23" y="1"/>
                  </a:cubicBezTo>
                  <a:cubicBezTo>
                    <a:pt x="26" y="0"/>
                    <a:pt x="28" y="1"/>
                    <a:pt x="29" y="1"/>
                  </a:cubicBezTo>
                  <a:cubicBezTo>
                    <a:pt x="31" y="2"/>
                    <a:pt x="33" y="3"/>
                    <a:pt x="35" y="4"/>
                  </a:cubicBezTo>
                  <a:cubicBezTo>
                    <a:pt x="36" y="6"/>
                    <a:pt x="37" y="8"/>
                    <a:pt x="38" y="10"/>
                  </a:cubicBezTo>
                  <a:cubicBezTo>
                    <a:pt x="39" y="14"/>
                    <a:pt x="40" y="17"/>
                    <a:pt x="39" y="20"/>
                  </a:cubicBezTo>
                  <a:cubicBezTo>
                    <a:pt x="38" y="22"/>
                    <a:pt x="36" y="25"/>
                    <a:pt x="33" y="27"/>
                  </a:cubicBezTo>
                  <a:cubicBezTo>
                    <a:pt x="51" y="40"/>
                    <a:pt x="51" y="40"/>
                    <a:pt x="51" y="40"/>
                  </a:cubicBezTo>
                  <a:cubicBezTo>
                    <a:pt x="38" y="45"/>
                    <a:pt x="38" y="45"/>
                    <a:pt x="38" y="45"/>
                  </a:cubicBezTo>
                  <a:cubicBezTo>
                    <a:pt x="21" y="31"/>
                    <a:pt x="21" y="31"/>
                    <a:pt x="21" y="31"/>
                  </a:cubicBezTo>
                  <a:cubicBezTo>
                    <a:pt x="27" y="49"/>
                    <a:pt x="27" y="49"/>
                    <a:pt x="27" y="49"/>
                  </a:cubicBezTo>
                  <a:lnTo>
                    <a:pt x="16" y="53"/>
                  </a:lnTo>
                  <a:close/>
                  <a:moveTo>
                    <a:pt x="19" y="25"/>
                  </a:moveTo>
                  <a:cubicBezTo>
                    <a:pt x="21" y="24"/>
                    <a:pt x="21" y="24"/>
                    <a:pt x="21" y="24"/>
                  </a:cubicBezTo>
                  <a:cubicBezTo>
                    <a:pt x="24" y="23"/>
                    <a:pt x="26" y="22"/>
                    <a:pt x="27" y="21"/>
                  </a:cubicBezTo>
                  <a:cubicBezTo>
                    <a:pt x="27" y="20"/>
                    <a:pt x="28" y="18"/>
                    <a:pt x="27" y="16"/>
                  </a:cubicBezTo>
                  <a:cubicBezTo>
                    <a:pt x="26" y="14"/>
                    <a:pt x="25" y="13"/>
                    <a:pt x="23" y="12"/>
                  </a:cubicBezTo>
                  <a:cubicBezTo>
                    <a:pt x="22" y="11"/>
                    <a:pt x="20" y="12"/>
                    <a:pt x="17" y="13"/>
                  </a:cubicBezTo>
                  <a:cubicBezTo>
                    <a:pt x="15" y="13"/>
                    <a:pt x="15" y="13"/>
                    <a:pt x="15" y="13"/>
                  </a:cubicBezTo>
                  <a:lnTo>
                    <a:pt x="19" y="25"/>
                  </a:lnTo>
                  <a:close/>
                </a:path>
              </a:pathLst>
            </a:custGeom>
            <a:solidFill>
              <a:srgbClr val="000000"/>
            </a:solidFill>
            <a:ln w="9525">
              <a:noFill/>
              <a:round/>
              <a:headEnd/>
              <a:tailEnd/>
            </a:ln>
          </p:spPr>
          <p:txBody>
            <a:bodyPr/>
            <a:lstStyle/>
            <a:p>
              <a:endParaRPr lang="ja-JP" altLang="en-US"/>
            </a:p>
          </p:txBody>
        </p:sp>
        <p:sp>
          <p:nvSpPr>
            <p:cNvPr id="13372" name="Freeform 58"/>
            <p:cNvSpPr>
              <a:spLocks/>
            </p:cNvSpPr>
            <p:nvPr/>
          </p:nvSpPr>
          <p:spPr bwMode="auto">
            <a:xfrm>
              <a:off x="2553" y="988"/>
              <a:ext cx="94" cy="125"/>
            </a:xfrm>
            <a:custGeom>
              <a:avLst/>
              <a:gdLst>
                <a:gd name="T0" fmla="*/ 28 w 94"/>
                <a:gd name="T1" fmla="*/ 125 h 125"/>
                <a:gd name="T2" fmla="*/ 0 w 94"/>
                <a:gd name="T3" fmla="*/ 16 h 125"/>
                <a:gd name="T4" fmla="*/ 66 w 94"/>
                <a:gd name="T5" fmla="*/ 0 h 125"/>
                <a:gd name="T6" fmla="*/ 73 w 94"/>
                <a:gd name="T7" fmla="*/ 24 h 125"/>
                <a:gd name="T8" fmla="*/ 35 w 94"/>
                <a:gd name="T9" fmla="*/ 33 h 125"/>
                <a:gd name="T10" fmla="*/ 40 w 94"/>
                <a:gd name="T11" fmla="*/ 52 h 125"/>
                <a:gd name="T12" fmla="*/ 75 w 94"/>
                <a:gd name="T13" fmla="*/ 42 h 125"/>
                <a:gd name="T14" fmla="*/ 83 w 94"/>
                <a:gd name="T15" fmla="*/ 66 h 125"/>
                <a:gd name="T16" fmla="*/ 47 w 94"/>
                <a:gd name="T17" fmla="*/ 76 h 125"/>
                <a:gd name="T18" fmla="*/ 52 w 94"/>
                <a:gd name="T19" fmla="*/ 94 h 125"/>
                <a:gd name="T20" fmla="*/ 90 w 94"/>
                <a:gd name="T21" fmla="*/ 85 h 125"/>
                <a:gd name="T22" fmla="*/ 94 w 94"/>
                <a:gd name="T23" fmla="*/ 109 h 125"/>
                <a:gd name="T24" fmla="*/ 28 w 94"/>
                <a:gd name="T25" fmla="*/ 125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25"/>
                <a:gd name="T41" fmla="*/ 94 w 94"/>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25">
                  <a:moveTo>
                    <a:pt x="28" y="125"/>
                  </a:moveTo>
                  <a:lnTo>
                    <a:pt x="0" y="16"/>
                  </a:lnTo>
                  <a:lnTo>
                    <a:pt x="66" y="0"/>
                  </a:lnTo>
                  <a:lnTo>
                    <a:pt x="73" y="24"/>
                  </a:lnTo>
                  <a:lnTo>
                    <a:pt x="35" y="33"/>
                  </a:lnTo>
                  <a:lnTo>
                    <a:pt x="40" y="52"/>
                  </a:lnTo>
                  <a:lnTo>
                    <a:pt x="75" y="42"/>
                  </a:lnTo>
                  <a:lnTo>
                    <a:pt x="83" y="66"/>
                  </a:lnTo>
                  <a:lnTo>
                    <a:pt x="47" y="76"/>
                  </a:lnTo>
                  <a:lnTo>
                    <a:pt x="52" y="94"/>
                  </a:lnTo>
                  <a:lnTo>
                    <a:pt x="90" y="85"/>
                  </a:lnTo>
                  <a:lnTo>
                    <a:pt x="94" y="109"/>
                  </a:lnTo>
                  <a:lnTo>
                    <a:pt x="28" y="125"/>
                  </a:lnTo>
                  <a:close/>
                </a:path>
              </a:pathLst>
            </a:custGeom>
            <a:solidFill>
              <a:srgbClr val="000000"/>
            </a:solidFill>
            <a:ln w="9525">
              <a:noFill/>
              <a:round/>
              <a:headEnd/>
              <a:tailEnd/>
            </a:ln>
          </p:spPr>
          <p:txBody>
            <a:bodyPr/>
            <a:lstStyle/>
            <a:p>
              <a:endParaRPr lang="ja-JP" altLang="en-US"/>
            </a:p>
          </p:txBody>
        </p:sp>
        <p:sp>
          <p:nvSpPr>
            <p:cNvPr id="13373" name="Freeform 59"/>
            <p:cNvSpPr>
              <a:spLocks/>
            </p:cNvSpPr>
            <p:nvPr/>
          </p:nvSpPr>
          <p:spPr bwMode="auto">
            <a:xfrm>
              <a:off x="2704" y="960"/>
              <a:ext cx="106" cy="122"/>
            </a:xfrm>
            <a:custGeom>
              <a:avLst/>
              <a:gdLst>
                <a:gd name="T0" fmla="*/ 0 w 45"/>
                <a:gd name="T1" fmla="*/ 12 h 52"/>
                <a:gd name="T2" fmla="*/ 28 w 45"/>
                <a:gd name="T3" fmla="*/ 9 h 52"/>
                <a:gd name="T4" fmla="*/ 35 w 45"/>
                <a:gd name="T5" fmla="*/ 63 h 52"/>
                <a:gd name="T6" fmla="*/ 38 w 45"/>
                <a:gd name="T7" fmla="*/ 80 h 52"/>
                <a:gd name="T8" fmla="*/ 40 w 45"/>
                <a:gd name="T9" fmla="*/ 87 h 52"/>
                <a:gd name="T10" fmla="*/ 47 w 45"/>
                <a:gd name="T11" fmla="*/ 94 h 52"/>
                <a:gd name="T12" fmla="*/ 59 w 45"/>
                <a:gd name="T13" fmla="*/ 94 h 52"/>
                <a:gd name="T14" fmla="*/ 68 w 45"/>
                <a:gd name="T15" fmla="*/ 92 h 52"/>
                <a:gd name="T16" fmla="*/ 73 w 45"/>
                <a:gd name="T17" fmla="*/ 84 h 52"/>
                <a:gd name="T18" fmla="*/ 75 w 45"/>
                <a:gd name="T19" fmla="*/ 75 h 52"/>
                <a:gd name="T20" fmla="*/ 73 w 45"/>
                <a:gd name="T21" fmla="*/ 59 h 52"/>
                <a:gd name="T22" fmla="*/ 73 w 45"/>
                <a:gd name="T23" fmla="*/ 52 h 52"/>
                <a:gd name="T24" fmla="*/ 68 w 45"/>
                <a:gd name="T25" fmla="*/ 5 h 52"/>
                <a:gd name="T26" fmla="*/ 99 w 45"/>
                <a:gd name="T27" fmla="*/ 0 h 52"/>
                <a:gd name="T28" fmla="*/ 104 w 45"/>
                <a:gd name="T29" fmla="*/ 59 h 52"/>
                <a:gd name="T30" fmla="*/ 106 w 45"/>
                <a:gd name="T31" fmla="*/ 87 h 52"/>
                <a:gd name="T32" fmla="*/ 99 w 45"/>
                <a:gd name="T33" fmla="*/ 103 h 52"/>
                <a:gd name="T34" fmla="*/ 85 w 45"/>
                <a:gd name="T35" fmla="*/ 115 h 52"/>
                <a:gd name="T36" fmla="*/ 61 w 45"/>
                <a:gd name="T37" fmla="*/ 120 h 52"/>
                <a:gd name="T38" fmla="*/ 38 w 45"/>
                <a:gd name="T39" fmla="*/ 120 h 52"/>
                <a:gd name="T40" fmla="*/ 19 w 45"/>
                <a:gd name="T41" fmla="*/ 110 h 52"/>
                <a:gd name="T42" fmla="*/ 12 w 45"/>
                <a:gd name="T43" fmla="*/ 96 h 52"/>
                <a:gd name="T44" fmla="*/ 5 w 45"/>
                <a:gd name="T45" fmla="*/ 70 h 52"/>
                <a:gd name="T46" fmla="*/ 5 w 45"/>
                <a:gd name="T47" fmla="*/ 59 h 52"/>
                <a:gd name="T48" fmla="*/ 0 w 45"/>
                <a:gd name="T49" fmla="*/ 1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52"/>
                <a:gd name="T77" fmla="*/ 45 w 45"/>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52">
                  <a:moveTo>
                    <a:pt x="0" y="5"/>
                  </a:moveTo>
                  <a:cubicBezTo>
                    <a:pt x="12" y="4"/>
                    <a:pt x="12" y="4"/>
                    <a:pt x="12" y="4"/>
                  </a:cubicBezTo>
                  <a:cubicBezTo>
                    <a:pt x="15" y="27"/>
                    <a:pt x="15" y="27"/>
                    <a:pt x="15" y="27"/>
                  </a:cubicBezTo>
                  <a:cubicBezTo>
                    <a:pt x="15" y="30"/>
                    <a:pt x="16" y="32"/>
                    <a:pt x="16" y="34"/>
                  </a:cubicBezTo>
                  <a:cubicBezTo>
                    <a:pt x="16" y="35"/>
                    <a:pt x="17" y="37"/>
                    <a:pt x="17" y="37"/>
                  </a:cubicBezTo>
                  <a:cubicBezTo>
                    <a:pt x="18" y="39"/>
                    <a:pt x="19" y="39"/>
                    <a:pt x="20" y="40"/>
                  </a:cubicBezTo>
                  <a:cubicBezTo>
                    <a:pt x="21" y="40"/>
                    <a:pt x="23" y="41"/>
                    <a:pt x="25" y="40"/>
                  </a:cubicBezTo>
                  <a:cubicBezTo>
                    <a:pt x="27" y="40"/>
                    <a:pt x="28" y="40"/>
                    <a:pt x="29" y="39"/>
                  </a:cubicBezTo>
                  <a:cubicBezTo>
                    <a:pt x="30" y="38"/>
                    <a:pt x="31" y="37"/>
                    <a:pt x="31" y="36"/>
                  </a:cubicBezTo>
                  <a:cubicBezTo>
                    <a:pt x="32" y="35"/>
                    <a:pt x="32" y="34"/>
                    <a:pt x="32" y="32"/>
                  </a:cubicBezTo>
                  <a:cubicBezTo>
                    <a:pt x="32" y="31"/>
                    <a:pt x="32" y="28"/>
                    <a:pt x="31" y="25"/>
                  </a:cubicBezTo>
                  <a:cubicBezTo>
                    <a:pt x="31" y="22"/>
                    <a:pt x="31" y="22"/>
                    <a:pt x="31" y="22"/>
                  </a:cubicBezTo>
                  <a:cubicBezTo>
                    <a:pt x="29" y="2"/>
                    <a:pt x="29" y="2"/>
                    <a:pt x="29" y="2"/>
                  </a:cubicBezTo>
                  <a:cubicBezTo>
                    <a:pt x="42" y="0"/>
                    <a:pt x="42" y="0"/>
                    <a:pt x="42" y="0"/>
                  </a:cubicBezTo>
                  <a:cubicBezTo>
                    <a:pt x="44" y="25"/>
                    <a:pt x="44" y="25"/>
                    <a:pt x="44" y="25"/>
                  </a:cubicBezTo>
                  <a:cubicBezTo>
                    <a:pt x="45" y="31"/>
                    <a:pt x="45" y="34"/>
                    <a:pt x="45" y="37"/>
                  </a:cubicBezTo>
                  <a:cubicBezTo>
                    <a:pt x="44" y="39"/>
                    <a:pt x="43" y="42"/>
                    <a:pt x="42" y="44"/>
                  </a:cubicBezTo>
                  <a:cubicBezTo>
                    <a:pt x="41" y="46"/>
                    <a:pt x="39" y="47"/>
                    <a:pt x="36" y="49"/>
                  </a:cubicBezTo>
                  <a:cubicBezTo>
                    <a:pt x="33" y="50"/>
                    <a:pt x="30" y="51"/>
                    <a:pt x="26" y="51"/>
                  </a:cubicBezTo>
                  <a:cubicBezTo>
                    <a:pt x="22" y="52"/>
                    <a:pt x="18" y="52"/>
                    <a:pt x="16" y="51"/>
                  </a:cubicBezTo>
                  <a:cubicBezTo>
                    <a:pt x="13" y="50"/>
                    <a:pt x="10" y="49"/>
                    <a:pt x="8" y="47"/>
                  </a:cubicBezTo>
                  <a:cubicBezTo>
                    <a:pt x="7" y="46"/>
                    <a:pt x="5" y="44"/>
                    <a:pt x="5" y="41"/>
                  </a:cubicBezTo>
                  <a:cubicBezTo>
                    <a:pt x="4" y="39"/>
                    <a:pt x="3" y="35"/>
                    <a:pt x="2" y="30"/>
                  </a:cubicBezTo>
                  <a:cubicBezTo>
                    <a:pt x="2" y="25"/>
                    <a:pt x="2" y="25"/>
                    <a:pt x="2" y="25"/>
                  </a:cubicBezTo>
                  <a:lnTo>
                    <a:pt x="0" y="5"/>
                  </a:lnTo>
                  <a:close/>
                </a:path>
              </a:pathLst>
            </a:custGeom>
            <a:solidFill>
              <a:srgbClr val="000000"/>
            </a:solidFill>
            <a:ln w="9525">
              <a:noFill/>
              <a:round/>
              <a:headEnd/>
              <a:tailEnd/>
            </a:ln>
          </p:spPr>
          <p:txBody>
            <a:bodyPr/>
            <a:lstStyle/>
            <a:p>
              <a:endParaRPr lang="ja-JP" altLang="en-US"/>
            </a:p>
          </p:txBody>
        </p:sp>
        <p:sp>
          <p:nvSpPr>
            <p:cNvPr id="13374" name="Freeform 60"/>
            <p:cNvSpPr>
              <a:spLocks/>
            </p:cNvSpPr>
            <p:nvPr/>
          </p:nvSpPr>
          <p:spPr bwMode="auto">
            <a:xfrm>
              <a:off x="2839" y="960"/>
              <a:ext cx="108" cy="111"/>
            </a:xfrm>
            <a:custGeom>
              <a:avLst/>
              <a:gdLst>
                <a:gd name="T0" fmla="*/ 0 w 46"/>
                <a:gd name="T1" fmla="*/ 111 h 47"/>
                <a:gd name="T2" fmla="*/ 0 w 46"/>
                <a:gd name="T3" fmla="*/ 0 h 47"/>
                <a:gd name="T4" fmla="*/ 31 w 46"/>
                <a:gd name="T5" fmla="*/ 0 h 47"/>
                <a:gd name="T6" fmla="*/ 70 w 46"/>
                <a:gd name="T7" fmla="*/ 57 h 47"/>
                <a:gd name="T8" fmla="*/ 75 w 46"/>
                <a:gd name="T9" fmla="*/ 64 h 47"/>
                <a:gd name="T10" fmla="*/ 80 w 46"/>
                <a:gd name="T11" fmla="*/ 78 h 47"/>
                <a:gd name="T12" fmla="*/ 80 w 46"/>
                <a:gd name="T13" fmla="*/ 64 h 47"/>
                <a:gd name="T14" fmla="*/ 80 w 46"/>
                <a:gd name="T15" fmla="*/ 54 h 47"/>
                <a:gd name="T16" fmla="*/ 80 w 46"/>
                <a:gd name="T17" fmla="*/ 0 h 47"/>
                <a:gd name="T18" fmla="*/ 108 w 46"/>
                <a:gd name="T19" fmla="*/ 0 h 47"/>
                <a:gd name="T20" fmla="*/ 108 w 46"/>
                <a:gd name="T21" fmla="*/ 111 h 47"/>
                <a:gd name="T22" fmla="*/ 80 w 46"/>
                <a:gd name="T23" fmla="*/ 111 h 47"/>
                <a:gd name="T24" fmla="*/ 38 w 46"/>
                <a:gd name="T25" fmla="*/ 54 h 47"/>
                <a:gd name="T26" fmla="*/ 33 w 46"/>
                <a:gd name="T27" fmla="*/ 47 h 47"/>
                <a:gd name="T28" fmla="*/ 28 w 46"/>
                <a:gd name="T29" fmla="*/ 33 h 47"/>
                <a:gd name="T30" fmla="*/ 28 w 46"/>
                <a:gd name="T31" fmla="*/ 47 h 47"/>
                <a:gd name="T32" fmla="*/ 28 w 46"/>
                <a:gd name="T33" fmla="*/ 57 h 47"/>
                <a:gd name="T34" fmla="*/ 28 w 46"/>
                <a:gd name="T35" fmla="*/ 111 h 47"/>
                <a:gd name="T36" fmla="*/ 0 w 46"/>
                <a:gd name="T37" fmla="*/ 11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7"/>
                <a:gd name="T59" fmla="*/ 46 w 46"/>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47">
                  <a:moveTo>
                    <a:pt x="0" y="47"/>
                  </a:moveTo>
                  <a:cubicBezTo>
                    <a:pt x="0" y="0"/>
                    <a:pt x="0" y="0"/>
                    <a:pt x="0" y="0"/>
                  </a:cubicBezTo>
                  <a:cubicBezTo>
                    <a:pt x="13" y="0"/>
                    <a:pt x="13" y="0"/>
                    <a:pt x="13" y="0"/>
                  </a:cubicBezTo>
                  <a:cubicBezTo>
                    <a:pt x="30" y="24"/>
                    <a:pt x="30" y="24"/>
                    <a:pt x="30" y="24"/>
                  </a:cubicBezTo>
                  <a:cubicBezTo>
                    <a:pt x="31" y="25"/>
                    <a:pt x="31" y="26"/>
                    <a:pt x="32" y="27"/>
                  </a:cubicBezTo>
                  <a:cubicBezTo>
                    <a:pt x="33" y="29"/>
                    <a:pt x="34" y="31"/>
                    <a:pt x="34" y="33"/>
                  </a:cubicBezTo>
                  <a:cubicBezTo>
                    <a:pt x="34" y="31"/>
                    <a:pt x="34" y="29"/>
                    <a:pt x="34" y="27"/>
                  </a:cubicBezTo>
                  <a:cubicBezTo>
                    <a:pt x="34" y="26"/>
                    <a:pt x="34" y="24"/>
                    <a:pt x="34" y="23"/>
                  </a:cubicBezTo>
                  <a:cubicBezTo>
                    <a:pt x="34" y="0"/>
                    <a:pt x="34" y="0"/>
                    <a:pt x="34" y="0"/>
                  </a:cubicBezTo>
                  <a:cubicBezTo>
                    <a:pt x="46" y="0"/>
                    <a:pt x="46" y="0"/>
                    <a:pt x="46" y="0"/>
                  </a:cubicBezTo>
                  <a:cubicBezTo>
                    <a:pt x="46" y="47"/>
                    <a:pt x="46" y="47"/>
                    <a:pt x="46" y="47"/>
                  </a:cubicBezTo>
                  <a:cubicBezTo>
                    <a:pt x="34" y="47"/>
                    <a:pt x="34" y="47"/>
                    <a:pt x="34" y="47"/>
                  </a:cubicBezTo>
                  <a:cubicBezTo>
                    <a:pt x="16" y="23"/>
                    <a:pt x="16" y="23"/>
                    <a:pt x="16" y="23"/>
                  </a:cubicBezTo>
                  <a:cubicBezTo>
                    <a:pt x="16" y="22"/>
                    <a:pt x="15" y="21"/>
                    <a:pt x="14" y="20"/>
                  </a:cubicBezTo>
                  <a:cubicBezTo>
                    <a:pt x="13" y="18"/>
                    <a:pt x="13" y="16"/>
                    <a:pt x="12" y="14"/>
                  </a:cubicBezTo>
                  <a:cubicBezTo>
                    <a:pt x="12" y="16"/>
                    <a:pt x="12" y="18"/>
                    <a:pt x="12" y="20"/>
                  </a:cubicBezTo>
                  <a:cubicBezTo>
                    <a:pt x="12" y="21"/>
                    <a:pt x="12" y="22"/>
                    <a:pt x="12" y="24"/>
                  </a:cubicBezTo>
                  <a:cubicBezTo>
                    <a:pt x="12" y="47"/>
                    <a:pt x="12" y="47"/>
                    <a:pt x="12" y="47"/>
                  </a:cubicBezTo>
                  <a:lnTo>
                    <a:pt x="0" y="47"/>
                  </a:lnTo>
                  <a:close/>
                </a:path>
              </a:pathLst>
            </a:custGeom>
            <a:solidFill>
              <a:srgbClr val="000000"/>
            </a:solidFill>
            <a:ln w="9525">
              <a:noFill/>
              <a:round/>
              <a:headEnd/>
              <a:tailEnd/>
            </a:ln>
          </p:spPr>
          <p:txBody>
            <a:bodyPr/>
            <a:lstStyle/>
            <a:p>
              <a:endParaRPr lang="ja-JP" altLang="en-US"/>
            </a:p>
          </p:txBody>
        </p:sp>
        <p:sp>
          <p:nvSpPr>
            <p:cNvPr id="13375" name="Freeform 61"/>
            <p:cNvSpPr>
              <a:spLocks/>
            </p:cNvSpPr>
            <p:nvPr/>
          </p:nvSpPr>
          <p:spPr bwMode="auto">
            <a:xfrm>
              <a:off x="2971" y="962"/>
              <a:ext cx="42" cy="116"/>
            </a:xfrm>
            <a:custGeom>
              <a:avLst/>
              <a:gdLst>
                <a:gd name="T0" fmla="*/ 0 w 42"/>
                <a:gd name="T1" fmla="*/ 113 h 116"/>
                <a:gd name="T2" fmla="*/ 12 w 42"/>
                <a:gd name="T3" fmla="*/ 0 h 116"/>
                <a:gd name="T4" fmla="*/ 42 w 42"/>
                <a:gd name="T5" fmla="*/ 5 h 116"/>
                <a:gd name="T6" fmla="*/ 31 w 42"/>
                <a:gd name="T7" fmla="*/ 116 h 116"/>
                <a:gd name="T8" fmla="*/ 0 w 42"/>
                <a:gd name="T9" fmla="*/ 113 h 116"/>
                <a:gd name="T10" fmla="*/ 0 60000 65536"/>
                <a:gd name="T11" fmla="*/ 0 60000 65536"/>
                <a:gd name="T12" fmla="*/ 0 60000 65536"/>
                <a:gd name="T13" fmla="*/ 0 60000 65536"/>
                <a:gd name="T14" fmla="*/ 0 60000 65536"/>
                <a:gd name="T15" fmla="*/ 0 w 42"/>
                <a:gd name="T16" fmla="*/ 0 h 116"/>
                <a:gd name="T17" fmla="*/ 42 w 42"/>
                <a:gd name="T18" fmla="*/ 116 h 116"/>
              </a:gdLst>
              <a:ahLst/>
              <a:cxnLst>
                <a:cxn ang="T10">
                  <a:pos x="T0" y="T1"/>
                </a:cxn>
                <a:cxn ang="T11">
                  <a:pos x="T2" y="T3"/>
                </a:cxn>
                <a:cxn ang="T12">
                  <a:pos x="T4" y="T5"/>
                </a:cxn>
                <a:cxn ang="T13">
                  <a:pos x="T6" y="T7"/>
                </a:cxn>
                <a:cxn ang="T14">
                  <a:pos x="T8" y="T9"/>
                </a:cxn>
              </a:cxnLst>
              <a:rect l="T15" t="T16" r="T17" b="T18"/>
              <a:pathLst>
                <a:path w="42" h="116">
                  <a:moveTo>
                    <a:pt x="0" y="113"/>
                  </a:moveTo>
                  <a:lnTo>
                    <a:pt x="12" y="0"/>
                  </a:lnTo>
                  <a:lnTo>
                    <a:pt x="42" y="5"/>
                  </a:lnTo>
                  <a:lnTo>
                    <a:pt x="31" y="116"/>
                  </a:lnTo>
                  <a:lnTo>
                    <a:pt x="0" y="113"/>
                  </a:lnTo>
                  <a:close/>
                </a:path>
              </a:pathLst>
            </a:custGeom>
            <a:solidFill>
              <a:srgbClr val="000000"/>
            </a:solidFill>
            <a:ln w="9525">
              <a:noFill/>
              <a:round/>
              <a:headEnd/>
              <a:tailEnd/>
            </a:ln>
          </p:spPr>
          <p:txBody>
            <a:bodyPr/>
            <a:lstStyle/>
            <a:p>
              <a:endParaRPr lang="ja-JP" altLang="en-US"/>
            </a:p>
          </p:txBody>
        </p:sp>
        <p:sp>
          <p:nvSpPr>
            <p:cNvPr id="13376" name="Freeform 62"/>
            <p:cNvSpPr>
              <a:spLocks/>
            </p:cNvSpPr>
            <p:nvPr/>
          </p:nvSpPr>
          <p:spPr bwMode="auto">
            <a:xfrm>
              <a:off x="3032" y="967"/>
              <a:ext cx="116" cy="123"/>
            </a:xfrm>
            <a:custGeom>
              <a:avLst/>
              <a:gdLst>
                <a:gd name="T0" fmla="*/ 26 w 49"/>
                <a:gd name="T1" fmla="*/ 118 h 52"/>
                <a:gd name="T2" fmla="*/ 0 w 49"/>
                <a:gd name="T3" fmla="*/ 0 h 52"/>
                <a:gd name="T4" fmla="*/ 31 w 49"/>
                <a:gd name="T5" fmla="*/ 5 h 52"/>
                <a:gd name="T6" fmla="*/ 43 w 49"/>
                <a:gd name="T7" fmla="*/ 71 h 52"/>
                <a:gd name="T8" fmla="*/ 43 w 49"/>
                <a:gd name="T9" fmla="*/ 76 h 52"/>
                <a:gd name="T10" fmla="*/ 45 w 49"/>
                <a:gd name="T11" fmla="*/ 88 h 52"/>
                <a:gd name="T12" fmla="*/ 47 w 49"/>
                <a:gd name="T13" fmla="*/ 78 h 52"/>
                <a:gd name="T14" fmla="*/ 50 w 49"/>
                <a:gd name="T15" fmla="*/ 73 h 52"/>
                <a:gd name="T16" fmla="*/ 83 w 49"/>
                <a:gd name="T17" fmla="*/ 14 h 52"/>
                <a:gd name="T18" fmla="*/ 116 w 49"/>
                <a:gd name="T19" fmla="*/ 21 h 52"/>
                <a:gd name="T20" fmla="*/ 50 w 49"/>
                <a:gd name="T21" fmla="*/ 123 h 52"/>
                <a:gd name="T22" fmla="*/ 26 w 49"/>
                <a:gd name="T23" fmla="*/ 118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52"/>
                <a:gd name="T38" fmla="*/ 49 w 49"/>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52">
                  <a:moveTo>
                    <a:pt x="11" y="50"/>
                  </a:moveTo>
                  <a:cubicBezTo>
                    <a:pt x="0" y="0"/>
                    <a:pt x="0" y="0"/>
                    <a:pt x="0" y="0"/>
                  </a:cubicBezTo>
                  <a:cubicBezTo>
                    <a:pt x="13" y="2"/>
                    <a:pt x="13" y="2"/>
                    <a:pt x="13" y="2"/>
                  </a:cubicBezTo>
                  <a:cubicBezTo>
                    <a:pt x="18" y="30"/>
                    <a:pt x="18" y="30"/>
                    <a:pt x="18" y="30"/>
                  </a:cubicBezTo>
                  <a:cubicBezTo>
                    <a:pt x="18" y="30"/>
                    <a:pt x="18" y="31"/>
                    <a:pt x="18" y="32"/>
                  </a:cubicBezTo>
                  <a:cubicBezTo>
                    <a:pt x="18" y="33"/>
                    <a:pt x="18" y="35"/>
                    <a:pt x="19" y="37"/>
                  </a:cubicBezTo>
                  <a:cubicBezTo>
                    <a:pt x="19" y="35"/>
                    <a:pt x="20" y="34"/>
                    <a:pt x="20" y="33"/>
                  </a:cubicBezTo>
                  <a:cubicBezTo>
                    <a:pt x="21" y="32"/>
                    <a:pt x="21" y="31"/>
                    <a:pt x="21" y="31"/>
                  </a:cubicBezTo>
                  <a:cubicBezTo>
                    <a:pt x="35" y="6"/>
                    <a:pt x="35" y="6"/>
                    <a:pt x="35" y="6"/>
                  </a:cubicBezTo>
                  <a:cubicBezTo>
                    <a:pt x="49" y="9"/>
                    <a:pt x="49" y="9"/>
                    <a:pt x="49" y="9"/>
                  </a:cubicBezTo>
                  <a:cubicBezTo>
                    <a:pt x="21" y="52"/>
                    <a:pt x="21" y="52"/>
                    <a:pt x="21" y="52"/>
                  </a:cubicBezTo>
                  <a:lnTo>
                    <a:pt x="11" y="50"/>
                  </a:lnTo>
                  <a:close/>
                </a:path>
              </a:pathLst>
            </a:custGeom>
            <a:solidFill>
              <a:srgbClr val="000000"/>
            </a:solidFill>
            <a:ln w="9525">
              <a:noFill/>
              <a:round/>
              <a:headEnd/>
              <a:tailEnd/>
            </a:ln>
          </p:spPr>
          <p:txBody>
            <a:bodyPr/>
            <a:lstStyle/>
            <a:p>
              <a:endParaRPr lang="ja-JP" altLang="en-US"/>
            </a:p>
          </p:txBody>
        </p:sp>
        <p:sp>
          <p:nvSpPr>
            <p:cNvPr id="13377" name="Freeform 63"/>
            <p:cNvSpPr>
              <a:spLocks/>
            </p:cNvSpPr>
            <p:nvPr/>
          </p:nvSpPr>
          <p:spPr bwMode="auto">
            <a:xfrm>
              <a:off x="3136" y="993"/>
              <a:ext cx="97" cy="125"/>
            </a:xfrm>
            <a:custGeom>
              <a:avLst/>
              <a:gdLst>
                <a:gd name="T0" fmla="*/ 0 w 97"/>
                <a:gd name="T1" fmla="*/ 108 h 125"/>
                <a:gd name="T2" fmla="*/ 31 w 97"/>
                <a:gd name="T3" fmla="*/ 0 h 125"/>
                <a:gd name="T4" fmla="*/ 97 w 97"/>
                <a:gd name="T5" fmla="*/ 16 h 125"/>
                <a:gd name="T6" fmla="*/ 90 w 97"/>
                <a:gd name="T7" fmla="*/ 40 h 125"/>
                <a:gd name="T8" fmla="*/ 52 w 97"/>
                <a:gd name="T9" fmla="*/ 30 h 125"/>
                <a:gd name="T10" fmla="*/ 48 w 97"/>
                <a:gd name="T11" fmla="*/ 49 h 125"/>
                <a:gd name="T12" fmla="*/ 83 w 97"/>
                <a:gd name="T13" fmla="*/ 59 h 125"/>
                <a:gd name="T14" fmla="*/ 76 w 97"/>
                <a:gd name="T15" fmla="*/ 82 h 125"/>
                <a:gd name="T16" fmla="*/ 40 w 97"/>
                <a:gd name="T17" fmla="*/ 73 h 125"/>
                <a:gd name="T18" fmla="*/ 36 w 97"/>
                <a:gd name="T19" fmla="*/ 92 h 125"/>
                <a:gd name="T20" fmla="*/ 73 w 97"/>
                <a:gd name="T21" fmla="*/ 101 h 125"/>
                <a:gd name="T22" fmla="*/ 66 w 97"/>
                <a:gd name="T23" fmla="*/ 125 h 125"/>
                <a:gd name="T24" fmla="*/ 0 w 97"/>
                <a:gd name="T25" fmla="*/ 108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25"/>
                <a:gd name="T41" fmla="*/ 97 w 97"/>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25">
                  <a:moveTo>
                    <a:pt x="0" y="108"/>
                  </a:moveTo>
                  <a:lnTo>
                    <a:pt x="31" y="0"/>
                  </a:lnTo>
                  <a:lnTo>
                    <a:pt x="97" y="16"/>
                  </a:lnTo>
                  <a:lnTo>
                    <a:pt x="90" y="40"/>
                  </a:lnTo>
                  <a:lnTo>
                    <a:pt x="52" y="30"/>
                  </a:lnTo>
                  <a:lnTo>
                    <a:pt x="48" y="49"/>
                  </a:lnTo>
                  <a:lnTo>
                    <a:pt x="83" y="59"/>
                  </a:lnTo>
                  <a:lnTo>
                    <a:pt x="76" y="82"/>
                  </a:lnTo>
                  <a:lnTo>
                    <a:pt x="40" y="73"/>
                  </a:lnTo>
                  <a:lnTo>
                    <a:pt x="36" y="92"/>
                  </a:lnTo>
                  <a:lnTo>
                    <a:pt x="73" y="101"/>
                  </a:lnTo>
                  <a:lnTo>
                    <a:pt x="66" y="125"/>
                  </a:lnTo>
                  <a:lnTo>
                    <a:pt x="0" y="108"/>
                  </a:lnTo>
                  <a:close/>
                </a:path>
              </a:pathLst>
            </a:custGeom>
            <a:solidFill>
              <a:srgbClr val="000000"/>
            </a:solidFill>
            <a:ln w="9525">
              <a:noFill/>
              <a:round/>
              <a:headEnd/>
              <a:tailEnd/>
            </a:ln>
          </p:spPr>
          <p:txBody>
            <a:bodyPr/>
            <a:lstStyle/>
            <a:p>
              <a:endParaRPr lang="ja-JP" altLang="en-US"/>
            </a:p>
          </p:txBody>
        </p:sp>
        <p:sp>
          <p:nvSpPr>
            <p:cNvPr id="13378" name="Freeform 64"/>
            <p:cNvSpPr>
              <a:spLocks noEditPoints="1"/>
            </p:cNvSpPr>
            <p:nvPr/>
          </p:nvSpPr>
          <p:spPr bwMode="auto">
            <a:xfrm>
              <a:off x="3221" y="1019"/>
              <a:ext cx="109" cy="137"/>
            </a:xfrm>
            <a:custGeom>
              <a:avLst/>
              <a:gdLst>
                <a:gd name="T0" fmla="*/ 0 w 46"/>
                <a:gd name="T1" fmla="*/ 106 h 58"/>
                <a:gd name="T2" fmla="*/ 40 w 46"/>
                <a:gd name="T3" fmla="*/ 0 h 58"/>
                <a:gd name="T4" fmla="*/ 69 w 46"/>
                <a:gd name="T5" fmla="*/ 12 h 58"/>
                <a:gd name="T6" fmla="*/ 95 w 46"/>
                <a:gd name="T7" fmla="*/ 21 h 58"/>
                <a:gd name="T8" fmla="*/ 104 w 46"/>
                <a:gd name="T9" fmla="*/ 31 h 58"/>
                <a:gd name="T10" fmla="*/ 109 w 46"/>
                <a:gd name="T11" fmla="*/ 45 h 58"/>
                <a:gd name="T12" fmla="*/ 107 w 46"/>
                <a:gd name="T13" fmla="*/ 61 h 58"/>
                <a:gd name="T14" fmla="*/ 92 w 46"/>
                <a:gd name="T15" fmla="*/ 80 h 58"/>
                <a:gd name="T16" fmla="*/ 71 w 46"/>
                <a:gd name="T17" fmla="*/ 83 h 58"/>
                <a:gd name="T18" fmla="*/ 85 w 46"/>
                <a:gd name="T19" fmla="*/ 137 h 58"/>
                <a:gd name="T20" fmla="*/ 52 w 46"/>
                <a:gd name="T21" fmla="*/ 125 h 58"/>
                <a:gd name="T22" fmla="*/ 43 w 46"/>
                <a:gd name="T23" fmla="*/ 73 h 58"/>
                <a:gd name="T24" fmla="*/ 28 w 46"/>
                <a:gd name="T25" fmla="*/ 116 h 58"/>
                <a:gd name="T26" fmla="*/ 0 w 46"/>
                <a:gd name="T27" fmla="*/ 106 h 58"/>
                <a:gd name="T28" fmla="*/ 47 w 46"/>
                <a:gd name="T29" fmla="*/ 59 h 58"/>
                <a:gd name="T30" fmla="*/ 55 w 46"/>
                <a:gd name="T31" fmla="*/ 61 h 58"/>
                <a:gd name="T32" fmla="*/ 69 w 46"/>
                <a:gd name="T33" fmla="*/ 64 h 58"/>
                <a:gd name="T34" fmla="*/ 76 w 46"/>
                <a:gd name="T35" fmla="*/ 54 h 58"/>
                <a:gd name="T36" fmla="*/ 76 w 46"/>
                <a:gd name="T37" fmla="*/ 43 h 58"/>
                <a:gd name="T38" fmla="*/ 64 w 46"/>
                <a:gd name="T39" fmla="*/ 35 h 58"/>
                <a:gd name="T40" fmla="*/ 59 w 46"/>
                <a:gd name="T41" fmla="*/ 33 h 58"/>
                <a:gd name="T42" fmla="*/ 47 w 46"/>
                <a:gd name="T43" fmla="*/ 59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58"/>
                <a:gd name="T68" fmla="*/ 46 w 46"/>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58">
                  <a:moveTo>
                    <a:pt x="0" y="45"/>
                  </a:moveTo>
                  <a:cubicBezTo>
                    <a:pt x="17" y="0"/>
                    <a:pt x="17" y="0"/>
                    <a:pt x="17" y="0"/>
                  </a:cubicBezTo>
                  <a:cubicBezTo>
                    <a:pt x="29" y="5"/>
                    <a:pt x="29" y="5"/>
                    <a:pt x="29" y="5"/>
                  </a:cubicBezTo>
                  <a:cubicBezTo>
                    <a:pt x="34" y="7"/>
                    <a:pt x="38" y="8"/>
                    <a:pt x="40" y="9"/>
                  </a:cubicBezTo>
                  <a:cubicBezTo>
                    <a:pt x="41" y="10"/>
                    <a:pt x="43" y="12"/>
                    <a:pt x="44" y="13"/>
                  </a:cubicBezTo>
                  <a:cubicBezTo>
                    <a:pt x="45" y="15"/>
                    <a:pt x="46" y="17"/>
                    <a:pt x="46" y="19"/>
                  </a:cubicBezTo>
                  <a:cubicBezTo>
                    <a:pt x="46" y="22"/>
                    <a:pt x="46" y="24"/>
                    <a:pt x="45" y="26"/>
                  </a:cubicBezTo>
                  <a:cubicBezTo>
                    <a:pt x="44" y="30"/>
                    <a:pt x="42" y="32"/>
                    <a:pt x="39" y="34"/>
                  </a:cubicBezTo>
                  <a:cubicBezTo>
                    <a:pt x="37" y="35"/>
                    <a:pt x="34" y="36"/>
                    <a:pt x="30" y="35"/>
                  </a:cubicBezTo>
                  <a:cubicBezTo>
                    <a:pt x="36" y="58"/>
                    <a:pt x="36" y="58"/>
                    <a:pt x="36" y="58"/>
                  </a:cubicBezTo>
                  <a:cubicBezTo>
                    <a:pt x="22" y="53"/>
                    <a:pt x="22" y="53"/>
                    <a:pt x="22" y="53"/>
                  </a:cubicBezTo>
                  <a:cubicBezTo>
                    <a:pt x="18" y="31"/>
                    <a:pt x="18" y="31"/>
                    <a:pt x="18" y="31"/>
                  </a:cubicBezTo>
                  <a:cubicBezTo>
                    <a:pt x="12" y="49"/>
                    <a:pt x="12" y="49"/>
                    <a:pt x="12" y="49"/>
                  </a:cubicBezTo>
                  <a:lnTo>
                    <a:pt x="0" y="45"/>
                  </a:lnTo>
                  <a:close/>
                  <a:moveTo>
                    <a:pt x="20" y="25"/>
                  </a:moveTo>
                  <a:cubicBezTo>
                    <a:pt x="23" y="26"/>
                    <a:pt x="23" y="26"/>
                    <a:pt x="23" y="26"/>
                  </a:cubicBezTo>
                  <a:cubicBezTo>
                    <a:pt x="25" y="27"/>
                    <a:pt x="27" y="27"/>
                    <a:pt x="29" y="27"/>
                  </a:cubicBezTo>
                  <a:cubicBezTo>
                    <a:pt x="30" y="27"/>
                    <a:pt x="32" y="25"/>
                    <a:pt x="32" y="23"/>
                  </a:cubicBezTo>
                  <a:cubicBezTo>
                    <a:pt x="33" y="21"/>
                    <a:pt x="33" y="19"/>
                    <a:pt x="32" y="18"/>
                  </a:cubicBezTo>
                  <a:cubicBezTo>
                    <a:pt x="31" y="17"/>
                    <a:pt x="30" y="16"/>
                    <a:pt x="27" y="15"/>
                  </a:cubicBezTo>
                  <a:cubicBezTo>
                    <a:pt x="25" y="14"/>
                    <a:pt x="25" y="14"/>
                    <a:pt x="25" y="14"/>
                  </a:cubicBezTo>
                  <a:lnTo>
                    <a:pt x="20" y="25"/>
                  </a:lnTo>
                  <a:close/>
                </a:path>
              </a:pathLst>
            </a:custGeom>
            <a:solidFill>
              <a:srgbClr val="000000"/>
            </a:solidFill>
            <a:ln w="9525">
              <a:noFill/>
              <a:round/>
              <a:headEnd/>
              <a:tailEnd/>
            </a:ln>
          </p:spPr>
          <p:txBody>
            <a:bodyPr/>
            <a:lstStyle/>
            <a:p>
              <a:endParaRPr lang="ja-JP" altLang="en-US"/>
            </a:p>
          </p:txBody>
        </p:sp>
        <p:sp>
          <p:nvSpPr>
            <p:cNvPr id="13379" name="Freeform 65"/>
            <p:cNvSpPr>
              <a:spLocks/>
            </p:cNvSpPr>
            <p:nvPr/>
          </p:nvSpPr>
          <p:spPr bwMode="auto">
            <a:xfrm>
              <a:off x="3313" y="1066"/>
              <a:ext cx="109" cy="116"/>
            </a:xfrm>
            <a:custGeom>
              <a:avLst/>
              <a:gdLst>
                <a:gd name="T0" fmla="*/ 24 w 46"/>
                <a:gd name="T1" fmla="*/ 64 h 49"/>
                <a:gd name="T2" fmla="*/ 31 w 46"/>
                <a:gd name="T3" fmla="*/ 80 h 49"/>
                <a:gd name="T4" fmla="*/ 40 w 46"/>
                <a:gd name="T5" fmla="*/ 90 h 49"/>
                <a:gd name="T6" fmla="*/ 52 w 46"/>
                <a:gd name="T7" fmla="*/ 90 h 49"/>
                <a:gd name="T8" fmla="*/ 59 w 46"/>
                <a:gd name="T9" fmla="*/ 85 h 49"/>
                <a:gd name="T10" fmla="*/ 59 w 46"/>
                <a:gd name="T11" fmla="*/ 76 h 49"/>
                <a:gd name="T12" fmla="*/ 47 w 46"/>
                <a:gd name="T13" fmla="*/ 64 h 49"/>
                <a:gd name="T14" fmla="*/ 31 w 46"/>
                <a:gd name="T15" fmla="*/ 43 h 49"/>
                <a:gd name="T16" fmla="*/ 33 w 46"/>
                <a:gd name="T17" fmla="*/ 21 h 49"/>
                <a:gd name="T18" fmla="*/ 55 w 46"/>
                <a:gd name="T19" fmla="*/ 2 h 49"/>
                <a:gd name="T20" fmla="*/ 83 w 46"/>
                <a:gd name="T21" fmla="*/ 5 h 49"/>
                <a:gd name="T22" fmla="*/ 100 w 46"/>
                <a:gd name="T23" fmla="*/ 14 h 49"/>
                <a:gd name="T24" fmla="*/ 109 w 46"/>
                <a:gd name="T25" fmla="*/ 28 h 49"/>
                <a:gd name="T26" fmla="*/ 92 w 46"/>
                <a:gd name="T27" fmla="*/ 45 h 49"/>
                <a:gd name="T28" fmla="*/ 85 w 46"/>
                <a:gd name="T29" fmla="*/ 33 h 49"/>
                <a:gd name="T30" fmla="*/ 76 w 46"/>
                <a:gd name="T31" fmla="*/ 26 h 49"/>
                <a:gd name="T32" fmla="*/ 66 w 46"/>
                <a:gd name="T33" fmla="*/ 26 h 49"/>
                <a:gd name="T34" fmla="*/ 62 w 46"/>
                <a:gd name="T35" fmla="*/ 31 h 49"/>
                <a:gd name="T36" fmla="*/ 62 w 46"/>
                <a:gd name="T37" fmla="*/ 38 h 49"/>
                <a:gd name="T38" fmla="*/ 69 w 46"/>
                <a:gd name="T39" fmla="*/ 47 h 49"/>
                <a:gd name="T40" fmla="*/ 71 w 46"/>
                <a:gd name="T41" fmla="*/ 47 h 49"/>
                <a:gd name="T42" fmla="*/ 88 w 46"/>
                <a:gd name="T43" fmla="*/ 69 h 49"/>
                <a:gd name="T44" fmla="*/ 90 w 46"/>
                <a:gd name="T45" fmla="*/ 80 h 49"/>
                <a:gd name="T46" fmla="*/ 85 w 46"/>
                <a:gd name="T47" fmla="*/ 92 h 49"/>
                <a:gd name="T48" fmla="*/ 64 w 46"/>
                <a:gd name="T49" fmla="*/ 114 h 49"/>
                <a:gd name="T50" fmla="*/ 31 w 46"/>
                <a:gd name="T51" fmla="*/ 111 h 49"/>
                <a:gd name="T52" fmla="*/ 12 w 46"/>
                <a:gd name="T53" fmla="*/ 97 h 49"/>
                <a:gd name="T54" fmla="*/ 0 w 46"/>
                <a:gd name="T55" fmla="*/ 78 h 49"/>
                <a:gd name="T56" fmla="*/ 24 w 46"/>
                <a:gd name="T57" fmla="*/ 64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49"/>
                <a:gd name="T89" fmla="*/ 46 w 46"/>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49">
                  <a:moveTo>
                    <a:pt x="10" y="27"/>
                  </a:moveTo>
                  <a:cubicBezTo>
                    <a:pt x="11" y="30"/>
                    <a:pt x="12" y="32"/>
                    <a:pt x="13" y="34"/>
                  </a:cubicBezTo>
                  <a:cubicBezTo>
                    <a:pt x="14" y="36"/>
                    <a:pt x="15" y="37"/>
                    <a:pt x="17" y="38"/>
                  </a:cubicBezTo>
                  <a:cubicBezTo>
                    <a:pt x="19" y="38"/>
                    <a:pt x="20" y="38"/>
                    <a:pt x="22" y="38"/>
                  </a:cubicBezTo>
                  <a:cubicBezTo>
                    <a:pt x="23" y="38"/>
                    <a:pt x="24" y="37"/>
                    <a:pt x="25" y="36"/>
                  </a:cubicBezTo>
                  <a:cubicBezTo>
                    <a:pt x="25" y="34"/>
                    <a:pt x="25" y="33"/>
                    <a:pt x="25" y="32"/>
                  </a:cubicBezTo>
                  <a:cubicBezTo>
                    <a:pt x="24" y="31"/>
                    <a:pt x="23" y="29"/>
                    <a:pt x="20" y="27"/>
                  </a:cubicBezTo>
                  <a:cubicBezTo>
                    <a:pt x="16" y="23"/>
                    <a:pt x="14" y="21"/>
                    <a:pt x="13" y="18"/>
                  </a:cubicBezTo>
                  <a:cubicBezTo>
                    <a:pt x="12" y="15"/>
                    <a:pt x="13" y="12"/>
                    <a:pt x="14" y="9"/>
                  </a:cubicBezTo>
                  <a:cubicBezTo>
                    <a:pt x="16" y="5"/>
                    <a:pt x="19" y="2"/>
                    <a:pt x="23" y="1"/>
                  </a:cubicBezTo>
                  <a:cubicBezTo>
                    <a:pt x="27" y="0"/>
                    <a:pt x="31" y="0"/>
                    <a:pt x="35" y="2"/>
                  </a:cubicBezTo>
                  <a:cubicBezTo>
                    <a:pt x="38" y="3"/>
                    <a:pt x="40" y="5"/>
                    <a:pt x="42" y="6"/>
                  </a:cubicBezTo>
                  <a:cubicBezTo>
                    <a:pt x="44" y="8"/>
                    <a:pt x="45" y="10"/>
                    <a:pt x="46" y="12"/>
                  </a:cubicBezTo>
                  <a:cubicBezTo>
                    <a:pt x="39" y="19"/>
                    <a:pt x="39" y="19"/>
                    <a:pt x="39" y="19"/>
                  </a:cubicBezTo>
                  <a:cubicBezTo>
                    <a:pt x="38" y="17"/>
                    <a:pt x="37" y="15"/>
                    <a:pt x="36" y="14"/>
                  </a:cubicBezTo>
                  <a:cubicBezTo>
                    <a:pt x="35" y="13"/>
                    <a:pt x="34" y="12"/>
                    <a:pt x="32" y="11"/>
                  </a:cubicBezTo>
                  <a:cubicBezTo>
                    <a:pt x="31" y="11"/>
                    <a:pt x="29" y="11"/>
                    <a:pt x="28" y="11"/>
                  </a:cubicBezTo>
                  <a:cubicBezTo>
                    <a:pt x="27" y="11"/>
                    <a:pt x="26" y="12"/>
                    <a:pt x="26" y="13"/>
                  </a:cubicBezTo>
                  <a:cubicBezTo>
                    <a:pt x="25" y="14"/>
                    <a:pt x="25" y="15"/>
                    <a:pt x="26" y="16"/>
                  </a:cubicBezTo>
                  <a:cubicBezTo>
                    <a:pt x="26" y="17"/>
                    <a:pt x="27" y="18"/>
                    <a:pt x="29" y="20"/>
                  </a:cubicBezTo>
                  <a:cubicBezTo>
                    <a:pt x="30" y="20"/>
                    <a:pt x="30" y="20"/>
                    <a:pt x="30" y="20"/>
                  </a:cubicBezTo>
                  <a:cubicBezTo>
                    <a:pt x="34" y="24"/>
                    <a:pt x="36" y="27"/>
                    <a:pt x="37" y="29"/>
                  </a:cubicBezTo>
                  <a:cubicBezTo>
                    <a:pt x="38" y="30"/>
                    <a:pt x="38" y="32"/>
                    <a:pt x="38" y="34"/>
                  </a:cubicBezTo>
                  <a:cubicBezTo>
                    <a:pt x="38" y="36"/>
                    <a:pt x="37" y="37"/>
                    <a:pt x="36" y="39"/>
                  </a:cubicBezTo>
                  <a:cubicBezTo>
                    <a:pt x="34" y="44"/>
                    <a:pt x="31" y="47"/>
                    <a:pt x="27" y="48"/>
                  </a:cubicBezTo>
                  <a:cubicBezTo>
                    <a:pt x="22" y="49"/>
                    <a:pt x="18" y="49"/>
                    <a:pt x="13" y="47"/>
                  </a:cubicBezTo>
                  <a:cubicBezTo>
                    <a:pt x="10" y="45"/>
                    <a:pt x="7" y="43"/>
                    <a:pt x="5" y="41"/>
                  </a:cubicBezTo>
                  <a:cubicBezTo>
                    <a:pt x="3" y="39"/>
                    <a:pt x="2" y="36"/>
                    <a:pt x="0" y="33"/>
                  </a:cubicBezTo>
                  <a:lnTo>
                    <a:pt x="10" y="27"/>
                  </a:lnTo>
                  <a:close/>
                </a:path>
              </a:pathLst>
            </a:custGeom>
            <a:solidFill>
              <a:srgbClr val="000000"/>
            </a:solidFill>
            <a:ln w="9525">
              <a:noFill/>
              <a:round/>
              <a:headEnd/>
              <a:tailEnd/>
            </a:ln>
          </p:spPr>
          <p:txBody>
            <a:bodyPr/>
            <a:lstStyle/>
            <a:p>
              <a:endParaRPr lang="ja-JP" altLang="en-US"/>
            </a:p>
          </p:txBody>
        </p:sp>
        <p:sp>
          <p:nvSpPr>
            <p:cNvPr id="13380" name="Freeform 66"/>
            <p:cNvSpPr>
              <a:spLocks/>
            </p:cNvSpPr>
            <p:nvPr/>
          </p:nvSpPr>
          <p:spPr bwMode="auto">
            <a:xfrm>
              <a:off x="3398" y="1101"/>
              <a:ext cx="83" cy="114"/>
            </a:xfrm>
            <a:custGeom>
              <a:avLst/>
              <a:gdLst>
                <a:gd name="T0" fmla="*/ 0 w 83"/>
                <a:gd name="T1" fmla="*/ 100 h 114"/>
                <a:gd name="T2" fmla="*/ 55 w 83"/>
                <a:gd name="T3" fmla="*/ 0 h 114"/>
                <a:gd name="T4" fmla="*/ 83 w 83"/>
                <a:gd name="T5" fmla="*/ 17 h 114"/>
                <a:gd name="T6" fmla="*/ 29 w 83"/>
                <a:gd name="T7" fmla="*/ 114 h 114"/>
                <a:gd name="T8" fmla="*/ 0 w 83"/>
                <a:gd name="T9" fmla="*/ 100 h 114"/>
                <a:gd name="T10" fmla="*/ 0 60000 65536"/>
                <a:gd name="T11" fmla="*/ 0 60000 65536"/>
                <a:gd name="T12" fmla="*/ 0 60000 65536"/>
                <a:gd name="T13" fmla="*/ 0 60000 65536"/>
                <a:gd name="T14" fmla="*/ 0 60000 65536"/>
                <a:gd name="T15" fmla="*/ 0 w 83"/>
                <a:gd name="T16" fmla="*/ 0 h 114"/>
                <a:gd name="T17" fmla="*/ 83 w 83"/>
                <a:gd name="T18" fmla="*/ 114 h 114"/>
              </a:gdLst>
              <a:ahLst/>
              <a:cxnLst>
                <a:cxn ang="T10">
                  <a:pos x="T0" y="T1"/>
                </a:cxn>
                <a:cxn ang="T11">
                  <a:pos x="T2" y="T3"/>
                </a:cxn>
                <a:cxn ang="T12">
                  <a:pos x="T4" y="T5"/>
                </a:cxn>
                <a:cxn ang="T13">
                  <a:pos x="T6" y="T7"/>
                </a:cxn>
                <a:cxn ang="T14">
                  <a:pos x="T8" y="T9"/>
                </a:cxn>
              </a:cxnLst>
              <a:rect l="T15" t="T16" r="T17" b="T18"/>
              <a:pathLst>
                <a:path w="83" h="114">
                  <a:moveTo>
                    <a:pt x="0" y="100"/>
                  </a:moveTo>
                  <a:lnTo>
                    <a:pt x="55" y="0"/>
                  </a:lnTo>
                  <a:lnTo>
                    <a:pt x="83" y="17"/>
                  </a:lnTo>
                  <a:lnTo>
                    <a:pt x="29" y="114"/>
                  </a:lnTo>
                  <a:lnTo>
                    <a:pt x="0" y="100"/>
                  </a:lnTo>
                  <a:close/>
                </a:path>
              </a:pathLst>
            </a:custGeom>
            <a:solidFill>
              <a:srgbClr val="000000"/>
            </a:solidFill>
            <a:ln w="9525">
              <a:noFill/>
              <a:round/>
              <a:headEnd/>
              <a:tailEnd/>
            </a:ln>
          </p:spPr>
          <p:txBody>
            <a:bodyPr/>
            <a:lstStyle/>
            <a:p>
              <a:endParaRPr lang="ja-JP" altLang="en-US"/>
            </a:p>
          </p:txBody>
        </p:sp>
        <p:sp>
          <p:nvSpPr>
            <p:cNvPr id="13381" name="Freeform 67"/>
            <p:cNvSpPr>
              <a:spLocks/>
            </p:cNvSpPr>
            <p:nvPr/>
          </p:nvSpPr>
          <p:spPr bwMode="auto">
            <a:xfrm>
              <a:off x="3460" y="1127"/>
              <a:ext cx="108" cy="126"/>
            </a:xfrm>
            <a:custGeom>
              <a:avLst/>
              <a:gdLst>
                <a:gd name="T0" fmla="*/ 0 w 108"/>
                <a:gd name="T1" fmla="*/ 109 h 126"/>
                <a:gd name="T2" fmla="*/ 47 w 108"/>
                <a:gd name="T3" fmla="*/ 38 h 126"/>
                <a:gd name="T4" fmla="*/ 26 w 108"/>
                <a:gd name="T5" fmla="*/ 24 h 126"/>
                <a:gd name="T6" fmla="*/ 40 w 108"/>
                <a:gd name="T7" fmla="*/ 0 h 126"/>
                <a:gd name="T8" fmla="*/ 108 w 108"/>
                <a:gd name="T9" fmla="*/ 45 h 126"/>
                <a:gd name="T10" fmla="*/ 94 w 108"/>
                <a:gd name="T11" fmla="*/ 66 h 126"/>
                <a:gd name="T12" fmla="*/ 73 w 108"/>
                <a:gd name="T13" fmla="*/ 55 h 126"/>
                <a:gd name="T14" fmla="*/ 26 w 108"/>
                <a:gd name="T15" fmla="*/ 126 h 126"/>
                <a:gd name="T16" fmla="*/ 0 w 108"/>
                <a:gd name="T17" fmla="*/ 109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26"/>
                <a:gd name="T29" fmla="*/ 108 w 108"/>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26">
                  <a:moveTo>
                    <a:pt x="0" y="109"/>
                  </a:moveTo>
                  <a:lnTo>
                    <a:pt x="47" y="38"/>
                  </a:lnTo>
                  <a:lnTo>
                    <a:pt x="26" y="24"/>
                  </a:lnTo>
                  <a:lnTo>
                    <a:pt x="40" y="0"/>
                  </a:lnTo>
                  <a:lnTo>
                    <a:pt x="108" y="45"/>
                  </a:lnTo>
                  <a:lnTo>
                    <a:pt x="94" y="66"/>
                  </a:lnTo>
                  <a:lnTo>
                    <a:pt x="73" y="55"/>
                  </a:lnTo>
                  <a:lnTo>
                    <a:pt x="26" y="126"/>
                  </a:lnTo>
                  <a:lnTo>
                    <a:pt x="0" y="109"/>
                  </a:lnTo>
                  <a:close/>
                </a:path>
              </a:pathLst>
            </a:custGeom>
            <a:solidFill>
              <a:srgbClr val="000000"/>
            </a:solidFill>
            <a:ln w="9525">
              <a:noFill/>
              <a:round/>
              <a:headEnd/>
              <a:tailEnd/>
            </a:ln>
          </p:spPr>
          <p:txBody>
            <a:bodyPr/>
            <a:lstStyle/>
            <a:p>
              <a:endParaRPr lang="ja-JP" altLang="en-US"/>
            </a:p>
          </p:txBody>
        </p:sp>
        <p:sp>
          <p:nvSpPr>
            <p:cNvPr id="13382" name="Freeform 68"/>
            <p:cNvSpPr>
              <a:spLocks/>
            </p:cNvSpPr>
            <p:nvPr/>
          </p:nvSpPr>
          <p:spPr bwMode="auto">
            <a:xfrm>
              <a:off x="3535" y="1175"/>
              <a:ext cx="123" cy="129"/>
            </a:xfrm>
            <a:custGeom>
              <a:avLst/>
              <a:gdLst>
                <a:gd name="T0" fmla="*/ 0 w 52"/>
                <a:gd name="T1" fmla="*/ 113 h 55"/>
                <a:gd name="T2" fmla="*/ 31 w 52"/>
                <a:gd name="T3" fmla="*/ 73 h 55"/>
                <a:gd name="T4" fmla="*/ 38 w 52"/>
                <a:gd name="T5" fmla="*/ 0 h 55"/>
                <a:gd name="T6" fmla="*/ 66 w 52"/>
                <a:gd name="T7" fmla="*/ 21 h 55"/>
                <a:gd name="T8" fmla="*/ 59 w 52"/>
                <a:gd name="T9" fmla="*/ 54 h 55"/>
                <a:gd name="T10" fmla="*/ 59 w 52"/>
                <a:gd name="T11" fmla="*/ 54 h 55"/>
                <a:gd name="T12" fmla="*/ 57 w 52"/>
                <a:gd name="T13" fmla="*/ 63 h 55"/>
                <a:gd name="T14" fmla="*/ 64 w 52"/>
                <a:gd name="T15" fmla="*/ 59 h 55"/>
                <a:gd name="T16" fmla="*/ 66 w 52"/>
                <a:gd name="T17" fmla="*/ 59 h 55"/>
                <a:gd name="T18" fmla="*/ 95 w 52"/>
                <a:gd name="T19" fmla="*/ 45 h 55"/>
                <a:gd name="T20" fmla="*/ 123 w 52"/>
                <a:gd name="T21" fmla="*/ 66 h 55"/>
                <a:gd name="T22" fmla="*/ 54 w 52"/>
                <a:gd name="T23" fmla="*/ 89 h 55"/>
                <a:gd name="T24" fmla="*/ 24 w 52"/>
                <a:gd name="T25" fmla="*/ 129 h 55"/>
                <a:gd name="T26" fmla="*/ 0 w 52"/>
                <a:gd name="T27" fmla="*/ 113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5"/>
                <a:gd name="T44" fmla="*/ 52 w 52"/>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5">
                  <a:moveTo>
                    <a:pt x="0" y="48"/>
                  </a:moveTo>
                  <a:cubicBezTo>
                    <a:pt x="13" y="31"/>
                    <a:pt x="13" y="31"/>
                    <a:pt x="13" y="31"/>
                  </a:cubicBezTo>
                  <a:cubicBezTo>
                    <a:pt x="16" y="0"/>
                    <a:pt x="16" y="0"/>
                    <a:pt x="16" y="0"/>
                  </a:cubicBezTo>
                  <a:cubicBezTo>
                    <a:pt x="28" y="9"/>
                    <a:pt x="28" y="9"/>
                    <a:pt x="28" y="9"/>
                  </a:cubicBezTo>
                  <a:cubicBezTo>
                    <a:pt x="25" y="23"/>
                    <a:pt x="25" y="23"/>
                    <a:pt x="25" y="23"/>
                  </a:cubicBezTo>
                  <a:cubicBezTo>
                    <a:pt x="25" y="23"/>
                    <a:pt x="25" y="23"/>
                    <a:pt x="25" y="23"/>
                  </a:cubicBezTo>
                  <a:cubicBezTo>
                    <a:pt x="25" y="24"/>
                    <a:pt x="25" y="26"/>
                    <a:pt x="24" y="27"/>
                  </a:cubicBezTo>
                  <a:cubicBezTo>
                    <a:pt x="25" y="26"/>
                    <a:pt x="26" y="25"/>
                    <a:pt x="27" y="25"/>
                  </a:cubicBezTo>
                  <a:cubicBezTo>
                    <a:pt x="28" y="25"/>
                    <a:pt x="28" y="25"/>
                    <a:pt x="28" y="25"/>
                  </a:cubicBezTo>
                  <a:cubicBezTo>
                    <a:pt x="40" y="19"/>
                    <a:pt x="40" y="19"/>
                    <a:pt x="40" y="19"/>
                  </a:cubicBezTo>
                  <a:cubicBezTo>
                    <a:pt x="52" y="28"/>
                    <a:pt x="52" y="28"/>
                    <a:pt x="52" y="28"/>
                  </a:cubicBezTo>
                  <a:cubicBezTo>
                    <a:pt x="23" y="38"/>
                    <a:pt x="23" y="38"/>
                    <a:pt x="23" y="38"/>
                  </a:cubicBezTo>
                  <a:cubicBezTo>
                    <a:pt x="10" y="55"/>
                    <a:pt x="10" y="55"/>
                    <a:pt x="10" y="55"/>
                  </a:cubicBezTo>
                  <a:lnTo>
                    <a:pt x="0" y="48"/>
                  </a:lnTo>
                  <a:close/>
                </a:path>
              </a:pathLst>
            </a:custGeom>
            <a:solidFill>
              <a:srgbClr val="000000"/>
            </a:solidFill>
            <a:ln w="9525">
              <a:noFill/>
              <a:round/>
              <a:headEnd/>
              <a:tailEnd/>
            </a:ln>
          </p:spPr>
          <p:txBody>
            <a:bodyPr/>
            <a:lstStyle/>
            <a:p>
              <a:endParaRPr lang="ja-JP" altLang="en-US"/>
            </a:p>
          </p:txBody>
        </p:sp>
      </p:grpSp>
      <p:pic>
        <p:nvPicPr>
          <p:cNvPr id="13317" name="Picture 2" descr="C:\Users\kise\Pictures\logo\OPU\opulogo_v.wmf"/>
          <p:cNvPicPr>
            <a:picLocks noChangeAspect="1" noChangeArrowheads="1"/>
          </p:cNvPicPr>
          <p:nvPr/>
        </p:nvPicPr>
        <p:blipFill>
          <a:blip r:embed="rId3" cstate="print"/>
          <a:srcRect/>
          <a:stretch>
            <a:fillRect/>
          </a:stretch>
        </p:blipFill>
        <p:spPr bwMode="auto">
          <a:xfrm>
            <a:off x="1336675" y="473075"/>
            <a:ext cx="2419350" cy="2913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2"/>
          <p:cNvSpPr>
            <a:spLocks noChangeArrowheads="1"/>
          </p:cNvSpPr>
          <p:nvPr/>
        </p:nvSpPr>
        <p:spPr bwMode="auto">
          <a:xfrm>
            <a:off x="5346701" y="1410736"/>
            <a:ext cx="5136917" cy="5320889"/>
          </a:xfrm>
          <a:prstGeom prst="rect">
            <a:avLst/>
          </a:prstGeom>
          <a:solidFill>
            <a:schemeClr val="tx2">
              <a:alpha val="10196"/>
            </a:schemeClr>
          </a:solidFill>
          <a:ln w="25400" algn="ctr">
            <a:solidFill>
              <a:schemeClr val="accent2"/>
            </a:solidFill>
            <a:miter lim="800000"/>
            <a:headEnd/>
            <a:tailEnd/>
          </a:ln>
        </p:spPr>
        <p:txBody>
          <a:bodyPr wrap="none" lIns="104306" tIns="52153" rIns="104306" bIns="52153" anchor="ctr"/>
          <a:lstStyle/>
          <a:p>
            <a:endParaRPr lang="ja-JP" altLang="en-US" sz="3600" dirty="0"/>
          </a:p>
        </p:txBody>
      </p:sp>
      <p:sp>
        <p:nvSpPr>
          <p:cNvPr id="8195" name="Rectangle 61"/>
          <p:cNvSpPr>
            <a:spLocks noChangeArrowheads="1"/>
          </p:cNvSpPr>
          <p:nvPr/>
        </p:nvSpPr>
        <p:spPr bwMode="auto">
          <a:xfrm>
            <a:off x="293326" y="1421237"/>
            <a:ext cx="4884434" cy="5320889"/>
          </a:xfrm>
          <a:prstGeom prst="rect">
            <a:avLst/>
          </a:prstGeom>
          <a:solidFill>
            <a:schemeClr val="tx2">
              <a:alpha val="10196"/>
            </a:schemeClr>
          </a:solidFill>
          <a:ln w="25400" algn="ctr">
            <a:solidFill>
              <a:schemeClr val="accent2"/>
            </a:solidFill>
            <a:miter lim="800000"/>
            <a:headEnd/>
            <a:tailEnd/>
          </a:ln>
        </p:spPr>
        <p:txBody>
          <a:bodyPr wrap="none" lIns="104306" tIns="52153" rIns="104306" bIns="52153" anchor="ctr"/>
          <a:lstStyle/>
          <a:p>
            <a:pPr algn="ctr"/>
            <a:endParaRPr lang="ja-JP" altLang="en-US" dirty="0"/>
          </a:p>
        </p:txBody>
      </p:sp>
      <p:sp>
        <p:nvSpPr>
          <p:cNvPr id="8196" name="Rectangle 2"/>
          <p:cNvSpPr>
            <a:spLocks noGrp="1" noChangeArrowheads="1"/>
          </p:cNvSpPr>
          <p:nvPr>
            <p:ph type="title"/>
          </p:nvPr>
        </p:nvSpPr>
        <p:spPr/>
        <p:txBody>
          <a:bodyPr/>
          <a:lstStyle/>
          <a:p>
            <a:pPr eaLnBrk="1" hangingPunct="1"/>
            <a:r>
              <a:rPr lang="en-US" altLang="ja-JP" sz="3600" dirty="0" smtClean="0"/>
              <a:t>Applications</a:t>
            </a:r>
            <a:endParaRPr lang="en-US" altLang="ja-JP" dirty="0" smtClean="0"/>
          </a:p>
        </p:txBody>
      </p:sp>
      <p:sp>
        <p:nvSpPr>
          <p:cNvPr id="8197" name="円形吹き出し 25"/>
          <p:cNvSpPr>
            <a:spLocks noChangeArrowheads="1"/>
          </p:cNvSpPr>
          <p:nvPr/>
        </p:nvSpPr>
        <p:spPr bwMode="auto">
          <a:xfrm>
            <a:off x="7589469" y="3437514"/>
            <a:ext cx="926391" cy="794633"/>
          </a:xfrm>
          <a:prstGeom prst="wedgeEllipseCallout">
            <a:avLst>
              <a:gd name="adj1" fmla="val -85069"/>
              <a:gd name="adj2" fmla="val 121588"/>
            </a:avLst>
          </a:prstGeom>
          <a:solidFill>
            <a:schemeClr val="accent1"/>
          </a:solidFill>
          <a:ln w="19050" algn="ctr">
            <a:solidFill>
              <a:srgbClr val="400000"/>
            </a:solidFill>
            <a:round/>
            <a:headEnd type="none" w="sm" len="sm"/>
            <a:tailEnd type="none" w="sm" len="sm"/>
          </a:ln>
        </p:spPr>
        <p:txBody>
          <a:bodyPr lIns="104306" tIns="52153" rIns="104306" bIns="52153"/>
          <a:lstStyle/>
          <a:p>
            <a:pPr algn="l"/>
            <a:endParaRPr lang="ja-JP" altLang="en-US" sz="4600" dirty="0">
              <a:latin typeface="Times New Roman" pitchFamily="18" charset="0"/>
            </a:endParaRPr>
          </a:p>
        </p:txBody>
      </p:sp>
      <p:grpSp>
        <p:nvGrpSpPr>
          <p:cNvPr id="2" name="グループ化 57"/>
          <p:cNvGrpSpPr>
            <a:grpSpLocks/>
          </p:cNvGrpSpPr>
          <p:nvPr/>
        </p:nvGrpSpPr>
        <p:grpSpPr bwMode="auto">
          <a:xfrm>
            <a:off x="7758411" y="3516277"/>
            <a:ext cx="529100" cy="635357"/>
            <a:chOff x="-1473244" y="55563"/>
            <a:chExt cx="539750" cy="722313"/>
          </a:xfrm>
        </p:grpSpPr>
        <p:sp>
          <p:nvSpPr>
            <p:cNvPr id="8227" name="Freeform 35"/>
            <p:cNvSpPr>
              <a:spLocks/>
            </p:cNvSpPr>
            <p:nvPr/>
          </p:nvSpPr>
          <p:spPr bwMode="auto">
            <a:xfrm>
              <a:off x="-1473244" y="55563"/>
              <a:ext cx="539750" cy="722313"/>
            </a:xfrm>
            <a:custGeom>
              <a:avLst/>
              <a:gdLst>
                <a:gd name="T0" fmla="*/ 2147483647 w 680"/>
                <a:gd name="T1" fmla="*/ 2147483647 h 911"/>
                <a:gd name="T2" fmla="*/ 2147483647 w 680"/>
                <a:gd name="T3" fmla="*/ 2147483647 h 911"/>
                <a:gd name="T4" fmla="*/ 2147483647 w 680"/>
                <a:gd name="T5" fmla="*/ 2147483647 h 911"/>
                <a:gd name="T6" fmla="*/ 2147483647 w 680"/>
                <a:gd name="T7" fmla="*/ 2147483647 h 911"/>
                <a:gd name="T8" fmla="*/ 2147483647 w 680"/>
                <a:gd name="T9" fmla="*/ 2147483647 h 911"/>
                <a:gd name="T10" fmla="*/ 2147483647 w 680"/>
                <a:gd name="T11" fmla="*/ 2147483647 h 911"/>
                <a:gd name="T12" fmla="*/ 2147483647 w 680"/>
                <a:gd name="T13" fmla="*/ 2147483647 h 911"/>
                <a:gd name="T14" fmla="*/ 2147483647 w 680"/>
                <a:gd name="T15" fmla="*/ 2147483647 h 911"/>
                <a:gd name="T16" fmla="*/ 2147483647 w 680"/>
                <a:gd name="T17" fmla="*/ 2147483647 h 911"/>
                <a:gd name="T18" fmla="*/ 2147483647 w 680"/>
                <a:gd name="T19" fmla="*/ 2147483647 h 911"/>
                <a:gd name="T20" fmla="*/ 2147483647 w 680"/>
                <a:gd name="T21" fmla="*/ 2147483647 h 911"/>
                <a:gd name="T22" fmla="*/ 2147483647 w 680"/>
                <a:gd name="T23" fmla="*/ 2147483647 h 911"/>
                <a:gd name="T24" fmla="*/ 2147483647 w 680"/>
                <a:gd name="T25" fmla="*/ 0 h 911"/>
                <a:gd name="T26" fmla="*/ 2147483647 w 680"/>
                <a:gd name="T27" fmla="*/ 2147483647 h 911"/>
                <a:gd name="T28" fmla="*/ 2147483647 w 680"/>
                <a:gd name="T29" fmla="*/ 2147483647 h 911"/>
                <a:gd name="T30" fmla="*/ 2147483647 w 680"/>
                <a:gd name="T31" fmla="*/ 2147483647 h 911"/>
                <a:gd name="T32" fmla="*/ 2147483647 w 680"/>
                <a:gd name="T33" fmla="*/ 2147483647 h 911"/>
                <a:gd name="T34" fmla="*/ 2147483647 w 680"/>
                <a:gd name="T35" fmla="*/ 2147483647 h 911"/>
                <a:gd name="T36" fmla="*/ 2147483647 w 680"/>
                <a:gd name="T37" fmla="*/ 2147483647 h 911"/>
                <a:gd name="T38" fmla="*/ 2147483647 w 680"/>
                <a:gd name="T39" fmla="*/ 2147483647 h 911"/>
                <a:gd name="T40" fmla="*/ 2147483647 w 680"/>
                <a:gd name="T41" fmla="*/ 2147483647 h 911"/>
                <a:gd name="T42" fmla="*/ 2147483647 w 680"/>
                <a:gd name="T43" fmla="*/ 2147483647 h 911"/>
                <a:gd name="T44" fmla="*/ 2147483647 w 680"/>
                <a:gd name="T45" fmla="*/ 2147483647 h 911"/>
                <a:gd name="T46" fmla="*/ 2147483647 w 680"/>
                <a:gd name="T47" fmla="*/ 2147483647 h 911"/>
                <a:gd name="T48" fmla="*/ 2147483647 w 680"/>
                <a:gd name="T49" fmla="*/ 2147483647 h 911"/>
                <a:gd name="T50" fmla="*/ 2147483647 w 680"/>
                <a:gd name="T51" fmla="*/ 2147483647 h 911"/>
                <a:gd name="T52" fmla="*/ 2147483647 w 680"/>
                <a:gd name="T53" fmla="*/ 2147483647 h 911"/>
                <a:gd name="T54" fmla="*/ 2147483647 w 680"/>
                <a:gd name="T55" fmla="*/ 2147483647 h 911"/>
                <a:gd name="T56" fmla="*/ 2147483647 w 680"/>
                <a:gd name="T57" fmla="*/ 2147483647 h 911"/>
                <a:gd name="T58" fmla="*/ 2147483647 w 680"/>
                <a:gd name="T59" fmla="*/ 2147483647 h 911"/>
                <a:gd name="T60" fmla="*/ 2147483647 w 680"/>
                <a:gd name="T61" fmla="*/ 2147483647 h 911"/>
                <a:gd name="T62" fmla="*/ 2147483647 w 680"/>
                <a:gd name="T63" fmla="*/ 2147483647 h 911"/>
                <a:gd name="T64" fmla="*/ 2147483647 w 680"/>
                <a:gd name="T65" fmla="*/ 2147483647 h 911"/>
                <a:gd name="T66" fmla="*/ 2147483647 w 680"/>
                <a:gd name="T67" fmla="*/ 2147483647 h 911"/>
                <a:gd name="T68" fmla="*/ 2147483647 w 680"/>
                <a:gd name="T69" fmla="*/ 2147483647 h 911"/>
                <a:gd name="T70" fmla="*/ 2147483647 w 680"/>
                <a:gd name="T71" fmla="*/ 2147483647 h 911"/>
                <a:gd name="T72" fmla="*/ 2147483647 w 680"/>
                <a:gd name="T73" fmla="*/ 2147483647 h 911"/>
                <a:gd name="T74" fmla="*/ 2147483647 w 680"/>
                <a:gd name="T75" fmla="*/ 2147483647 h 911"/>
                <a:gd name="T76" fmla="*/ 2147483647 w 680"/>
                <a:gd name="T77" fmla="*/ 2147483647 h 911"/>
                <a:gd name="T78" fmla="*/ 2147483647 w 680"/>
                <a:gd name="T79" fmla="*/ 2147483647 h 911"/>
                <a:gd name="T80" fmla="*/ 2147483647 w 680"/>
                <a:gd name="T81" fmla="*/ 2147483647 h 911"/>
                <a:gd name="T82" fmla="*/ 2147483647 w 680"/>
                <a:gd name="T83" fmla="*/ 2147483647 h 911"/>
                <a:gd name="T84" fmla="*/ 2147483647 w 680"/>
                <a:gd name="T85" fmla="*/ 2147483647 h 9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0"/>
                <a:gd name="T130" fmla="*/ 0 h 911"/>
                <a:gd name="T131" fmla="*/ 680 w 680"/>
                <a:gd name="T132" fmla="*/ 911 h 9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0" h="911">
                  <a:moveTo>
                    <a:pt x="540" y="634"/>
                  </a:moveTo>
                  <a:lnTo>
                    <a:pt x="571" y="609"/>
                  </a:lnTo>
                  <a:lnTo>
                    <a:pt x="599" y="580"/>
                  </a:lnTo>
                  <a:lnTo>
                    <a:pt x="623" y="548"/>
                  </a:lnTo>
                  <a:lnTo>
                    <a:pt x="644" y="514"/>
                  </a:lnTo>
                  <a:lnTo>
                    <a:pt x="659" y="477"/>
                  </a:lnTo>
                  <a:lnTo>
                    <a:pt x="671" y="439"/>
                  </a:lnTo>
                  <a:lnTo>
                    <a:pt x="678" y="399"/>
                  </a:lnTo>
                  <a:lnTo>
                    <a:pt x="680" y="358"/>
                  </a:lnTo>
                  <a:lnTo>
                    <a:pt x="679" y="332"/>
                  </a:lnTo>
                  <a:lnTo>
                    <a:pt x="677" y="308"/>
                  </a:lnTo>
                  <a:lnTo>
                    <a:pt x="672" y="284"/>
                  </a:lnTo>
                  <a:lnTo>
                    <a:pt x="667" y="260"/>
                  </a:lnTo>
                  <a:lnTo>
                    <a:pt x="659" y="237"/>
                  </a:lnTo>
                  <a:lnTo>
                    <a:pt x="649" y="215"/>
                  </a:lnTo>
                  <a:lnTo>
                    <a:pt x="638" y="193"/>
                  </a:lnTo>
                  <a:lnTo>
                    <a:pt x="625" y="172"/>
                  </a:lnTo>
                  <a:lnTo>
                    <a:pt x="611" y="152"/>
                  </a:lnTo>
                  <a:lnTo>
                    <a:pt x="596" y="134"/>
                  </a:lnTo>
                  <a:lnTo>
                    <a:pt x="580" y="117"/>
                  </a:lnTo>
                  <a:lnTo>
                    <a:pt x="562" y="99"/>
                  </a:lnTo>
                  <a:lnTo>
                    <a:pt x="543" y="84"/>
                  </a:lnTo>
                  <a:lnTo>
                    <a:pt x="524" y="70"/>
                  </a:lnTo>
                  <a:lnTo>
                    <a:pt x="502" y="58"/>
                  </a:lnTo>
                  <a:lnTo>
                    <a:pt x="480" y="47"/>
                  </a:lnTo>
                  <a:lnTo>
                    <a:pt x="478" y="46"/>
                  </a:lnTo>
                  <a:lnTo>
                    <a:pt x="474" y="45"/>
                  </a:lnTo>
                  <a:lnTo>
                    <a:pt x="470" y="43"/>
                  </a:lnTo>
                  <a:lnTo>
                    <a:pt x="466" y="42"/>
                  </a:lnTo>
                  <a:lnTo>
                    <a:pt x="466" y="36"/>
                  </a:lnTo>
                  <a:lnTo>
                    <a:pt x="466" y="30"/>
                  </a:lnTo>
                  <a:lnTo>
                    <a:pt x="466" y="26"/>
                  </a:lnTo>
                  <a:lnTo>
                    <a:pt x="466" y="23"/>
                  </a:lnTo>
                  <a:lnTo>
                    <a:pt x="444" y="16"/>
                  </a:lnTo>
                  <a:lnTo>
                    <a:pt x="423" y="11"/>
                  </a:lnTo>
                  <a:lnTo>
                    <a:pt x="403" y="6"/>
                  </a:lnTo>
                  <a:lnTo>
                    <a:pt x="383" y="2"/>
                  </a:lnTo>
                  <a:lnTo>
                    <a:pt x="366" y="1"/>
                  </a:lnTo>
                  <a:lnTo>
                    <a:pt x="348" y="0"/>
                  </a:lnTo>
                  <a:lnTo>
                    <a:pt x="332" y="0"/>
                  </a:lnTo>
                  <a:lnTo>
                    <a:pt x="317" y="1"/>
                  </a:lnTo>
                  <a:lnTo>
                    <a:pt x="304" y="2"/>
                  </a:lnTo>
                  <a:lnTo>
                    <a:pt x="291" y="5"/>
                  </a:lnTo>
                  <a:lnTo>
                    <a:pt x="280" y="8"/>
                  </a:lnTo>
                  <a:lnTo>
                    <a:pt x="270" y="11"/>
                  </a:lnTo>
                  <a:lnTo>
                    <a:pt x="262" y="13"/>
                  </a:lnTo>
                  <a:lnTo>
                    <a:pt x="255" y="15"/>
                  </a:lnTo>
                  <a:lnTo>
                    <a:pt x="249" y="17"/>
                  </a:lnTo>
                  <a:lnTo>
                    <a:pt x="246" y="20"/>
                  </a:lnTo>
                  <a:lnTo>
                    <a:pt x="244" y="21"/>
                  </a:lnTo>
                  <a:lnTo>
                    <a:pt x="241" y="22"/>
                  </a:lnTo>
                  <a:lnTo>
                    <a:pt x="234" y="28"/>
                  </a:lnTo>
                  <a:lnTo>
                    <a:pt x="232" y="29"/>
                  </a:lnTo>
                  <a:lnTo>
                    <a:pt x="231" y="30"/>
                  </a:lnTo>
                  <a:lnTo>
                    <a:pt x="230" y="31"/>
                  </a:lnTo>
                  <a:lnTo>
                    <a:pt x="227" y="35"/>
                  </a:lnTo>
                  <a:lnTo>
                    <a:pt x="224" y="38"/>
                  </a:lnTo>
                  <a:lnTo>
                    <a:pt x="200" y="49"/>
                  </a:lnTo>
                  <a:lnTo>
                    <a:pt x="176" y="60"/>
                  </a:lnTo>
                  <a:lnTo>
                    <a:pt x="154" y="74"/>
                  </a:lnTo>
                  <a:lnTo>
                    <a:pt x="133" y="89"/>
                  </a:lnTo>
                  <a:lnTo>
                    <a:pt x="113" y="105"/>
                  </a:lnTo>
                  <a:lnTo>
                    <a:pt x="95" y="124"/>
                  </a:lnTo>
                  <a:lnTo>
                    <a:pt x="78" y="142"/>
                  </a:lnTo>
                  <a:lnTo>
                    <a:pt x="63" y="163"/>
                  </a:lnTo>
                  <a:lnTo>
                    <a:pt x="48" y="185"/>
                  </a:lnTo>
                  <a:lnTo>
                    <a:pt x="36" y="207"/>
                  </a:lnTo>
                  <a:lnTo>
                    <a:pt x="26" y="230"/>
                  </a:lnTo>
                  <a:lnTo>
                    <a:pt x="17" y="254"/>
                  </a:lnTo>
                  <a:lnTo>
                    <a:pt x="10" y="279"/>
                  </a:lnTo>
                  <a:lnTo>
                    <a:pt x="5" y="305"/>
                  </a:lnTo>
                  <a:lnTo>
                    <a:pt x="2" y="331"/>
                  </a:lnTo>
                  <a:lnTo>
                    <a:pt x="0" y="358"/>
                  </a:lnTo>
                  <a:lnTo>
                    <a:pt x="3" y="399"/>
                  </a:lnTo>
                  <a:lnTo>
                    <a:pt x="10" y="439"/>
                  </a:lnTo>
                  <a:lnTo>
                    <a:pt x="22" y="477"/>
                  </a:lnTo>
                  <a:lnTo>
                    <a:pt x="38" y="514"/>
                  </a:lnTo>
                  <a:lnTo>
                    <a:pt x="58" y="548"/>
                  </a:lnTo>
                  <a:lnTo>
                    <a:pt x="82" y="580"/>
                  </a:lnTo>
                  <a:lnTo>
                    <a:pt x="111" y="609"/>
                  </a:lnTo>
                  <a:lnTo>
                    <a:pt x="142" y="634"/>
                  </a:lnTo>
                  <a:lnTo>
                    <a:pt x="117" y="646"/>
                  </a:lnTo>
                  <a:lnTo>
                    <a:pt x="94" y="657"/>
                  </a:lnTo>
                  <a:lnTo>
                    <a:pt x="74" y="671"/>
                  </a:lnTo>
                  <a:lnTo>
                    <a:pt x="57" y="686"/>
                  </a:lnTo>
                  <a:lnTo>
                    <a:pt x="44" y="702"/>
                  </a:lnTo>
                  <a:lnTo>
                    <a:pt x="35" y="720"/>
                  </a:lnTo>
                  <a:lnTo>
                    <a:pt x="29" y="738"/>
                  </a:lnTo>
                  <a:lnTo>
                    <a:pt x="27" y="756"/>
                  </a:lnTo>
                  <a:lnTo>
                    <a:pt x="28" y="774"/>
                  </a:lnTo>
                  <a:lnTo>
                    <a:pt x="33" y="789"/>
                  </a:lnTo>
                  <a:lnTo>
                    <a:pt x="40" y="805"/>
                  </a:lnTo>
                  <a:lnTo>
                    <a:pt x="50" y="819"/>
                  </a:lnTo>
                  <a:lnTo>
                    <a:pt x="63" y="833"/>
                  </a:lnTo>
                  <a:lnTo>
                    <a:pt x="78" y="845"/>
                  </a:lnTo>
                  <a:lnTo>
                    <a:pt x="95" y="857"/>
                  </a:lnTo>
                  <a:lnTo>
                    <a:pt x="115" y="868"/>
                  </a:lnTo>
                  <a:lnTo>
                    <a:pt x="136" y="878"/>
                  </a:lnTo>
                  <a:lnTo>
                    <a:pt x="161" y="886"/>
                  </a:lnTo>
                  <a:lnTo>
                    <a:pt x="186" y="894"/>
                  </a:lnTo>
                  <a:lnTo>
                    <a:pt x="214" y="899"/>
                  </a:lnTo>
                  <a:lnTo>
                    <a:pt x="242" y="904"/>
                  </a:lnTo>
                  <a:lnTo>
                    <a:pt x="274" y="907"/>
                  </a:lnTo>
                  <a:lnTo>
                    <a:pt x="307" y="910"/>
                  </a:lnTo>
                  <a:lnTo>
                    <a:pt x="340" y="911"/>
                  </a:lnTo>
                  <a:lnTo>
                    <a:pt x="374" y="910"/>
                  </a:lnTo>
                  <a:lnTo>
                    <a:pt x="407" y="907"/>
                  </a:lnTo>
                  <a:lnTo>
                    <a:pt x="438" y="904"/>
                  </a:lnTo>
                  <a:lnTo>
                    <a:pt x="467" y="899"/>
                  </a:lnTo>
                  <a:lnTo>
                    <a:pt x="495" y="894"/>
                  </a:lnTo>
                  <a:lnTo>
                    <a:pt x="520" y="886"/>
                  </a:lnTo>
                  <a:lnTo>
                    <a:pt x="544" y="878"/>
                  </a:lnTo>
                  <a:lnTo>
                    <a:pt x="566" y="868"/>
                  </a:lnTo>
                  <a:lnTo>
                    <a:pt x="586" y="857"/>
                  </a:lnTo>
                  <a:lnTo>
                    <a:pt x="603" y="845"/>
                  </a:lnTo>
                  <a:lnTo>
                    <a:pt x="618" y="833"/>
                  </a:lnTo>
                  <a:lnTo>
                    <a:pt x="631" y="819"/>
                  </a:lnTo>
                  <a:lnTo>
                    <a:pt x="641" y="805"/>
                  </a:lnTo>
                  <a:lnTo>
                    <a:pt x="648" y="789"/>
                  </a:lnTo>
                  <a:lnTo>
                    <a:pt x="653" y="774"/>
                  </a:lnTo>
                  <a:lnTo>
                    <a:pt x="654" y="756"/>
                  </a:lnTo>
                  <a:lnTo>
                    <a:pt x="652" y="738"/>
                  </a:lnTo>
                  <a:lnTo>
                    <a:pt x="646" y="720"/>
                  </a:lnTo>
                  <a:lnTo>
                    <a:pt x="637" y="702"/>
                  </a:lnTo>
                  <a:lnTo>
                    <a:pt x="624" y="686"/>
                  </a:lnTo>
                  <a:lnTo>
                    <a:pt x="608" y="671"/>
                  </a:lnTo>
                  <a:lnTo>
                    <a:pt x="588" y="657"/>
                  </a:lnTo>
                  <a:lnTo>
                    <a:pt x="565" y="646"/>
                  </a:lnTo>
                  <a:lnTo>
                    <a:pt x="540" y="634"/>
                  </a:lnTo>
                  <a:close/>
                </a:path>
              </a:pathLst>
            </a:custGeom>
            <a:solidFill>
              <a:srgbClr val="FFFFFF"/>
            </a:solidFill>
            <a:ln w="9525">
              <a:noFill/>
              <a:round/>
              <a:headEnd/>
              <a:tailEnd/>
            </a:ln>
          </p:spPr>
          <p:txBody>
            <a:bodyPr/>
            <a:lstStyle/>
            <a:p>
              <a:endParaRPr lang="ja-JP" altLang="en-US"/>
            </a:p>
          </p:txBody>
        </p:sp>
        <p:sp>
          <p:nvSpPr>
            <p:cNvPr id="8228" name="Freeform 37"/>
            <p:cNvSpPr>
              <a:spLocks noEditPoints="1"/>
            </p:cNvSpPr>
            <p:nvPr/>
          </p:nvSpPr>
          <p:spPr bwMode="auto">
            <a:xfrm>
              <a:off x="-1447844" y="80963"/>
              <a:ext cx="490537" cy="671513"/>
            </a:xfrm>
            <a:custGeom>
              <a:avLst/>
              <a:gdLst>
                <a:gd name="T0" fmla="*/ 2147483647 w 616"/>
                <a:gd name="T1" fmla="*/ 2147483647 h 847"/>
                <a:gd name="T2" fmla="*/ 2147483647 w 616"/>
                <a:gd name="T3" fmla="*/ 2147483647 h 847"/>
                <a:gd name="T4" fmla="*/ 2147483647 w 616"/>
                <a:gd name="T5" fmla="*/ 2147483647 h 847"/>
                <a:gd name="T6" fmla="*/ 2147483647 w 616"/>
                <a:gd name="T7" fmla="*/ 2147483647 h 847"/>
                <a:gd name="T8" fmla="*/ 2147483647 w 616"/>
                <a:gd name="T9" fmla="*/ 2147483647 h 847"/>
                <a:gd name="T10" fmla="*/ 2147483647 w 616"/>
                <a:gd name="T11" fmla="*/ 2147483647 h 847"/>
                <a:gd name="T12" fmla="*/ 2147483647 w 616"/>
                <a:gd name="T13" fmla="*/ 2147483647 h 847"/>
                <a:gd name="T14" fmla="*/ 2147483647 w 616"/>
                <a:gd name="T15" fmla="*/ 2147483647 h 847"/>
                <a:gd name="T16" fmla="*/ 0 w 616"/>
                <a:gd name="T17" fmla="*/ 2147483647 h 847"/>
                <a:gd name="T18" fmla="*/ 2147483647 w 616"/>
                <a:gd name="T19" fmla="*/ 2147483647 h 847"/>
                <a:gd name="T20" fmla="*/ 2147483647 w 616"/>
                <a:gd name="T21" fmla="*/ 2147483647 h 847"/>
                <a:gd name="T22" fmla="*/ 2147483647 w 616"/>
                <a:gd name="T23" fmla="*/ 2147483647 h 847"/>
                <a:gd name="T24" fmla="*/ 2147483647 w 616"/>
                <a:gd name="T25" fmla="*/ 2147483647 h 847"/>
                <a:gd name="T26" fmla="*/ 2147483647 w 616"/>
                <a:gd name="T27" fmla="*/ 2147483647 h 847"/>
                <a:gd name="T28" fmla="*/ 2147483647 w 616"/>
                <a:gd name="T29" fmla="*/ 2147483647 h 847"/>
                <a:gd name="T30" fmla="*/ 2147483647 w 616"/>
                <a:gd name="T31" fmla="*/ 2147483647 h 847"/>
                <a:gd name="T32" fmla="*/ 2147483647 w 616"/>
                <a:gd name="T33" fmla="*/ 2147483647 h 847"/>
                <a:gd name="T34" fmla="*/ 2147483647 w 616"/>
                <a:gd name="T35" fmla="*/ 2147483647 h 847"/>
                <a:gd name="T36" fmla="*/ 2147483647 w 616"/>
                <a:gd name="T37" fmla="*/ 2147483647 h 847"/>
                <a:gd name="T38" fmla="*/ 2147483647 w 616"/>
                <a:gd name="T39" fmla="*/ 2147483647 h 847"/>
                <a:gd name="T40" fmla="*/ 2147483647 w 616"/>
                <a:gd name="T41" fmla="*/ 2147483647 h 847"/>
                <a:gd name="T42" fmla="*/ 2147483647 w 616"/>
                <a:gd name="T43" fmla="*/ 2147483647 h 847"/>
                <a:gd name="T44" fmla="*/ 2147483647 w 616"/>
                <a:gd name="T45" fmla="*/ 2147483647 h 847"/>
                <a:gd name="T46" fmla="*/ 2147483647 w 616"/>
                <a:gd name="T47" fmla="*/ 2147483647 h 847"/>
                <a:gd name="T48" fmla="*/ 2147483647 w 616"/>
                <a:gd name="T49" fmla="*/ 2147483647 h 847"/>
                <a:gd name="T50" fmla="*/ 2147483647 w 616"/>
                <a:gd name="T51" fmla="*/ 2147483647 h 847"/>
                <a:gd name="T52" fmla="*/ 2147483647 w 616"/>
                <a:gd name="T53" fmla="*/ 2147483647 h 847"/>
                <a:gd name="T54" fmla="*/ 2147483647 w 616"/>
                <a:gd name="T55" fmla="*/ 2147483647 h 847"/>
                <a:gd name="T56" fmla="*/ 2147483647 w 616"/>
                <a:gd name="T57" fmla="*/ 2147483647 h 847"/>
                <a:gd name="T58" fmla="*/ 2147483647 w 616"/>
                <a:gd name="T59" fmla="*/ 2147483647 h 847"/>
                <a:gd name="T60" fmla="*/ 2147483647 w 616"/>
                <a:gd name="T61" fmla="*/ 2147483647 h 847"/>
                <a:gd name="T62" fmla="*/ 2147483647 w 616"/>
                <a:gd name="T63" fmla="*/ 2147483647 h 847"/>
                <a:gd name="T64" fmla="*/ 2147483647 w 616"/>
                <a:gd name="T65" fmla="*/ 2147483647 h 847"/>
                <a:gd name="T66" fmla="*/ 2147483647 w 616"/>
                <a:gd name="T67" fmla="*/ 2147483647 h 847"/>
                <a:gd name="T68" fmla="*/ 2147483647 w 616"/>
                <a:gd name="T69" fmla="*/ 2147483647 h 847"/>
                <a:gd name="T70" fmla="*/ 2147483647 w 616"/>
                <a:gd name="T71" fmla="*/ 2147483647 h 847"/>
                <a:gd name="T72" fmla="*/ 2147483647 w 616"/>
                <a:gd name="T73" fmla="*/ 2147483647 h 847"/>
                <a:gd name="T74" fmla="*/ 2147483647 w 616"/>
                <a:gd name="T75" fmla="*/ 2147483647 h 847"/>
                <a:gd name="T76" fmla="*/ 2147483647 w 616"/>
                <a:gd name="T77" fmla="*/ 2147483647 h 847"/>
                <a:gd name="T78" fmla="*/ 2147483647 w 616"/>
                <a:gd name="T79" fmla="*/ 2147483647 h 847"/>
                <a:gd name="T80" fmla="*/ 2147483647 w 616"/>
                <a:gd name="T81" fmla="*/ 2147483647 h 847"/>
                <a:gd name="T82" fmla="*/ 2147483647 w 616"/>
                <a:gd name="T83" fmla="*/ 2147483647 h 847"/>
                <a:gd name="T84" fmla="*/ 2147483647 w 616"/>
                <a:gd name="T85" fmla="*/ 2147483647 h 847"/>
                <a:gd name="T86" fmla="*/ 2147483647 w 616"/>
                <a:gd name="T87" fmla="*/ 2147483647 h 847"/>
                <a:gd name="T88" fmla="*/ 2147483647 w 616"/>
                <a:gd name="T89" fmla="*/ 2147483647 h 847"/>
                <a:gd name="T90" fmla="*/ 2147483647 w 616"/>
                <a:gd name="T91" fmla="*/ 2147483647 h 847"/>
                <a:gd name="T92" fmla="*/ 2147483647 w 616"/>
                <a:gd name="T93" fmla="*/ 2147483647 h 847"/>
                <a:gd name="T94" fmla="*/ 2147483647 w 616"/>
                <a:gd name="T95" fmla="*/ 2147483647 h 847"/>
                <a:gd name="T96" fmla="*/ 2147483647 w 616"/>
                <a:gd name="T97" fmla="*/ 2147483647 h 847"/>
                <a:gd name="T98" fmla="*/ 2147483647 w 616"/>
                <a:gd name="T99" fmla="*/ 2147483647 h 847"/>
                <a:gd name="T100" fmla="*/ 2147483647 w 616"/>
                <a:gd name="T101" fmla="*/ 2147483647 h 847"/>
                <a:gd name="T102" fmla="*/ 2147483647 w 616"/>
                <a:gd name="T103" fmla="*/ 2147483647 h 847"/>
                <a:gd name="T104" fmla="*/ 2147483647 w 616"/>
                <a:gd name="T105" fmla="*/ 2147483647 h 847"/>
                <a:gd name="T106" fmla="*/ 2147483647 w 616"/>
                <a:gd name="T107" fmla="*/ 2147483647 h 847"/>
                <a:gd name="T108" fmla="*/ 2147483647 w 616"/>
                <a:gd name="T109" fmla="*/ 2147483647 h 847"/>
                <a:gd name="T110" fmla="*/ 2147483647 w 616"/>
                <a:gd name="T111" fmla="*/ 2147483647 h 847"/>
                <a:gd name="T112" fmla="*/ 2147483647 w 616"/>
                <a:gd name="T113" fmla="*/ 2147483647 h 847"/>
                <a:gd name="T114" fmla="*/ 2147483647 w 616"/>
                <a:gd name="T115" fmla="*/ 2147483647 h 847"/>
                <a:gd name="T116" fmla="*/ 2147483647 w 616"/>
                <a:gd name="T117" fmla="*/ 2147483647 h 847"/>
                <a:gd name="T118" fmla="*/ 2147483647 w 616"/>
                <a:gd name="T119" fmla="*/ 2147483647 h 847"/>
                <a:gd name="T120" fmla="*/ 2147483647 w 616"/>
                <a:gd name="T121" fmla="*/ 2147483647 h 847"/>
                <a:gd name="T122" fmla="*/ 2147483647 w 616"/>
                <a:gd name="T123" fmla="*/ 2147483647 h 847"/>
                <a:gd name="T124" fmla="*/ 2147483647 w 616"/>
                <a:gd name="T125" fmla="*/ 2147483647 h 8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6"/>
                <a:gd name="T190" fmla="*/ 0 h 847"/>
                <a:gd name="T191" fmla="*/ 616 w 616"/>
                <a:gd name="T192" fmla="*/ 847 h 8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6" h="847">
                  <a:moveTo>
                    <a:pt x="422" y="613"/>
                  </a:moveTo>
                  <a:lnTo>
                    <a:pt x="442" y="603"/>
                  </a:lnTo>
                  <a:lnTo>
                    <a:pt x="463" y="592"/>
                  </a:lnTo>
                  <a:lnTo>
                    <a:pt x="481" y="580"/>
                  </a:lnTo>
                  <a:lnTo>
                    <a:pt x="500" y="567"/>
                  </a:lnTo>
                  <a:lnTo>
                    <a:pt x="517" y="552"/>
                  </a:lnTo>
                  <a:lnTo>
                    <a:pt x="533" y="535"/>
                  </a:lnTo>
                  <a:lnTo>
                    <a:pt x="548" y="519"/>
                  </a:lnTo>
                  <a:lnTo>
                    <a:pt x="562" y="501"/>
                  </a:lnTo>
                  <a:lnTo>
                    <a:pt x="574" y="481"/>
                  </a:lnTo>
                  <a:lnTo>
                    <a:pt x="585" y="462"/>
                  </a:lnTo>
                  <a:lnTo>
                    <a:pt x="594" y="441"/>
                  </a:lnTo>
                  <a:lnTo>
                    <a:pt x="603" y="419"/>
                  </a:lnTo>
                  <a:lnTo>
                    <a:pt x="608" y="397"/>
                  </a:lnTo>
                  <a:lnTo>
                    <a:pt x="613" y="374"/>
                  </a:lnTo>
                  <a:lnTo>
                    <a:pt x="615" y="350"/>
                  </a:lnTo>
                  <a:lnTo>
                    <a:pt x="616" y="326"/>
                  </a:lnTo>
                  <a:lnTo>
                    <a:pt x="615" y="300"/>
                  </a:lnTo>
                  <a:lnTo>
                    <a:pt x="612" y="275"/>
                  </a:lnTo>
                  <a:lnTo>
                    <a:pt x="607" y="251"/>
                  </a:lnTo>
                  <a:lnTo>
                    <a:pt x="600" y="228"/>
                  </a:lnTo>
                  <a:lnTo>
                    <a:pt x="591" y="205"/>
                  </a:lnTo>
                  <a:lnTo>
                    <a:pt x="581" y="183"/>
                  </a:lnTo>
                  <a:lnTo>
                    <a:pt x="569" y="162"/>
                  </a:lnTo>
                  <a:lnTo>
                    <a:pt x="555" y="142"/>
                  </a:lnTo>
                  <a:lnTo>
                    <a:pt x="540" y="124"/>
                  </a:lnTo>
                  <a:lnTo>
                    <a:pt x="524" y="107"/>
                  </a:lnTo>
                  <a:lnTo>
                    <a:pt x="507" y="90"/>
                  </a:lnTo>
                  <a:lnTo>
                    <a:pt x="487" y="75"/>
                  </a:lnTo>
                  <a:lnTo>
                    <a:pt x="468" y="63"/>
                  </a:lnTo>
                  <a:lnTo>
                    <a:pt x="447" y="51"/>
                  </a:lnTo>
                  <a:lnTo>
                    <a:pt x="425" y="41"/>
                  </a:lnTo>
                  <a:lnTo>
                    <a:pt x="402" y="33"/>
                  </a:lnTo>
                  <a:lnTo>
                    <a:pt x="402" y="14"/>
                  </a:lnTo>
                  <a:lnTo>
                    <a:pt x="364" y="5"/>
                  </a:lnTo>
                  <a:lnTo>
                    <a:pt x="330" y="0"/>
                  </a:lnTo>
                  <a:lnTo>
                    <a:pt x="301" y="0"/>
                  </a:lnTo>
                  <a:lnTo>
                    <a:pt x="275" y="3"/>
                  </a:lnTo>
                  <a:lnTo>
                    <a:pt x="254" y="7"/>
                  </a:lnTo>
                  <a:lnTo>
                    <a:pt x="239" y="12"/>
                  </a:lnTo>
                  <a:lnTo>
                    <a:pt x="229" y="15"/>
                  </a:lnTo>
                  <a:lnTo>
                    <a:pt x="226" y="18"/>
                  </a:lnTo>
                  <a:lnTo>
                    <a:pt x="222" y="20"/>
                  </a:lnTo>
                  <a:lnTo>
                    <a:pt x="220" y="24"/>
                  </a:lnTo>
                  <a:lnTo>
                    <a:pt x="216" y="27"/>
                  </a:lnTo>
                  <a:lnTo>
                    <a:pt x="213" y="30"/>
                  </a:lnTo>
                  <a:lnTo>
                    <a:pt x="211" y="34"/>
                  </a:lnTo>
                  <a:lnTo>
                    <a:pt x="188" y="42"/>
                  </a:lnTo>
                  <a:lnTo>
                    <a:pt x="166" y="52"/>
                  </a:lnTo>
                  <a:lnTo>
                    <a:pt x="145" y="64"/>
                  </a:lnTo>
                  <a:lnTo>
                    <a:pt x="125" y="78"/>
                  </a:lnTo>
                  <a:lnTo>
                    <a:pt x="107" y="92"/>
                  </a:lnTo>
                  <a:lnTo>
                    <a:pt x="90" y="108"/>
                  </a:lnTo>
                  <a:lnTo>
                    <a:pt x="73" y="125"/>
                  </a:lnTo>
                  <a:lnTo>
                    <a:pt x="58" y="143"/>
                  </a:lnTo>
                  <a:lnTo>
                    <a:pt x="46" y="163"/>
                  </a:lnTo>
                  <a:lnTo>
                    <a:pt x="34" y="184"/>
                  </a:lnTo>
                  <a:lnTo>
                    <a:pt x="24" y="206"/>
                  </a:lnTo>
                  <a:lnTo>
                    <a:pt x="16" y="229"/>
                  </a:lnTo>
                  <a:lnTo>
                    <a:pt x="9" y="252"/>
                  </a:lnTo>
                  <a:lnTo>
                    <a:pt x="3" y="276"/>
                  </a:lnTo>
                  <a:lnTo>
                    <a:pt x="1" y="300"/>
                  </a:lnTo>
                  <a:lnTo>
                    <a:pt x="0" y="326"/>
                  </a:lnTo>
                  <a:lnTo>
                    <a:pt x="1" y="350"/>
                  </a:lnTo>
                  <a:lnTo>
                    <a:pt x="3" y="374"/>
                  </a:lnTo>
                  <a:lnTo>
                    <a:pt x="8" y="397"/>
                  </a:lnTo>
                  <a:lnTo>
                    <a:pt x="13" y="419"/>
                  </a:lnTo>
                  <a:lnTo>
                    <a:pt x="22" y="441"/>
                  </a:lnTo>
                  <a:lnTo>
                    <a:pt x="31" y="462"/>
                  </a:lnTo>
                  <a:lnTo>
                    <a:pt x="41" y="481"/>
                  </a:lnTo>
                  <a:lnTo>
                    <a:pt x="54" y="501"/>
                  </a:lnTo>
                  <a:lnTo>
                    <a:pt x="68" y="519"/>
                  </a:lnTo>
                  <a:lnTo>
                    <a:pt x="82" y="535"/>
                  </a:lnTo>
                  <a:lnTo>
                    <a:pt x="98" y="552"/>
                  </a:lnTo>
                  <a:lnTo>
                    <a:pt x="115" y="567"/>
                  </a:lnTo>
                  <a:lnTo>
                    <a:pt x="133" y="580"/>
                  </a:lnTo>
                  <a:lnTo>
                    <a:pt x="152" y="592"/>
                  </a:lnTo>
                  <a:lnTo>
                    <a:pt x="173" y="603"/>
                  </a:lnTo>
                  <a:lnTo>
                    <a:pt x="193" y="613"/>
                  </a:lnTo>
                  <a:lnTo>
                    <a:pt x="158" y="621"/>
                  </a:lnTo>
                  <a:lnTo>
                    <a:pt x="125" y="631"/>
                  </a:lnTo>
                  <a:lnTo>
                    <a:pt x="96" y="643"/>
                  </a:lnTo>
                  <a:lnTo>
                    <a:pt x="72" y="656"/>
                  </a:lnTo>
                  <a:lnTo>
                    <a:pt x="53" y="671"/>
                  </a:lnTo>
                  <a:lnTo>
                    <a:pt x="38" y="688"/>
                  </a:lnTo>
                  <a:lnTo>
                    <a:pt x="30" y="706"/>
                  </a:lnTo>
                  <a:lnTo>
                    <a:pt x="26" y="724"/>
                  </a:lnTo>
                  <a:lnTo>
                    <a:pt x="27" y="737"/>
                  </a:lnTo>
                  <a:lnTo>
                    <a:pt x="32" y="750"/>
                  </a:lnTo>
                  <a:lnTo>
                    <a:pt x="39" y="761"/>
                  </a:lnTo>
                  <a:lnTo>
                    <a:pt x="48" y="773"/>
                  </a:lnTo>
                  <a:lnTo>
                    <a:pt x="60" y="783"/>
                  </a:lnTo>
                  <a:lnTo>
                    <a:pt x="73" y="794"/>
                  </a:lnTo>
                  <a:lnTo>
                    <a:pt x="88" y="803"/>
                  </a:lnTo>
                  <a:lnTo>
                    <a:pt x="107" y="811"/>
                  </a:lnTo>
                  <a:lnTo>
                    <a:pt x="126" y="819"/>
                  </a:lnTo>
                  <a:lnTo>
                    <a:pt x="148" y="826"/>
                  </a:lnTo>
                  <a:lnTo>
                    <a:pt x="171" y="832"/>
                  </a:lnTo>
                  <a:lnTo>
                    <a:pt x="196" y="837"/>
                  </a:lnTo>
                  <a:lnTo>
                    <a:pt x="222" y="841"/>
                  </a:lnTo>
                  <a:lnTo>
                    <a:pt x="250" y="844"/>
                  </a:lnTo>
                  <a:lnTo>
                    <a:pt x="277" y="846"/>
                  </a:lnTo>
                  <a:lnTo>
                    <a:pt x="307" y="847"/>
                  </a:lnTo>
                  <a:lnTo>
                    <a:pt x="337" y="846"/>
                  </a:lnTo>
                  <a:lnTo>
                    <a:pt x="365" y="844"/>
                  </a:lnTo>
                  <a:lnTo>
                    <a:pt x="393" y="841"/>
                  </a:lnTo>
                  <a:lnTo>
                    <a:pt x="419" y="837"/>
                  </a:lnTo>
                  <a:lnTo>
                    <a:pt x="443" y="832"/>
                  </a:lnTo>
                  <a:lnTo>
                    <a:pt x="466" y="826"/>
                  </a:lnTo>
                  <a:lnTo>
                    <a:pt x="488" y="819"/>
                  </a:lnTo>
                  <a:lnTo>
                    <a:pt x="508" y="811"/>
                  </a:lnTo>
                  <a:lnTo>
                    <a:pt x="526" y="803"/>
                  </a:lnTo>
                  <a:lnTo>
                    <a:pt x="541" y="794"/>
                  </a:lnTo>
                  <a:lnTo>
                    <a:pt x="555" y="783"/>
                  </a:lnTo>
                  <a:lnTo>
                    <a:pt x="567" y="773"/>
                  </a:lnTo>
                  <a:lnTo>
                    <a:pt x="576" y="761"/>
                  </a:lnTo>
                  <a:lnTo>
                    <a:pt x="583" y="750"/>
                  </a:lnTo>
                  <a:lnTo>
                    <a:pt x="588" y="737"/>
                  </a:lnTo>
                  <a:lnTo>
                    <a:pt x="589" y="724"/>
                  </a:lnTo>
                  <a:lnTo>
                    <a:pt x="585" y="706"/>
                  </a:lnTo>
                  <a:lnTo>
                    <a:pt x="577" y="688"/>
                  </a:lnTo>
                  <a:lnTo>
                    <a:pt x="562" y="671"/>
                  </a:lnTo>
                  <a:lnTo>
                    <a:pt x="543" y="656"/>
                  </a:lnTo>
                  <a:lnTo>
                    <a:pt x="518" y="643"/>
                  </a:lnTo>
                  <a:lnTo>
                    <a:pt x="490" y="631"/>
                  </a:lnTo>
                  <a:lnTo>
                    <a:pt x="457" y="621"/>
                  </a:lnTo>
                  <a:lnTo>
                    <a:pt x="422" y="613"/>
                  </a:lnTo>
                  <a:close/>
                  <a:moveTo>
                    <a:pt x="216" y="65"/>
                  </a:moveTo>
                  <a:lnTo>
                    <a:pt x="222" y="58"/>
                  </a:lnTo>
                  <a:lnTo>
                    <a:pt x="227" y="51"/>
                  </a:lnTo>
                  <a:lnTo>
                    <a:pt x="233" y="44"/>
                  </a:lnTo>
                  <a:lnTo>
                    <a:pt x="238" y="37"/>
                  </a:lnTo>
                  <a:lnTo>
                    <a:pt x="244" y="35"/>
                  </a:lnTo>
                  <a:lnTo>
                    <a:pt x="252" y="33"/>
                  </a:lnTo>
                  <a:lnTo>
                    <a:pt x="264" y="29"/>
                  </a:lnTo>
                  <a:lnTo>
                    <a:pt x="279" y="27"/>
                  </a:lnTo>
                  <a:lnTo>
                    <a:pt x="296" y="25"/>
                  </a:lnTo>
                  <a:lnTo>
                    <a:pt x="317" y="25"/>
                  </a:lnTo>
                  <a:lnTo>
                    <a:pt x="339" y="26"/>
                  </a:lnTo>
                  <a:lnTo>
                    <a:pt x="364" y="30"/>
                  </a:lnTo>
                  <a:lnTo>
                    <a:pt x="357" y="35"/>
                  </a:lnTo>
                  <a:lnTo>
                    <a:pt x="350" y="40"/>
                  </a:lnTo>
                  <a:lnTo>
                    <a:pt x="343" y="45"/>
                  </a:lnTo>
                  <a:lnTo>
                    <a:pt x="336" y="51"/>
                  </a:lnTo>
                  <a:lnTo>
                    <a:pt x="320" y="68"/>
                  </a:lnTo>
                  <a:lnTo>
                    <a:pt x="305" y="87"/>
                  </a:lnTo>
                  <a:lnTo>
                    <a:pt x="292" y="107"/>
                  </a:lnTo>
                  <a:lnTo>
                    <a:pt x="282" y="125"/>
                  </a:lnTo>
                  <a:lnTo>
                    <a:pt x="273" y="143"/>
                  </a:lnTo>
                  <a:lnTo>
                    <a:pt x="266" y="160"/>
                  </a:lnTo>
                  <a:lnTo>
                    <a:pt x="260" y="173"/>
                  </a:lnTo>
                  <a:lnTo>
                    <a:pt x="257" y="184"/>
                  </a:lnTo>
                  <a:lnTo>
                    <a:pt x="250" y="183"/>
                  </a:lnTo>
                  <a:lnTo>
                    <a:pt x="243" y="180"/>
                  </a:lnTo>
                  <a:lnTo>
                    <a:pt x="235" y="179"/>
                  </a:lnTo>
                  <a:lnTo>
                    <a:pt x="228" y="179"/>
                  </a:lnTo>
                  <a:lnTo>
                    <a:pt x="189" y="179"/>
                  </a:lnTo>
                  <a:lnTo>
                    <a:pt x="184" y="179"/>
                  </a:lnTo>
                  <a:lnTo>
                    <a:pt x="181" y="179"/>
                  </a:lnTo>
                  <a:lnTo>
                    <a:pt x="177" y="180"/>
                  </a:lnTo>
                  <a:lnTo>
                    <a:pt x="174" y="180"/>
                  </a:lnTo>
                  <a:lnTo>
                    <a:pt x="175" y="172"/>
                  </a:lnTo>
                  <a:lnTo>
                    <a:pt x="177" y="161"/>
                  </a:lnTo>
                  <a:lnTo>
                    <a:pt x="179" y="148"/>
                  </a:lnTo>
                  <a:lnTo>
                    <a:pt x="184" y="133"/>
                  </a:lnTo>
                  <a:lnTo>
                    <a:pt x="190" y="117"/>
                  </a:lnTo>
                  <a:lnTo>
                    <a:pt x="197" y="101"/>
                  </a:lnTo>
                  <a:lnTo>
                    <a:pt x="206" y="82"/>
                  </a:lnTo>
                  <a:lnTo>
                    <a:pt x="216" y="65"/>
                  </a:lnTo>
                  <a:close/>
                  <a:moveTo>
                    <a:pt x="333" y="328"/>
                  </a:moveTo>
                  <a:lnTo>
                    <a:pt x="330" y="353"/>
                  </a:lnTo>
                  <a:lnTo>
                    <a:pt x="325" y="376"/>
                  </a:lnTo>
                  <a:lnTo>
                    <a:pt x="314" y="398"/>
                  </a:lnTo>
                  <a:lnTo>
                    <a:pt x="302" y="415"/>
                  </a:lnTo>
                  <a:lnTo>
                    <a:pt x="287" y="432"/>
                  </a:lnTo>
                  <a:lnTo>
                    <a:pt x="268" y="443"/>
                  </a:lnTo>
                  <a:lnTo>
                    <a:pt x="249" y="450"/>
                  </a:lnTo>
                  <a:lnTo>
                    <a:pt x="228" y="452"/>
                  </a:lnTo>
                  <a:lnTo>
                    <a:pt x="189" y="452"/>
                  </a:lnTo>
                  <a:lnTo>
                    <a:pt x="168" y="450"/>
                  </a:lnTo>
                  <a:lnTo>
                    <a:pt x="148" y="443"/>
                  </a:lnTo>
                  <a:lnTo>
                    <a:pt x="130" y="432"/>
                  </a:lnTo>
                  <a:lnTo>
                    <a:pt x="115" y="415"/>
                  </a:lnTo>
                  <a:lnTo>
                    <a:pt x="102" y="398"/>
                  </a:lnTo>
                  <a:lnTo>
                    <a:pt x="92" y="376"/>
                  </a:lnTo>
                  <a:lnTo>
                    <a:pt x="86" y="353"/>
                  </a:lnTo>
                  <a:lnTo>
                    <a:pt x="84" y="328"/>
                  </a:lnTo>
                  <a:lnTo>
                    <a:pt x="86" y="303"/>
                  </a:lnTo>
                  <a:lnTo>
                    <a:pt x="92" y="279"/>
                  </a:lnTo>
                  <a:lnTo>
                    <a:pt x="102" y="259"/>
                  </a:lnTo>
                  <a:lnTo>
                    <a:pt x="115" y="240"/>
                  </a:lnTo>
                  <a:lnTo>
                    <a:pt x="130" y="225"/>
                  </a:lnTo>
                  <a:lnTo>
                    <a:pt x="148" y="214"/>
                  </a:lnTo>
                  <a:lnTo>
                    <a:pt x="168" y="206"/>
                  </a:lnTo>
                  <a:lnTo>
                    <a:pt x="189" y="203"/>
                  </a:lnTo>
                  <a:lnTo>
                    <a:pt x="228" y="203"/>
                  </a:lnTo>
                  <a:lnTo>
                    <a:pt x="249" y="206"/>
                  </a:lnTo>
                  <a:lnTo>
                    <a:pt x="268" y="214"/>
                  </a:lnTo>
                  <a:lnTo>
                    <a:pt x="287" y="225"/>
                  </a:lnTo>
                  <a:lnTo>
                    <a:pt x="302" y="240"/>
                  </a:lnTo>
                  <a:lnTo>
                    <a:pt x="314" y="259"/>
                  </a:lnTo>
                  <a:lnTo>
                    <a:pt x="325" y="279"/>
                  </a:lnTo>
                  <a:lnTo>
                    <a:pt x="330" y="303"/>
                  </a:lnTo>
                  <a:lnTo>
                    <a:pt x="333" y="328"/>
                  </a:lnTo>
                  <a:close/>
                  <a:moveTo>
                    <a:pt x="31" y="326"/>
                  </a:moveTo>
                  <a:lnTo>
                    <a:pt x="33" y="286"/>
                  </a:lnTo>
                  <a:lnTo>
                    <a:pt x="41" y="249"/>
                  </a:lnTo>
                  <a:lnTo>
                    <a:pt x="54" y="215"/>
                  </a:lnTo>
                  <a:lnTo>
                    <a:pt x="72" y="181"/>
                  </a:lnTo>
                  <a:lnTo>
                    <a:pt x="93" y="151"/>
                  </a:lnTo>
                  <a:lnTo>
                    <a:pt x="118" y="125"/>
                  </a:lnTo>
                  <a:lnTo>
                    <a:pt x="147" y="101"/>
                  </a:lnTo>
                  <a:lnTo>
                    <a:pt x="178" y="81"/>
                  </a:lnTo>
                  <a:lnTo>
                    <a:pt x="162" y="119"/>
                  </a:lnTo>
                  <a:lnTo>
                    <a:pt x="153" y="153"/>
                  </a:lnTo>
                  <a:lnTo>
                    <a:pt x="150" y="177"/>
                  </a:lnTo>
                  <a:lnTo>
                    <a:pt x="148" y="187"/>
                  </a:lnTo>
                  <a:lnTo>
                    <a:pt x="150" y="187"/>
                  </a:lnTo>
                  <a:lnTo>
                    <a:pt x="131" y="195"/>
                  </a:lnTo>
                  <a:lnTo>
                    <a:pt x="114" y="208"/>
                  </a:lnTo>
                  <a:lnTo>
                    <a:pt x="99" y="223"/>
                  </a:lnTo>
                  <a:lnTo>
                    <a:pt x="85" y="240"/>
                  </a:lnTo>
                  <a:lnTo>
                    <a:pt x="75" y="260"/>
                  </a:lnTo>
                  <a:lnTo>
                    <a:pt x="67" y="281"/>
                  </a:lnTo>
                  <a:lnTo>
                    <a:pt x="62" y="304"/>
                  </a:lnTo>
                  <a:lnTo>
                    <a:pt x="60" y="328"/>
                  </a:lnTo>
                  <a:lnTo>
                    <a:pt x="62" y="358"/>
                  </a:lnTo>
                  <a:lnTo>
                    <a:pt x="70" y="386"/>
                  </a:lnTo>
                  <a:lnTo>
                    <a:pt x="82" y="411"/>
                  </a:lnTo>
                  <a:lnTo>
                    <a:pt x="98" y="433"/>
                  </a:lnTo>
                  <a:lnTo>
                    <a:pt x="116" y="451"/>
                  </a:lnTo>
                  <a:lnTo>
                    <a:pt x="138" y="465"/>
                  </a:lnTo>
                  <a:lnTo>
                    <a:pt x="162" y="473"/>
                  </a:lnTo>
                  <a:lnTo>
                    <a:pt x="189" y="477"/>
                  </a:lnTo>
                  <a:lnTo>
                    <a:pt x="228" y="477"/>
                  </a:lnTo>
                  <a:lnTo>
                    <a:pt x="253" y="473"/>
                  </a:lnTo>
                  <a:lnTo>
                    <a:pt x="277" y="465"/>
                  </a:lnTo>
                  <a:lnTo>
                    <a:pt x="299" y="451"/>
                  </a:lnTo>
                  <a:lnTo>
                    <a:pt x="319" y="433"/>
                  </a:lnTo>
                  <a:lnTo>
                    <a:pt x="335" y="411"/>
                  </a:lnTo>
                  <a:lnTo>
                    <a:pt x="347" y="386"/>
                  </a:lnTo>
                  <a:lnTo>
                    <a:pt x="355" y="358"/>
                  </a:lnTo>
                  <a:lnTo>
                    <a:pt x="357" y="328"/>
                  </a:lnTo>
                  <a:lnTo>
                    <a:pt x="356" y="306"/>
                  </a:lnTo>
                  <a:lnTo>
                    <a:pt x="351" y="284"/>
                  </a:lnTo>
                  <a:lnTo>
                    <a:pt x="344" y="264"/>
                  </a:lnTo>
                  <a:lnTo>
                    <a:pt x="335" y="246"/>
                  </a:lnTo>
                  <a:lnTo>
                    <a:pt x="324" y="229"/>
                  </a:lnTo>
                  <a:lnTo>
                    <a:pt x="311" y="215"/>
                  </a:lnTo>
                  <a:lnTo>
                    <a:pt x="296" y="202"/>
                  </a:lnTo>
                  <a:lnTo>
                    <a:pt x="280" y="192"/>
                  </a:lnTo>
                  <a:lnTo>
                    <a:pt x="283" y="181"/>
                  </a:lnTo>
                  <a:lnTo>
                    <a:pt x="289" y="166"/>
                  </a:lnTo>
                  <a:lnTo>
                    <a:pt x="297" y="149"/>
                  </a:lnTo>
                  <a:lnTo>
                    <a:pt x="306" y="131"/>
                  </a:lnTo>
                  <a:lnTo>
                    <a:pt x="318" y="111"/>
                  </a:lnTo>
                  <a:lnTo>
                    <a:pt x="333" y="92"/>
                  </a:lnTo>
                  <a:lnTo>
                    <a:pt x="349" y="73"/>
                  </a:lnTo>
                  <a:lnTo>
                    <a:pt x="367" y="57"/>
                  </a:lnTo>
                  <a:lnTo>
                    <a:pt x="390" y="63"/>
                  </a:lnTo>
                  <a:lnTo>
                    <a:pt x="412" y="71"/>
                  </a:lnTo>
                  <a:lnTo>
                    <a:pt x="433" y="80"/>
                  </a:lnTo>
                  <a:lnTo>
                    <a:pt x="454" y="92"/>
                  </a:lnTo>
                  <a:lnTo>
                    <a:pt x="472" y="104"/>
                  </a:lnTo>
                  <a:lnTo>
                    <a:pt x="491" y="119"/>
                  </a:lnTo>
                  <a:lnTo>
                    <a:pt x="507" y="134"/>
                  </a:lnTo>
                  <a:lnTo>
                    <a:pt x="523" y="151"/>
                  </a:lnTo>
                  <a:lnTo>
                    <a:pt x="536" y="170"/>
                  </a:lnTo>
                  <a:lnTo>
                    <a:pt x="548" y="190"/>
                  </a:lnTo>
                  <a:lnTo>
                    <a:pt x="559" y="210"/>
                  </a:lnTo>
                  <a:lnTo>
                    <a:pt x="568" y="232"/>
                  </a:lnTo>
                  <a:lnTo>
                    <a:pt x="575" y="254"/>
                  </a:lnTo>
                  <a:lnTo>
                    <a:pt x="579" y="277"/>
                  </a:lnTo>
                  <a:lnTo>
                    <a:pt x="583" y="301"/>
                  </a:lnTo>
                  <a:lnTo>
                    <a:pt x="584" y="326"/>
                  </a:lnTo>
                  <a:lnTo>
                    <a:pt x="583" y="347"/>
                  </a:lnTo>
                  <a:lnTo>
                    <a:pt x="581" y="371"/>
                  </a:lnTo>
                  <a:lnTo>
                    <a:pt x="576" y="391"/>
                  </a:lnTo>
                  <a:lnTo>
                    <a:pt x="570" y="412"/>
                  </a:lnTo>
                  <a:lnTo>
                    <a:pt x="563" y="432"/>
                  </a:lnTo>
                  <a:lnTo>
                    <a:pt x="554" y="451"/>
                  </a:lnTo>
                  <a:lnTo>
                    <a:pt x="544" y="470"/>
                  </a:lnTo>
                  <a:lnTo>
                    <a:pt x="532" y="487"/>
                  </a:lnTo>
                  <a:lnTo>
                    <a:pt x="520" y="503"/>
                  </a:lnTo>
                  <a:lnTo>
                    <a:pt x="505" y="519"/>
                  </a:lnTo>
                  <a:lnTo>
                    <a:pt x="490" y="533"/>
                  </a:lnTo>
                  <a:lnTo>
                    <a:pt x="473" y="547"/>
                  </a:lnTo>
                  <a:lnTo>
                    <a:pt x="456" y="558"/>
                  </a:lnTo>
                  <a:lnTo>
                    <a:pt x="439" y="569"/>
                  </a:lnTo>
                  <a:lnTo>
                    <a:pt x="419" y="578"/>
                  </a:lnTo>
                  <a:lnTo>
                    <a:pt x="400" y="586"/>
                  </a:lnTo>
                  <a:lnTo>
                    <a:pt x="394" y="588"/>
                  </a:lnTo>
                  <a:lnTo>
                    <a:pt x="388" y="591"/>
                  </a:lnTo>
                  <a:lnTo>
                    <a:pt x="381" y="592"/>
                  </a:lnTo>
                  <a:lnTo>
                    <a:pt x="375" y="594"/>
                  </a:lnTo>
                  <a:lnTo>
                    <a:pt x="367" y="595"/>
                  </a:lnTo>
                  <a:lnTo>
                    <a:pt x="359" y="598"/>
                  </a:lnTo>
                  <a:lnTo>
                    <a:pt x="350" y="599"/>
                  </a:lnTo>
                  <a:lnTo>
                    <a:pt x="342" y="600"/>
                  </a:lnTo>
                  <a:lnTo>
                    <a:pt x="333" y="601"/>
                  </a:lnTo>
                  <a:lnTo>
                    <a:pt x="325" y="601"/>
                  </a:lnTo>
                  <a:lnTo>
                    <a:pt x="315" y="602"/>
                  </a:lnTo>
                  <a:lnTo>
                    <a:pt x="307" y="602"/>
                  </a:lnTo>
                  <a:lnTo>
                    <a:pt x="299" y="602"/>
                  </a:lnTo>
                  <a:lnTo>
                    <a:pt x="291" y="602"/>
                  </a:lnTo>
                  <a:lnTo>
                    <a:pt x="283" y="601"/>
                  </a:lnTo>
                  <a:lnTo>
                    <a:pt x="275" y="600"/>
                  </a:lnTo>
                  <a:lnTo>
                    <a:pt x="267" y="600"/>
                  </a:lnTo>
                  <a:lnTo>
                    <a:pt x="259" y="599"/>
                  </a:lnTo>
                  <a:lnTo>
                    <a:pt x="251" y="596"/>
                  </a:lnTo>
                  <a:lnTo>
                    <a:pt x="244" y="595"/>
                  </a:lnTo>
                  <a:lnTo>
                    <a:pt x="238" y="593"/>
                  </a:lnTo>
                  <a:lnTo>
                    <a:pt x="233" y="592"/>
                  </a:lnTo>
                  <a:lnTo>
                    <a:pt x="226" y="590"/>
                  </a:lnTo>
                  <a:lnTo>
                    <a:pt x="220" y="588"/>
                  </a:lnTo>
                  <a:lnTo>
                    <a:pt x="200" y="580"/>
                  </a:lnTo>
                  <a:lnTo>
                    <a:pt x="181" y="571"/>
                  </a:lnTo>
                  <a:lnTo>
                    <a:pt x="162" y="561"/>
                  </a:lnTo>
                  <a:lnTo>
                    <a:pt x="144" y="549"/>
                  </a:lnTo>
                  <a:lnTo>
                    <a:pt x="128" y="535"/>
                  </a:lnTo>
                  <a:lnTo>
                    <a:pt x="111" y="522"/>
                  </a:lnTo>
                  <a:lnTo>
                    <a:pt x="98" y="505"/>
                  </a:lnTo>
                  <a:lnTo>
                    <a:pt x="84" y="489"/>
                  </a:lnTo>
                  <a:lnTo>
                    <a:pt x="72" y="471"/>
                  </a:lnTo>
                  <a:lnTo>
                    <a:pt x="62" y="452"/>
                  </a:lnTo>
                  <a:lnTo>
                    <a:pt x="53" y="433"/>
                  </a:lnTo>
                  <a:lnTo>
                    <a:pt x="45" y="413"/>
                  </a:lnTo>
                  <a:lnTo>
                    <a:pt x="39" y="392"/>
                  </a:lnTo>
                  <a:lnTo>
                    <a:pt x="34" y="371"/>
                  </a:lnTo>
                  <a:lnTo>
                    <a:pt x="32" y="349"/>
                  </a:lnTo>
                  <a:lnTo>
                    <a:pt x="31" y="326"/>
                  </a:lnTo>
                  <a:close/>
                  <a:moveTo>
                    <a:pt x="375" y="626"/>
                  </a:moveTo>
                  <a:lnTo>
                    <a:pt x="375" y="629"/>
                  </a:lnTo>
                  <a:lnTo>
                    <a:pt x="375" y="632"/>
                  </a:lnTo>
                  <a:lnTo>
                    <a:pt x="375" y="636"/>
                  </a:lnTo>
                  <a:lnTo>
                    <a:pt x="375" y="638"/>
                  </a:lnTo>
                  <a:lnTo>
                    <a:pt x="375" y="653"/>
                  </a:lnTo>
                  <a:lnTo>
                    <a:pt x="375" y="667"/>
                  </a:lnTo>
                  <a:lnTo>
                    <a:pt x="375" y="675"/>
                  </a:lnTo>
                  <a:lnTo>
                    <a:pt x="375" y="678"/>
                  </a:lnTo>
                  <a:lnTo>
                    <a:pt x="373" y="686"/>
                  </a:lnTo>
                  <a:lnTo>
                    <a:pt x="367" y="692"/>
                  </a:lnTo>
                  <a:lnTo>
                    <a:pt x="358" y="697"/>
                  </a:lnTo>
                  <a:lnTo>
                    <a:pt x="348" y="700"/>
                  </a:lnTo>
                  <a:lnTo>
                    <a:pt x="336" y="704"/>
                  </a:lnTo>
                  <a:lnTo>
                    <a:pt x="326" y="705"/>
                  </a:lnTo>
                  <a:lnTo>
                    <a:pt x="317" y="706"/>
                  </a:lnTo>
                  <a:lnTo>
                    <a:pt x="310" y="706"/>
                  </a:lnTo>
                  <a:lnTo>
                    <a:pt x="292" y="705"/>
                  </a:lnTo>
                  <a:lnTo>
                    <a:pt x="279" y="703"/>
                  </a:lnTo>
                  <a:lnTo>
                    <a:pt x="267" y="700"/>
                  </a:lnTo>
                  <a:lnTo>
                    <a:pt x="258" y="696"/>
                  </a:lnTo>
                  <a:lnTo>
                    <a:pt x="251" y="691"/>
                  </a:lnTo>
                  <a:lnTo>
                    <a:pt x="247" y="686"/>
                  </a:lnTo>
                  <a:lnTo>
                    <a:pt x="245" y="682"/>
                  </a:lnTo>
                  <a:lnTo>
                    <a:pt x="244" y="678"/>
                  </a:lnTo>
                  <a:lnTo>
                    <a:pt x="244" y="675"/>
                  </a:lnTo>
                  <a:lnTo>
                    <a:pt x="244" y="667"/>
                  </a:lnTo>
                  <a:lnTo>
                    <a:pt x="244" y="653"/>
                  </a:lnTo>
                  <a:lnTo>
                    <a:pt x="244" y="638"/>
                  </a:lnTo>
                  <a:lnTo>
                    <a:pt x="244" y="636"/>
                  </a:lnTo>
                  <a:lnTo>
                    <a:pt x="244" y="632"/>
                  </a:lnTo>
                  <a:lnTo>
                    <a:pt x="244" y="630"/>
                  </a:lnTo>
                  <a:lnTo>
                    <a:pt x="244" y="628"/>
                  </a:lnTo>
                  <a:lnTo>
                    <a:pt x="252" y="629"/>
                  </a:lnTo>
                  <a:lnTo>
                    <a:pt x="260" y="631"/>
                  </a:lnTo>
                  <a:lnTo>
                    <a:pt x="267" y="632"/>
                  </a:lnTo>
                  <a:lnTo>
                    <a:pt x="275" y="632"/>
                  </a:lnTo>
                  <a:lnTo>
                    <a:pt x="283" y="633"/>
                  </a:lnTo>
                  <a:lnTo>
                    <a:pt x="291" y="635"/>
                  </a:lnTo>
                  <a:lnTo>
                    <a:pt x="299" y="635"/>
                  </a:lnTo>
                  <a:lnTo>
                    <a:pt x="307" y="635"/>
                  </a:lnTo>
                  <a:lnTo>
                    <a:pt x="315" y="635"/>
                  </a:lnTo>
                  <a:lnTo>
                    <a:pt x="325" y="635"/>
                  </a:lnTo>
                  <a:lnTo>
                    <a:pt x="333" y="633"/>
                  </a:lnTo>
                  <a:lnTo>
                    <a:pt x="342" y="632"/>
                  </a:lnTo>
                  <a:lnTo>
                    <a:pt x="350" y="631"/>
                  </a:lnTo>
                  <a:lnTo>
                    <a:pt x="359" y="630"/>
                  </a:lnTo>
                  <a:lnTo>
                    <a:pt x="367" y="629"/>
                  </a:lnTo>
                  <a:lnTo>
                    <a:pt x="375" y="626"/>
                  </a:lnTo>
                  <a:close/>
                  <a:moveTo>
                    <a:pt x="307" y="814"/>
                  </a:moveTo>
                  <a:lnTo>
                    <a:pt x="281" y="814"/>
                  </a:lnTo>
                  <a:lnTo>
                    <a:pt x="254" y="812"/>
                  </a:lnTo>
                  <a:lnTo>
                    <a:pt x="230" y="810"/>
                  </a:lnTo>
                  <a:lnTo>
                    <a:pt x="207" y="806"/>
                  </a:lnTo>
                  <a:lnTo>
                    <a:pt x="185" y="802"/>
                  </a:lnTo>
                  <a:lnTo>
                    <a:pt x="164" y="797"/>
                  </a:lnTo>
                  <a:lnTo>
                    <a:pt x="145" y="791"/>
                  </a:lnTo>
                  <a:lnTo>
                    <a:pt x="128" y="786"/>
                  </a:lnTo>
                  <a:lnTo>
                    <a:pt x="113" y="779"/>
                  </a:lnTo>
                  <a:lnTo>
                    <a:pt x="99" y="772"/>
                  </a:lnTo>
                  <a:lnTo>
                    <a:pt x="87" y="764"/>
                  </a:lnTo>
                  <a:lnTo>
                    <a:pt x="77" y="757"/>
                  </a:lnTo>
                  <a:lnTo>
                    <a:pt x="69" y="749"/>
                  </a:lnTo>
                  <a:lnTo>
                    <a:pt x="63" y="741"/>
                  </a:lnTo>
                  <a:lnTo>
                    <a:pt x="60" y="733"/>
                  </a:lnTo>
                  <a:lnTo>
                    <a:pt x="58" y="724"/>
                  </a:lnTo>
                  <a:lnTo>
                    <a:pt x="62" y="712"/>
                  </a:lnTo>
                  <a:lnTo>
                    <a:pt x="70" y="699"/>
                  </a:lnTo>
                  <a:lnTo>
                    <a:pt x="84" y="686"/>
                  </a:lnTo>
                  <a:lnTo>
                    <a:pt x="102" y="675"/>
                  </a:lnTo>
                  <a:lnTo>
                    <a:pt x="125" y="665"/>
                  </a:lnTo>
                  <a:lnTo>
                    <a:pt x="153" y="654"/>
                  </a:lnTo>
                  <a:lnTo>
                    <a:pt x="185" y="646"/>
                  </a:lnTo>
                  <a:lnTo>
                    <a:pt x="220" y="640"/>
                  </a:lnTo>
                  <a:lnTo>
                    <a:pt x="220" y="678"/>
                  </a:lnTo>
                  <a:lnTo>
                    <a:pt x="220" y="682"/>
                  </a:lnTo>
                  <a:lnTo>
                    <a:pt x="221" y="688"/>
                  </a:lnTo>
                  <a:lnTo>
                    <a:pt x="224" y="696"/>
                  </a:lnTo>
                  <a:lnTo>
                    <a:pt x="231" y="705"/>
                  </a:lnTo>
                  <a:lnTo>
                    <a:pt x="242" y="714"/>
                  </a:lnTo>
                  <a:lnTo>
                    <a:pt x="258" y="722"/>
                  </a:lnTo>
                  <a:lnTo>
                    <a:pt x="281" y="728"/>
                  </a:lnTo>
                  <a:lnTo>
                    <a:pt x="310" y="730"/>
                  </a:lnTo>
                  <a:lnTo>
                    <a:pt x="317" y="730"/>
                  </a:lnTo>
                  <a:lnTo>
                    <a:pt x="328" y="729"/>
                  </a:lnTo>
                  <a:lnTo>
                    <a:pt x="342" y="727"/>
                  </a:lnTo>
                  <a:lnTo>
                    <a:pt x="358" y="723"/>
                  </a:lnTo>
                  <a:lnTo>
                    <a:pt x="373" y="716"/>
                  </a:lnTo>
                  <a:lnTo>
                    <a:pt x="387" y="707"/>
                  </a:lnTo>
                  <a:lnTo>
                    <a:pt x="396" y="694"/>
                  </a:lnTo>
                  <a:lnTo>
                    <a:pt x="400" y="678"/>
                  </a:lnTo>
                  <a:lnTo>
                    <a:pt x="400" y="641"/>
                  </a:lnTo>
                  <a:lnTo>
                    <a:pt x="434" y="647"/>
                  </a:lnTo>
                  <a:lnTo>
                    <a:pt x="464" y="655"/>
                  </a:lnTo>
                  <a:lnTo>
                    <a:pt x="492" y="665"/>
                  </a:lnTo>
                  <a:lnTo>
                    <a:pt x="514" y="676"/>
                  </a:lnTo>
                  <a:lnTo>
                    <a:pt x="532" y="688"/>
                  </a:lnTo>
                  <a:lnTo>
                    <a:pt x="545" y="699"/>
                  </a:lnTo>
                  <a:lnTo>
                    <a:pt x="554" y="712"/>
                  </a:lnTo>
                  <a:lnTo>
                    <a:pt x="556" y="724"/>
                  </a:lnTo>
                  <a:lnTo>
                    <a:pt x="555" y="733"/>
                  </a:lnTo>
                  <a:lnTo>
                    <a:pt x="552" y="741"/>
                  </a:lnTo>
                  <a:lnTo>
                    <a:pt x="546" y="749"/>
                  </a:lnTo>
                  <a:lnTo>
                    <a:pt x="538" y="757"/>
                  </a:lnTo>
                  <a:lnTo>
                    <a:pt x="528" y="764"/>
                  </a:lnTo>
                  <a:lnTo>
                    <a:pt x="516" y="772"/>
                  </a:lnTo>
                  <a:lnTo>
                    <a:pt x="502" y="779"/>
                  </a:lnTo>
                  <a:lnTo>
                    <a:pt x="487" y="786"/>
                  </a:lnTo>
                  <a:lnTo>
                    <a:pt x="470" y="791"/>
                  </a:lnTo>
                  <a:lnTo>
                    <a:pt x="450" y="797"/>
                  </a:lnTo>
                  <a:lnTo>
                    <a:pt x="430" y="802"/>
                  </a:lnTo>
                  <a:lnTo>
                    <a:pt x="408" y="806"/>
                  </a:lnTo>
                  <a:lnTo>
                    <a:pt x="385" y="810"/>
                  </a:lnTo>
                  <a:lnTo>
                    <a:pt x="360" y="812"/>
                  </a:lnTo>
                  <a:lnTo>
                    <a:pt x="334" y="814"/>
                  </a:lnTo>
                  <a:lnTo>
                    <a:pt x="307" y="814"/>
                  </a:lnTo>
                  <a:close/>
                </a:path>
              </a:pathLst>
            </a:custGeom>
            <a:solidFill>
              <a:srgbClr val="000000"/>
            </a:solidFill>
            <a:ln w="9525">
              <a:noFill/>
              <a:round/>
              <a:headEnd/>
              <a:tailEnd/>
            </a:ln>
          </p:spPr>
          <p:txBody>
            <a:bodyPr/>
            <a:lstStyle/>
            <a:p>
              <a:endParaRPr lang="ja-JP" altLang="en-US"/>
            </a:p>
          </p:txBody>
        </p:sp>
        <p:sp>
          <p:nvSpPr>
            <p:cNvPr id="8229" name="Freeform 38"/>
            <p:cNvSpPr>
              <a:spLocks/>
            </p:cNvSpPr>
            <p:nvPr/>
          </p:nvSpPr>
          <p:spPr bwMode="auto">
            <a:xfrm>
              <a:off x="-1381169" y="241300"/>
              <a:ext cx="198437" cy="198438"/>
            </a:xfrm>
            <a:custGeom>
              <a:avLst/>
              <a:gdLst>
                <a:gd name="T0" fmla="*/ 2147483647 w 249"/>
                <a:gd name="T1" fmla="*/ 0 h 249"/>
                <a:gd name="T2" fmla="*/ 2147483647 w 249"/>
                <a:gd name="T3" fmla="*/ 2147483647 h 249"/>
                <a:gd name="T4" fmla="*/ 2147483647 w 249"/>
                <a:gd name="T5" fmla="*/ 2147483647 h 249"/>
                <a:gd name="T6" fmla="*/ 2147483647 w 249"/>
                <a:gd name="T7" fmla="*/ 2147483647 h 249"/>
                <a:gd name="T8" fmla="*/ 2147483647 w 249"/>
                <a:gd name="T9" fmla="*/ 2147483647 h 249"/>
                <a:gd name="T10" fmla="*/ 2147483647 w 249"/>
                <a:gd name="T11" fmla="*/ 2147483647 h 249"/>
                <a:gd name="T12" fmla="*/ 2147483647 w 249"/>
                <a:gd name="T13" fmla="*/ 2147483647 h 249"/>
                <a:gd name="T14" fmla="*/ 2147483647 w 249"/>
                <a:gd name="T15" fmla="*/ 2147483647 h 249"/>
                <a:gd name="T16" fmla="*/ 0 w 249"/>
                <a:gd name="T17" fmla="*/ 2147483647 h 249"/>
                <a:gd name="T18" fmla="*/ 2147483647 w 249"/>
                <a:gd name="T19" fmla="*/ 2147483647 h 249"/>
                <a:gd name="T20" fmla="*/ 2147483647 w 249"/>
                <a:gd name="T21" fmla="*/ 2147483647 h 249"/>
                <a:gd name="T22" fmla="*/ 2147483647 w 249"/>
                <a:gd name="T23" fmla="*/ 2147483647 h 249"/>
                <a:gd name="T24" fmla="*/ 2147483647 w 249"/>
                <a:gd name="T25" fmla="*/ 2147483647 h 249"/>
                <a:gd name="T26" fmla="*/ 2147483647 w 249"/>
                <a:gd name="T27" fmla="*/ 2147483647 h 249"/>
                <a:gd name="T28" fmla="*/ 2147483647 w 249"/>
                <a:gd name="T29" fmla="*/ 2147483647 h 249"/>
                <a:gd name="T30" fmla="*/ 2147483647 w 249"/>
                <a:gd name="T31" fmla="*/ 2147483647 h 249"/>
                <a:gd name="T32" fmla="*/ 2147483647 w 249"/>
                <a:gd name="T33" fmla="*/ 2147483647 h 249"/>
                <a:gd name="T34" fmla="*/ 2147483647 w 249"/>
                <a:gd name="T35" fmla="*/ 2147483647 h 249"/>
                <a:gd name="T36" fmla="*/ 2147483647 w 249"/>
                <a:gd name="T37" fmla="*/ 2147483647 h 249"/>
                <a:gd name="T38" fmla="*/ 2147483647 w 249"/>
                <a:gd name="T39" fmla="*/ 2147483647 h 249"/>
                <a:gd name="T40" fmla="*/ 2147483647 w 249"/>
                <a:gd name="T41" fmla="*/ 2147483647 h 249"/>
                <a:gd name="T42" fmla="*/ 2147483647 w 249"/>
                <a:gd name="T43" fmla="*/ 2147483647 h 249"/>
                <a:gd name="T44" fmla="*/ 2147483647 w 249"/>
                <a:gd name="T45" fmla="*/ 2147483647 h 249"/>
                <a:gd name="T46" fmla="*/ 2147483647 w 249"/>
                <a:gd name="T47" fmla="*/ 2147483647 h 249"/>
                <a:gd name="T48" fmla="*/ 2147483647 w 249"/>
                <a:gd name="T49" fmla="*/ 2147483647 h 249"/>
                <a:gd name="T50" fmla="*/ 2147483647 w 249"/>
                <a:gd name="T51" fmla="*/ 2147483647 h 249"/>
                <a:gd name="T52" fmla="*/ 2147483647 w 249"/>
                <a:gd name="T53" fmla="*/ 2147483647 h 249"/>
                <a:gd name="T54" fmla="*/ 2147483647 w 249"/>
                <a:gd name="T55" fmla="*/ 2147483647 h 249"/>
                <a:gd name="T56" fmla="*/ 2147483647 w 249"/>
                <a:gd name="T57" fmla="*/ 2147483647 h 249"/>
                <a:gd name="T58" fmla="*/ 2147483647 w 249"/>
                <a:gd name="T59" fmla="*/ 2147483647 h 249"/>
                <a:gd name="T60" fmla="*/ 2147483647 w 249"/>
                <a:gd name="T61" fmla="*/ 2147483647 h 249"/>
                <a:gd name="T62" fmla="*/ 2147483647 w 249"/>
                <a:gd name="T63" fmla="*/ 2147483647 h 249"/>
                <a:gd name="T64" fmla="*/ 2147483647 w 249"/>
                <a:gd name="T65" fmla="*/ 2147483647 h 249"/>
                <a:gd name="T66" fmla="*/ 2147483647 w 249"/>
                <a:gd name="T67" fmla="*/ 0 h 249"/>
                <a:gd name="T68" fmla="*/ 2147483647 w 249"/>
                <a:gd name="T69" fmla="*/ 0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249"/>
                <a:gd name="T107" fmla="*/ 249 w 249"/>
                <a:gd name="T108" fmla="*/ 249 h 2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249">
                  <a:moveTo>
                    <a:pt x="105" y="0"/>
                  </a:moveTo>
                  <a:lnTo>
                    <a:pt x="84" y="3"/>
                  </a:lnTo>
                  <a:lnTo>
                    <a:pt x="64" y="11"/>
                  </a:lnTo>
                  <a:lnTo>
                    <a:pt x="46" y="22"/>
                  </a:lnTo>
                  <a:lnTo>
                    <a:pt x="31" y="37"/>
                  </a:lnTo>
                  <a:lnTo>
                    <a:pt x="18" y="56"/>
                  </a:lnTo>
                  <a:lnTo>
                    <a:pt x="8" y="76"/>
                  </a:lnTo>
                  <a:lnTo>
                    <a:pt x="2" y="100"/>
                  </a:lnTo>
                  <a:lnTo>
                    <a:pt x="0" y="125"/>
                  </a:lnTo>
                  <a:lnTo>
                    <a:pt x="2" y="150"/>
                  </a:lnTo>
                  <a:lnTo>
                    <a:pt x="8" y="173"/>
                  </a:lnTo>
                  <a:lnTo>
                    <a:pt x="18" y="195"/>
                  </a:lnTo>
                  <a:lnTo>
                    <a:pt x="31" y="212"/>
                  </a:lnTo>
                  <a:lnTo>
                    <a:pt x="46" y="229"/>
                  </a:lnTo>
                  <a:lnTo>
                    <a:pt x="64" y="240"/>
                  </a:lnTo>
                  <a:lnTo>
                    <a:pt x="84" y="247"/>
                  </a:lnTo>
                  <a:lnTo>
                    <a:pt x="105" y="249"/>
                  </a:lnTo>
                  <a:lnTo>
                    <a:pt x="144" y="249"/>
                  </a:lnTo>
                  <a:lnTo>
                    <a:pt x="165" y="247"/>
                  </a:lnTo>
                  <a:lnTo>
                    <a:pt x="184" y="240"/>
                  </a:lnTo>
                  <a:lnTo>
                    <a:pt x="203" y="229"/>
                  </a:lnTo>
                  <a:lnTo>
                    <a:pt x="218" y="212"/>
                  </a:lnTo>
                  <a:lnTo>
                    <a:pt x="230" y="195"/>
                  </a:lnTo>
                  <a:lnTo>
                    <a:pt x="241" y="173"/>
                  </a:lnTo>
                  <a:lnTo>
                    <a:pt x="246" y="150"/>
                  </a:lnTo>
                  <a:lnTo>
                    <a:pt x="249" y="125"/>
                  </a:lnTo>
                  <a:lnTo>
                    <a:pt x="246" y="100"/>
                  </a:lnTo>
                  <a:lnTo>
                    <a:pt x="241" y="76"/>
                  </a:lnTo>
                  <a:lnTo>
                    <a:pt x="230" y="56"/>
                  </a:lnTo>
                  <a:lnTo>
                    <a:pt x="218" y="37"/>
                  </a:lnTo>
                  <a:lnTo>
                    <a:pt x="203" y="22"/>
                  </a:lnTo>
                  <a:lnTo>
                    <a:pt x="184" y="11"/>
                  </a:lnTo>
                  <a:lnTo>
                    <a:pt x="165" y="3"/>
                  </a:lnTo>
                  <a:lnTo>
                    <a:pt x="144" y="0"/>
                  </a:lnTo>
                  <a:lnTo>
                    <a:pt x="105" y="0"/>
                  </a:lnTo>
                  <a:close/>
                </a:path>
              </a:pathLst>
            </a:custGeom>
            <a:solidFill>
              <a:srgbClr val="3F9EFF"/>
            </a:solidFill>
            <a:ln w="9525">
              <a:noFill/>
              <a:round/>
              <a:headEnd/>
              <a:tailEnd/>
            </a:ln>
          </p:spPr>
          <p:txBody>
            <a:bodyPr/>
            <a:lstStyle/>
            <a:p>
              <a:endParaRPr lang="ja-JP" altLang="en-US"/>
            </a:p>
          </p:txBody>
        </p:sp>
        <p:sp>
          <p:nvSpPr>
            <p:cNvPr id="8230" name="Freeform 39"/>
            <p:cNvSpPr>
              <a:spLocks/>
            </p:cNvSpPr>
            <p:nvPr/>
          </p:nvSpPr>
          <p:spPr bwMode="auto">
            <a:xfrm>
              <a:off x="-1309731" y="100013"/>
              <a:ext cx="150812" cy="125413"/>
            </a:xfrm>
            <a:custGeom>
              <a:avLst/>
              <a:gdLst>
                <a:gd name="T0" fmla="*/ 2147483647 w 190"/>
                <a:gd name="T1" fmla="*/ 2147483647 h 159"/>
                <a:gd name="T2" fmla="*/ 2147483647 w 190"/>
                <a:gd name="T3" fmla="*/ 2147483647 h 159"/>
                <a:gd name="T4" fmla="*/ 2147483647 w 190"/>
                <a:gd name="T5" fmla="*/ 2147483647 h 159"/>
                <a:gd name="T6" fmla="*/ 2147483647 w 190"/>
                <a:gd name="T7" fmla="*/ 2147483647 h 159"/>
                <a:gd name="T8" fmla="*/ 2147483647 w 190"/>
                <a:gd name="T9" fmla="*/ 2147483647 h 159"/>
                <a:gd name="T10" fmla="*/ 2147483647 w 190"/>
                <a:gd name="T11" fmla="*/ 2147483647 h 159"/>
                <a:gd name="T12" fmla="*/ 2147483647 w 190"/>
                <a:gd name="T13" fmla="*/ 2147483647 h 159"/>
                <a:gd name="T14" fmla="*/ 2147483647 w 190"/>
                <a:gd name="T15" fmla="*/ 2147483647 h 159"/>
                <a:gd name="T16" fmla="*/ 2147483647 w 190"/>
                <a:gd name="T17" fmla="*/ 2147483647 h 159"/>
                <a:gd name="T18" fmla="*/ 2147483647 w 190"/>
                <a:gd name="T19" fmla="*/ 2147483647 h 159"/>
                <a:gd name="T20" fmla="*/ 2147483647 w 190"/>
                <a:gd name="T21" fmla="*/ 2147483647 h 159"/>
                <a:gd name="T22" fmla="*/ 2147483647 w 190"/>
                <a:gd name="T23" fmla="*/ 2147483647 h 159"/>
                <a:gd name="T24" fmla="*/ 2147483647 w 190"/>
                <a:gd name="T25" fmla="*/ 2147483647 h 159"/>
                <a:gd name="T26" fmla="*/ 2147483647 w 190"/>
                <a:gd name="T27" fmla="*/ 2147483647 h 159"/>
                <a:gd name="T28" fmla="*/ 2147483647 w 190"/>
                <a:gd name="T29" fmla="*/ 2147483647 h 159"/>
                <a:gd name="T30" fmla="*/ 2147483647 w 190"/>
                <a:gd name="T31" fmla="*/ 2147483647 h 159"/>
                <a:gd name="T32" fmla="*/ 2147483647 w 190"/>
                <a:gd name="T33" fmla="*/ 2147483647 h 159"/>
                <a:gd name="T34" fmla="*/ 2147483647 w 190"/>
                <a:gd name="T35" fmla="*/ 2147483647 h 159"/>
                <a:gd name="T36" fmla="*/ 2147483647 w 190"/>
                <a:gd name="T37" fmla="*/ 2147483647 h 159"/>
                <a:gd name="T38" fmla="*/ 2147483647 w 190"/>
                <a:gd name="T39" fmla="*/ 0 h 159"/>
                <a:gd name="T40" fmla="*/ 2147483647 w 190"/>
                <a:gd name="T41" fmla="*/ 0 h 159"/>
                <a:gd name="T42" fmla="*/ 2147483647 w 190"/>
                <a:gd name="T43" fmla="*/ 2147483647 h 159"/>
                <a:gd name="T44" fmla="*/ 2147483647 w 190"/>
                <a:gd name="T45" fmla="*/ 2147483647 h 159"/>
                <a:gd name="T46" fmla="*/ 2147483647 w 190"/>
                <a:gd name="T47" fmla="*/ 2147483647 h 159"/>
                <a:gd name="T48" fmla="*/ 2147483647 w 190"/>
                <a:gd name="T49" fmla="*/ 2147483647 h 159"/>
                <a:gd name="T50" fmla="*/ 2147483647 w 190"/>
                <a:gd name="T51" fmla="*/ 2147483647 h 159"/>
                <a:gd name="T52" fmla="*/ 2147483647 w 190"/>
                <a:gd name="T53" fmla="*/ 2147483647 h 159"/>
                <a:gd name="T54" fmla="*/ 2147483647 w 190"/>
                <a:gd name="T55" fmla="*/ 2147483647 h 159"/>
                <a:gd name="T56" fmla="*/ 2147483647 w 190"/>
                <a:gd name="T57" fmla="*/ 2147483647 h 159"/>
                <a:gd name="T58" fmla="*/ 2147483647 w 190"/>
                <a:gd name="T59" fmla="*/ 2147483647 h 159"/>
                <a:gd name="T60" fmla="*/ 2147483647 w 190"/>
                <a:gd name="T61" fmla="*/ 2147483647 h 159"/>
                <a:gd name="T62" fmla="*/ 2147483647 w 190"/>
                <a:gd name="T63" fmla="*/ 2147483647 h 159"/>
                <a:gd name="T64" fmla="*/ 2147483647 w 190"/>
                <a:gd name="T65" fmla="*/ 2147483647 h 159"/>
                <a:gd name="T66" fmla="*/ 2147483647 w 190"/>
                <a:gd name="T67" fmla="*/ 2147483647 h 159"/>
                <a:gd name="T68" fmla="*/ 2147483647 w 190"/>
                <a:gd name="T69" fmla="*/ 2147483647 h 159"/>
                <a:gd name="T70" fmla="*/ 2147483647 w 190"/>
                <a:gd name="T71" fmla="*/ 2147483647 h 159"/>
                <a:gd name="T72" fmla="*/ 2147483647 w 190"/>
                <a:gd name="T73" fmla="*/ 2147483647 h 159"/>
                <a:gd name="T74" fmla="*/ 0 w 190"/>
                <a:gd name="T75" fmla="*/ 2147483647 h 159"/>
                <a:gd name="T76" fmla="*/ 2147483647 w 190"/>
                <a:gd name="T77" fmla="*/ 2147483647 h 159"/>
                <a:gd name="T78" fmla="*/ 2147483647 w 190"/>
                <a:gd name="T79" fmla="*/ 2147483647 h 159"/>
                <a:gd name="T80" fmla="*/ 2147483647 w 190"/>
                <a:gd name="T81" fmla="*/ 2147483647 h 159"/>
                <a:gd name="T82" fmla="*/ 2147483647 w 19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0"/>
                <a:gd name="T127" fmla="*/ 0 h 159"/>
                <a:gd name="T128" fmla="*/ 190 w 19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0" h="159">
                  <a:moveTo>
                    <a:pt x="15" y="154"/>
                  </a:moveTo>
                  <a:lnTo>
                    <a:pt x="54" y="154"/>
                  </a:lnTo>
                  <a:lnTo>
                    <a:pt x="61" y="154"/>
                  </a:lnTo>
                  <a:lnTo>
                    <a:pt x="69" y="155"/>
                  </a:lnTo>
                  <a:lnTo>
                    <a:pt x="76" y="158"/>
                  </a:lnTo>
                  <a:lnTo>
                    <a:pt x="83" y="159"/>
                  </a:lnTo>
                  <a:lnTo>
                    <a:pt x="86" y="148"/>
                  </a:lnTo>
                  <a:lnTo>
                    <a:pt x="92" y="135"/>
                  </a:lnTo>
                  <a:lnTo>
                    <a:pt x="99" y="118"/>
                  </a:lnTo>
                  <a:lnTo>
                    <a:pt x="108" y="100"/>
                  </a:lnTo>
                  <a:lnTo>
                    <a:pt x="118" y="82"/>
                  </a:lnTo>
                  <a:lnTo>
                    <a:pt x="131" y="62"/>
                  </a:lnTo>
                  <a:lnTo>
                    <a:pt x="146" y="43"/>
                  </a:lnTo>
                  <a:lnTo>
                    <a:pt x="162" y="26"/>
                  </a:lnTo>
                  <a:lnTo>
                    <a:pt x="169" y="20"/>
                  </a:lnTo>
                  <a:lnTo>
                    <a:pt x="176" y="15"/>
                  </a:lnTo>
                  <a:lnTo>
                    <a:pt x="183" y="10"/>
                  </a:lnTo>
                  <a:lnTo>
                    <a:pt x="190" y="5"/>
                  </a:lnTo>
                  <a:lnTo>
                    <a:pt x="165" y="1"/>
                  </a:lnTo>
                  <a:lnTo>
                    <a:pt x="143" y="0"/>
                  </a:lnTo>
                  <a:lnTo>
                    <a:pt x="122" y="0"/>
                  </a:lnTo>
                  <a:lnTo>
                    <a:pt x="105" y="2"/>
                  </a:lnTo>
                  <a:lnTo>
                    <a:pt x="90" y="4"/>
                  </a:lnTo>
                  <a:lnTo>
                    <a:pt x="78" y="8"/>
                  </a:lnTo>
                  <a:lnTo>
                    <a:pt x="70" y="10"/>
                  </a:lnTo>
                  <a:lnTo>
                    <a:pt x="64" y="12"/>
                  </a:lnTo>
                  <a:lnTo>
                    <a:pt x="59" y="19"/>
                  </a:lnTo>
                  <a:lnTo>
                    <a:pt x="53" y="26"/>
                  </a:lnTo>
                  <a:lnTo>
                    <a:pt x="48" y="33"/>
                  </a:lnTo>
                  <a:lnTo>
                    <a:pt x="42" y="40"/>
                  </a:lnTo>
                  <a:lnTo>
                    <a:pt x="32" y="57"/>
                  </a:lnTo>
                  <a:lnTo>
                    <a:pt x="23" y="76"/>
                  </a:lnTo>
                  <a:lnTo>
                    <a:pt x="16" y="92"/>
                  </a:lnTo>
                  <a:lnTo>
                    <a:pt x="10" y="108"/>
                  </a:lnTo>
                  <a:lnTo>
                    <a:pt x="5" y="123"/>
                  </a:lnTo>
                  <a:lnTo>
                    <a:pt x="3" y="136"/>
                  </a:lnTo>
                  <a:lnTo>
                    <a:pt x="1" y="147"/>
                  </a:lnTo>
                  <a:lnTo>
                    <a:pt x="0" y="155"/>
                  </a:lnTo>
                  <a:lnTo>
                    <a:pt x="3" y="155"/>
                  </a:lnTo>
                  <a:lnTo>
                    <a:pt x="7" y="154"/>
                  </a:lnTo>
                  <a:lnTo>
                    <a:pt x="10" y="154"/>
                  </a:lnTo>
                  <a:lnTo>
                    <a:pt x="15" y="154"/>
                  </a:lnTo>
                  <a:close/>
                </a:path>
              </a:pathLst>
            </a:custGeom>
            <a:solidFill>
              <a:srgbClr val="3F9EFF"/>
            </a:solidFill>
            <a:ln w="9525">
              <a:noFill/>
              <a:round/>
              <a:headEnd/>
              <a:tailEnd/>
            </a:ln>
          </p:spPr>
          <p:txBody>
            <a:bodyPr/>
            <a:lstStyle/>
            <a:p>
              <a:endParaRPr lang="ja-JP" altLang="en-US"/>
            </a:p>
          </p:txBody>
        </p:sp>
        <p:sp>
          <p:nvSpPr>
            <p:cNvPr id="8231" name="Freeform 40"/>
            <p:cNvSpPr>
              <a:spLocks/>
            </p:cNvSpPr>
            <p:nvPr/>
          </p:nvSpPr>
          <p:spPr bwMode="auto">
            <a:xfrm>
              <a:off x="-1422444" y="125413"/>
              <a:ext cx="439737" cy="433388"/>
            </a:xfrm>
            <a:custGeom>
              <a:avLst/>
              <a:gdLst>
                <a:gd name="T0" fmla="*/ 2147483647 w 553"/>
                <a:gd name="T1" fmla="*/ 2147483647 h 545"/>
                <a:gd name="T2" fmla="*/ 2147483647 w 553"/>
                <a:gd name="T3" fmla="*/ 2147483647 h 545"/>
                <a:gd name="T4" fmla="*/ 2147483647 w 553"/>
                <a:gd name="T5" fmla="*/ 2147483647 h 545"/>
                <a:gd name="T6" fmla="*/ 2147483647 w 553"/>
                <a:gd name="T7" fmla="*/ 2147483647 h 545"/>
                <a:gd name="T8" fmla="*/ 2147483647 w 553"/>
                <a:gd name="T9" fmla="*/ 2147483647 h 545"/>
                <a:gd name="T10" fmla="*/ 2147483647 w 553"/>
                <a:gd name="T11" fmla="*/ 2147483647 h 545"/>
                <a:gd name="T12" fmla="*/ 2147483647 w 553"/>
                <a:gd name="T13" fmla="*/ 2147483647 h 545"/>
                <a:gd name="T14" fmla="*/ 2147483647 w 553"/>
                <a:gd name="T15" fmla="*/ 2147483647 h 545"/>
                <a:gd name="T16" fmla="*/ 2147483647 w 553"/>
                <a:gd name="T17" fmla="*/ 2147483647 h 545"/>
                <a:gd name="T18" fmla="*/ 2147483647 w 553"/>
                <a:gd name="T19" fmla="*/ 2147483647 h 545"/>
                <a:gd name="T20" fmla="*/ 2147483647 w 553"/>
                <a:gd name="T21" fmla="*/ 2147483647 h 545"/>
                <a:gd name="T22" fmla="*/ 2147483647 w 553"/>
                <a:gd name="T23" fmla="*/ 2147483647 h 545"/>
                <a:gd name="T24" fmla="*/ 2147483647 w 553"/>
                <a:gd name="T25" fmla="*/ 2147483647 h 545"/>
                <a:gd name="T26" fmla="*/ 2147483647 w 553"/>
                <a:gd name="T27" fmla="*/ 2147483647 h 545"/>
                <a:gd name="T28" fmla="*/ 2147483647 w 553"/>
                <a:gd name="T29" fmla="*/ 2147483647 h 545"/>
                <a:gd name="T30" fmla="*/ 2147483647 w 553"/>
                <a:gd name="T31" fmla="*/ 2147483647 h 545"/>
                <a:gd name="T32" fmla="*/ 2147483647 w 553"/>
                <a:gd name="T33" fmla="*/ 2147483647 h 545"/>
                <a:gd name="T34" fmla="*/ 2147483647 w 553"/>
                <a:gd name="T35" fmla="*/ 2147483647 h 545"/>
                <a:gd name="T36" fmla="*/ 2147483647 w 553"/>
                <a:gd name="T37" fmla="*/ 2147483647 h 545"/>
                <a:gd name="T38" fmla="*/ 2147483647 w 553"/>
                <a:gd name="T39" fmla="*/ 2147483647 h 545"/>
                <a:gd name="T40" fmla="*/ 2147483647 w 553"/>
                <a:gd name="T41" fmla="*/ 2147483647 h 545"/>
                <a:gd name="T42" fmla="*/ 2147483647 w 553"/>
                <a:gd name="T43" fmla="*/ 2147483647 h 545"/>
                <a:gd name="T44" fmla="*/ 2147483647 w 553"/>
                <a:gd name="T45" fmla="*/ 2147483647 h 545"/>
                <a:gd name="T46" fmla="*/ 2147483647 w 553"/>
                <a:gd name="T47" fmla="*/ 2147483647 h 545"/>
                <a:gd name="T48" fmla="*/ 2147483647 w 553"/>
                <a:gd name="T49" fmla="*/ 2147483647 h 545"/>
                <a:gd name="T50" fmla="*/ 2147483647 w 553"/>
                <a:gd name="T51" fmla="*/ 2147483647 h 545"/>
                <a:gd name="T52" fmla="*/ 2147483647 w 553"/>
                <a:gd name="T53" fmla="*/ 2147483647 h 545"/>
                <a:gd name="T54" fmla="*/ 2147483647 w 553"/>
                <a:gd name="T55" fmla="*/ 2147483647 h 545"/>
                <a:gd name="T56" fmla="*/ 2147483647 w 553"/>
                <a:gd name="T57" fmla="*/ 2147483647 h 545"/>
                <a:gd name="T58" fmla="*/ 2147483647 w 553"/>
                <a:gd name="T59" fmla="*/ 2147483647 h 545"/>
                <a:gd name="T60" fmla="*/ 2147483647 w 553"/>
                <a:gd name="T61" fmla="*/ 2147483647 h 545"/>
                <a:gd name="T62" fmla="*/ 2147483647 w 553"/>
                <a:gd name="T63" fmla="*/ 2147483647 h 545"/>
                <a:gd name="T64" fmla="*/ 2147483647 w 553"/>
                <a:gd name="T65" fmla="*/ 2147483647 h 545"/>
                <a:gd name="T66" fmla="*/ 2147483647 w 553"/>
                <a:gd name="T67" fmla="*/ 2147483647 h 545"/>
                <a:gd name="T68" fmla="*/ 2147483647 w 553"/>
                <a:gd name="T69" fmla="*/ 2147483647 h 545"/>
                <a:gd name="T70" fmla="*/ 2147483647 w 553"/>
                <a:gd name="T71" fmla="*/ 2147483647 h 545"/>
                <a:gd name="T72" fmla="*/ 2147483647 w 553"/>
                <a:gd name="T73" fmla="*/ 2147483647 h 545"/>
                <a:gd name="T74" fmla="*/ 2147483647 w 553"/>
                <a:gd name="T75" fmla="*/ 2147483647 h 545"/>
                <a:gd name="T76" fmla="*/ 2147483647 w 553"/>
                <a:gd name="T77" fmla="*/ 2147483647 h 545"/>
                <a:gd name="T78" fmla="*/ 2147483647 w 553"/>
                <a:gd name="T79" fmla="*/ 2147483647 h 545"/>
                <a:gd name="T80" fmla="*/ 2147483647 w 553"/>
                <a:gd name="T81" fmla="*/ 2147483647 h 545"/>
                <a:gd name="T82" fmla="*/ 2147483647 w 553"/>
                <a:gd name="T83" fmla="*/ 2147483647 h 545"/>
                <a:gd name="T84" fmla="*/ 2147483647 w 553"/>
                <a:gd name="T85" fmla="*/ 2147483647 h 545"/>
                <a:gd name="T86" fmla="*/ 2147483647 w 553"/>
                <a:gd name="T87" fmla="*/ 2147483647 h 545"/>
                <a:gd name="T88" fmla="*/ 2147483647 w 553"/>
                <a:gd name="T89" fmla="*/ 2147483647 h 545"/>
                <a:gd name="T90" fmla="*/ 2147483647 w 553"/>
                <a:gd name="T91" fmla="*/ 2147483647 h 545"/>
                <a:gd name="T92" fmla="*/ 2147483647 w 553"/>
                <a:gd name="T93" fmla="*/ 2147483647 h 545"/>
                <a:gd name="T94" fmla="*/ 2147483647 w 553"/>
                <a:gd name="T95" fmla="*/ 2147483647 h 545"/>
                <a:gd name="T96" fmla="*/ 2147483647 w 553"/>
                <a:gd name="T97" fmla="*/ 2147483647 h 545"/>
                <a:gd name="T98" fmla="*/ 2147483647 w 553"/>
                <a:gd name="T99" fmla="*/ 2147483647 h 545"/>
                <a:gd name="T100" fmla="*/ 2147483647 w 553"/>
                <a:gd name="T101" fmla="*/ 2147483647 h 545"/>
                <a:gd name="T102" fmla="*/ 2147483647 w 553"/>
                <a:gd name="T103" fmla="*/ 2147483647 h 545"/>
                <a:gd name="T104" fmla="*/ 2147483647 w 553"/>
                <a:gd name="T105" fmla="*/ 2147483647 h 545"/>
                <a:gd name="T106" fmla="*/ 2147483647 w 553"/>
                <a:gd name="T107" fmla="*/ 2147483647 h 545"/>
                <a:gd name="T108" fmla="*/ 2147483647 w 553"/>
                <a:gd name="T109" fmla="*/ 2147483647 h 545"/>
                <a:gd name="T110" fmla="*/ 2147483647 w 553"/>
                <a:gd name="T111" fmla="*/ 2147483647 h 545"/>
                <a:gd name="T112" fmla="*/ 2147483647 w 553"/>
                <a:gd name="T113" fmla="*/ 2147483647 h 545"/>
                <a:gd name="T114" fmla="*/ 2147483647 w 553"/>
                <a:gd name="T115" fmla="*/ 2147483647 h 545"/>
                <a:gd name="T116" fmla="*/ 2147483647 w 553"/>
                <a:gd name="T117" fmla="*/ 2147483647 h 545"/>
                <a:gd name="T118" fmla="*/ 2147483647 w 553"/>
                <a:gd name="T119" fmla="*/ 2147483647 h 545"/>
                <a:gd name="T120" fmla="*/ 2147483647 w 553"/>
                <a:gd name="T121" fmla="*/ 2147483647 h 545"/>
                <a:gd name="T122" fmla="*/ 2147483647 w 553"/>
                <a:gd name="T123" fmla="*/ 2147483647 h 545"/>
                <a:gd name="T124" fmla="*/ 2147483647 w 553"/>
                <a:gd name="T125" fmla="*/ 2147483647 h 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3"/>
                <a:gd name="T190" fmla="*/ 0 h 545"/>
                <a:gd name="T191" fmla="*/ 553 w 553"/>
                <a:gd name="T192" fmla="*/ 545 h 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3" h="545">
                  <a:moveTo>
                    <a:pt x="213" y="538"/>
                  </a:moveTo>
                  <a:lnTo>
                    <a:pt x="220" y="539"/>
                  </a:lnTo>
                  <a:lnTo>
                    <a:pt x="228" y="542"/>
                  </a:lnTo>
                  <a:lnTo>
                    <a:pt x="236" y="543"/>
                  </a:lnTo>
                  <a:lnTo>
                    <a:pt x="244" y="543"/>
                  </a:lnTo>
                  <a:lnTo>
                    <a:pt x="252" y="544"/>
                  </a:lnTo>
                  <a:lnTo>
                    <a:pt x="260" y="545"/>
                  </a:lnTo>
                  <a:lnTo>
                    <a:pt x="268" y="545"/>
                  </a:lnTo>
                  <a:lnTo>
                    <a:pt x="276" y="545"/>
                  </a:lnTo>
                  <a:lnTo>
                    <a:pt x="284" y="545"/>
                  </a:lnTo>
                  <a:lnTo>
                    <a:pt x="294" y="544"/>
                  </a:lnTo>
                  <a:lnTo>
                    <a:pt x="302" y="544"/>
                  </a:lnTo>
                  <a:lnTo>
                    <a:pt x="311" y="543"/>
                  </a:lnTo>
                  <a:lnTo>
                    <a:pt x="319" y="542"/>
                  </a:lnTo>
                  <a:lnTo>
                    <a:pt x="328" y="541"/>
                  </a:lnTo>
                  <a:lnTo>
                    <a:pt x="336" y="538"/>
                  </a:lnTo>
                  <a:lnTo>
                    <a:pt x="344" y="537"/>
                  </a:lnTo>
                  <a:lnTo>
                    <a:pt x="350" y="535"/>
                  </a:lnTo>
                  <a:lnTo>
                    <a:pt x="357" y="534"/>
                  </a:lnTo>
                  <a:lnTo>
                    <a:pt x="363" y="531"/>
                  </a:lnTo>
                  <a:lnTo>
                    <a:pt x="369" y="529"/>
                  </a:lnTo>
                  <a:lnTo>
                    <a:pt x="388" y="521"/>
                  </a:lnTo>
                  <a:lnTo>
                    <a:pt x="408" y="512"/>
                  </a:lnTo>
                  <a:lnTo>
                    <a:pt x="425" y="501"/>
                  </a:lnTo>
                  <a:lnTo>
                    <a:pt x="442" y="490"/>
                  </a:lnTo>
                  <a:lnTo>
                    <a:pt x="459" y="476"/>
                  </a:lnTo>
                  <a:lnTo>
                    <a:pt x="474" y="462"/>
                  </a:lnTo>
                  <a:lnTo>
                    <a:pt x="489" y="446"/>
                  </a:lnTo>
                  <a:lnTo>
                    <a:pt x="501" y="430"/>
                  </a:lnTo>
                  <a:lnTo>
                    <a:pt x="513" y="413"/>
                  </a:lnTo>
                  <a:lnTo>
                    <a:pt x="523" y="394"/>
                  </a:lnTo>
                  <a:lnTo>
                    <a:pt x="532" y="375"/>
                  </a:lnTo>
                  <a:lnTo>
                    <a:pt x="539" y="355"/>
                  </a:lnTo>
                  <a:lnTo>
                    <a:pt x="545" y="334"/>
                  </a:lnTo>
                  <a:lnTo>
                    <a:pt x="550" y="314"/>
                  </a:lnTo>
                  <a:lnTo>
                    <a:pt x="552" y="290"/>
                  </a:lnTo>
                  <a:lnTo>
                    <a:pt x="553" y="269"/>
                  </a:lnTo>
                  <a:lnTo>
                    <a:pt x="552" y="244"/>
                  </a:lnTo>
                  <a:lnTo>
                    <a:pt x="548" y="220"/>
                  </a:lnTo>
                  <a:lnTo>
                    <a:pt x="544" y="197"/>
                  </a:lnTo>
                  <a:lnTo>
                    <a:pt x="537" y="175"/>
                  </a:lnTo>
                  <a:lnTo>
                    <a:pt x="528" y="153"/>
                  </a:lnTo>
                  <a:lnTo>
                    <a:pt x="517" y="133"/>
                  </a:lnTo>
                  <a:lnTo>
                    <a:pt x="505" y="113"/>
                  </a:lnTo>
                  <a:lnTo>
                    <a:pt x="492" y="94"/>
                  </a:lnTo>
                  <a:lnTo>
                    <a:pt x="476" y="77"/>
                  </a:lnTo>
                  <a:lnTo>
                    <a:pt x="460" y="62"/>
                  </a:lnTo>
                  <a:lnTo>
                    <a:pt x="441" y="47"/>
                  </a:lnTo>
                  <a:lnTo>
                    <a:pt x="423" y="35"/>
                  </a:lnTo>
                  <a:lnTo>
                    <a:pt x="402" y="23"/>
                  </a:lnTo>
                  <a:lnTo>
                    <a:pt x="381" y="14"/>
                  </a:lnTo>
                  <a:lnTo>
                    <a:pt x="359" y="6"/>
                  </a:lnTo>
                  <a:lnTo>
                    <a:pt x="336" y="0"/>
                  </a:lnTo>
                  <a:lnTo>
                    <a:pt x="318" y="16"/>
                  </a:lnTo>
                  <a:lnTo>
                    <a:pt x="302" y="35"/>
                  </a:lnTo>
                  <a:lnTo>
                    <a:pt x="287" y="54"/>
                  </a:lnTo>
                  <a:lnTo>
                    <a:pt x="275" y="74"/>
                  </a:lnTo>
                  <a:lnTo>
                    <a:pt x="266" y="92"/>
                  </a:lnTo>
                  <a:lnTo>
                    <a:pt x="258" y="109"/>
                  </a:lnTo>
                  <a:lnTo>
                    <a:pt x="252" y="124"/>
                  </a:lnTo>
                  <a:lnTo>
                    <a:pt x="249" y="135"/>
                  </a:lnTo>
                  <a:lnTo>
                    <a:pt x="265" y="145"/>
                  </a:lnTo>
                  <a:lnTo>
                    <a:pt x="280" y="158"/>
                  </a:lnTo>
                  <a:lnTo>
                    <a:pt x="293" y="172"/>
                  </a:lnTo>
                  <a:lnTo>
                    <a:pt x="304" y="189"/>
                  </a:lnTo>
                  <a:lnTo>
                    <a:pt x="313" y="207"/>
                  </a:lnTo>
                  <a:lnTo>
                    <a:pt x="320" y="227"/>
                  </a:lnTo>
                  <a:lnTo>
                    <a:pt x="325" y="249"/>
                  </a:lnTo>
                  <a:lnTo>
                    <a:pt x="326" y="271"/>
                  </a:lnTo>
                  <a:lnTo>
                    <a:pt x="324" y="301"/>
                  </a:lnTo>
                  <a:lnTo>
                    <a:pt x="316" y="329"/>
                  </a:lnTo>
                  <a:lnTo>
                    <a:pt x="304" y="354"/>
                  </a:lnTo>
                  <a:lnTo>
                    <a:pt x="288" y="376"/>
                  </a:lnTo>
                  <a:lnTo>
                    <a:pt x="268" y="394"/>
                  </a:lnTo>
                  <a:lnTo>
                    <a:pt x="246" y="408"/>
                  </a:lnTo>
                  <a:lnTo>
                    <a:pt x="222" y="416"/>
                  </a:lnTo>
                  <a:lnTo>
                    <a:pt x="197" y="420"/>
                  </a:lnTo>
                  <a:lnTo>
                    <a:pt x="158" y="420"/>
                  </a:lnTo>
                  <a:lnTo>
                    <a:pt x="131" y="416"/>
                  </a:lnTo>
                  <a:lnTo>
                    <a:pt x="107" y="408"/>
                  </a:lnTo>
                  <a:lnTo>
                    <a:pt x="85" y="394"/>
                  </a:lnTo>
                  <a:lnTo>
                    <a:pt x="67" y="376"/>
                  </a:lnTo>
                  <a:lnTo>
                    <a:pt x="51" y="354"/>
                  </a:lnTo>
                  <a:lnTo>
                    <a:pt x="39" y="329"/>
                  </a:lnTo>
                  <a:lnTo>
                    <a:pt x="31" y="301"/>
                  </a:lnTo>
                  <a:lnTo>
                    <a:pt x="29" y="271"/>
                  </a:lnTo>
                  <a:lnTo>
                    <a:pt x="31" y="247"/>
                  </a:lnTo>
                  <a:lnTo>
                    <a:pt x="36" y="224"/>
                  </a:lnTo>
                  <a:lnTo>
                    <a:pt x="44" y="203"/>
                  </a:lnTo>
                  <a:lnTo>
                    <a:pt x="54" y="183"/>
                  </a:lnTo>
                  <a:lnTo>
                    <a:pt x="68" y="166"/>
                  </a:lnTo>
                  <a:lnTo>
                    <a:pt x="83" y="151"/>
                  </a:lnTo>
                  <a:lnTo>
                    <a:pt x="100" y="138"/>
                  </a:lnTo>
                  <a:lnTo>
                    <a:pt x="119" y="130"/>
                  </a:lnTo>
                  <a:lnTo>
                    <a:pt x="117" y="130"/>
                  </a:lnTo>
                  <a:lnTo>
                    <a:pt x="119" y="120"/>
                  </a:lnTo>
                  <a:lnTo>
                    <a:pt x="122" y="96"/>
                  </a:lnTo>
                  <a:lnTo>
                    <a:pt x="131" y="62"/>
                  </a:lnTo>
                  <a:lnTo>
                    <a:pt x="147" y="24"/>
                  </a:lnTo>
                  <a:lnTo>
                    <a:pt x="116" y="44"/>
                  </a:lnTo>
                  <a:lnTo>
                    <a:pt x="87" y="68"/>
                  </a:lnTo>
                  <a:lnTo>
                    <a:pt x="62" y="94"/>
                  </a:lnTo>
                  <a:lnTo>
                    <a:pt x="41" y="124"/>
                  </a:lnTo>
                  <a:lnTo>
                    <a:pt x="23" y="158"/>
                  </a:lnTo>
                  <a:lnTo>
                    <a:pt x="10" y="192"/>
                  </a:lnTo>
                  <a:lnTo>
                    <a:pt x="2" y="229"/>
                  </a:lnTo>
                  <a:lnTo>
                    <a:pt x="0" y="269"/>
                  </a:lnTo>
                  <a:lnTo>
                    <a:pt x="1" y="292"/>
                  </a:lnTo>
                  <a:lnTo>
                    <a:pt x="3" y="314"/>
                  </a:lnTo>
                  <a:lnTo>
                    <a:pt x="8" y="335"/>
                  </a:lnTo>
                  <a:lnTo>
                    <a:pt x="14" y="356"/>
                  </a:lnTo>
                  <a:lnTo>
                    <a:pt x="22" y="376"/>
                  </a:lnTo>
                  <a:lnTo>
                    <a:pt x="31" y="395"/>
                  </a:lnTo>
                  <a:lnTo>
                    <a:pt x="41" y="414"/>
                  </a:lnTo>
                  <a:lnTo>
                    <a:pt x="53" y="432"/>
                  </a:lnTo>
                  <a:lnTo>
                    <a:pt x="67" y="448"/>
                  </a:lnTo>
                  <a:lnTo>
                    <a:pt x="80" y="465"/>
                  </a:lnTo>
                  <a:lnTo>
                    <a:pt x="97" y="478"/>
                  </a:lnTo>
                  <a:lnTo>
                    <a:pt x="113" y="492"/>
                  </a:lnTo>
                  <a:lnTo>
                    <a:pt x="131" y="504"/>
                  </a:lnTo>
                  <a:lnTo>
                    <a:pt x="150" y="514"/>
                  </a:lnTo>
                  <a:lnTo>
                    <a:pt x="169" y="523"/>
                  </a:lnTo>
                  <a:lnTo>
                    <a:pt x="189" y="531"/>
                  </a:lnTo>
                  <a:lnTo>
                    <a:pt x="195" y="533"/>
                  </a:lnTo>
                  <a:lnTo>
                    <a:pt x="202" y="535"/>
                  </a:lnTo>
                  <a:lnTo>
                    <a:pt x="207" y="536"/>
                  </a:lnTo>
                  <a:lnTo>
                    <a:pt x="213" y="538"/>
                  </a:lnTo>
                  <a:close/>
                </a:path>
              </a:pathLst>
            </a:custGeom>
            <a:solidFill>
              <a:srgbClr val="BFDDFF"/>
            </a:solidFill>
            <a:ln w="9525">
              <a:noFill/>
              <a:round/>
              <a:headEnd/>
              <a:tailEnd/>
            </a:ln>
          </p:spPr>
          <p:txBody>
            <a:bodyPr/>
            <a:lstStyle/>
            <a:p>
              <a:endParaRPr lang="ja-JP" altLang="en-US"/>
            </a:p>
          </p:txBody>
        </p:sp>
        <p:sp>
          <p:nvSpPr>
            <p:cNvPr id="8232" name="Freeform 41"/>
            <p:cNvSpPr>
              <a:spLocks/>
            </p:cNvSpPr>
            <p:nvPr/>
          </p:nvSpPr>
          <p:spPr bwMode="auto">
            <a:xfrm>
              <a:off x="-1400219" y="588963"/>
              <a:ext cx="395287" cy="138113"/>
            </a:xfrm>
            <a:custGeom>
              <a:avLst/>
              <a:gdLst>
                <a:gd name="T0" fmla="*/ 2147483647 w 498"/>
                <a:gd name="T1" fmla="*/ 2147483647 h 174"/>
                <a:gd name="T2" fmla="*/ 2147483647 w 498"/>
                <a:gd name="T3" fmla="*/ 2147483647 h 174"/>
                <a:gd name="T4" fmla="*/ 2147483647 w 498"/>
                <a:gd name="T5" fmla="*/ 2147483647 h 174"/>
                <a:gd name="T6" fmla="*/ 2147483647 w 498"/>
                <a:gd name="T7" fmla="*/ 2147483647 h 174"/>
                <a:gd name="T8" fmla="*/ 2147483647 w 498"/>
                <a:gd name="T9" fmla="*/ 2147483647 h 174"/>
                <a:gd name="T10" fmla="*/ 2147483647 w 498"/>
                <a:gd name="T11" fmla="*/ 2147483647 h 174"/>
                <a:gd name="T12" fmla="*/ 2147483647 w 498"/>
                <a:gd name="T13" fmla="*/ 2147483647 h 174"/>
                <a:gd name="T14" fmla="*/ 2147483647 w 498"/>
                <a:gd name="T15" fmla="*/ 2147483647 h 174"/>
                <a:gd name="T16" fmla="*/ 2147483647 w 498"/>
                <a:gd name="T17" fmla="*/ 2147483647 h 174"/>
                <a:gd name="T18" fmla="*/ 2147483647 w 498"/>
                <a:gd name="T19" fmla="*/ 2147483647 h 174"/>
                <a:gd name="T20" fmla="*/ 2147483647 w 498"/>
                <a:gd name="T21" fmla="*/ 2147483647 h 174"/>
                <a:gd name="T22" fmla="*/ 2147483647 w 498"/>
                <a:gd name="T23" fmla="*/ 2147483647 h 174"/>
                <a:gd name="T24" fmla="*/ 2147483647 w 498"/>
                <a:gd name="T25" fmla="*/ 2147483647 h 174"/>
                <a:gd name="T26" fmla="*/ 2147483647 w 498"/>
                <a:gd name="T27" fmla="*/ 2147483647 h 174"/>
                <a:gd name="T28" fmla="*/ 2147483647 w 498"/>
                <a:gd name="T29" fmla="*/ 2147483647 h 174"/>
                <a:gd name="T30" fmla="*/ 2147483647 w 498"/>
                <a:gd name="T31" fmla="*/ 2147483647 h 174"/>
                <a:gd name="T32" fmla="*/ 2147483647 w 498"/>
                <a:gd name="T33" fmla="*/ 2147483647 h 174"/>
                <a:gd name="T34" fmla="*/ 2147483647 w 498"/>
                <a:gd name="T35" fmla="*/ 2147483647 h 174"/>
                <a:gd name="T36" fmla="*/ 2147483647 w 498"/>
                <a:gd name="T37" fmla="*/ 2147483647 h 174"/>
                <a:gd name="T38" fmla="*/ 2147483647 w 498"/>
                <a:gd name="T39" fmla="*/ 2147483647 h 174"/>
                <a:gd name="T40" fmla="*/ 2147483647 w 498"/>
                <a:gd name="T41" fmla="*/ 2147483647 h 174"/>
                <a:gd name="T42" fmla="*/ 2147483647 w 498"/>
                <a:gd name="T43" fmla="*/ 2147483647 h 174"/>
                <a:gd name="T44" fmla="*/ 2147483647 w 498"/>
                <a:gd name="T45" fmla="*/ 2147483647 h 174"/>
                <a:gd name="T46" fmla="*/ 2147483647 w 498"/>
                <a:gd name="T47" fmla="*/ 2147483647 h 174"/>
                <a:gd name="T48" fmla="*/ 2147483647 w 498"/>
                <a:gd name="T49" fmla="*/ 2147483647 h 174"/>
                <a:gd name="T50" fmla="*/ 2147483647 w 498"/>
                <a:gd name="T51" fmla="*/ 2147483647 h 174"/>
                <a:gd name="T52" fmla="*/ 2147483647 w 498"/>
                <a:gd name="T53" fmla="*/ 2147483647 h 174"/>
                <a:gd name="T54" fmla="*/ 2147483647 w 498"/>
                <a:gd name="T55" fmla="*/ 2147483647 h 174"/>
                <a:gd name="T56" fmla="*/ 2147483647 w 498"/>
                <a:gd name="T57" fmla="*/ 2147483647 h 174"/>
                <a:gd name="T58" fmla="*/ 2147483647 w 498"/>
                <a:gd name="T59" fmla="*/ 2147483647 h 174"/>
                <a:gd name="T60" fmla="*/ 2147483647 w 498"/>
                <a:gd name="T61" fmla="*/ 2147483647 h 174"/>
                <a:gd name="T62" fmla="*/ 2147483647 w 498"/>
                <a:gd name="T63" fmla="*/ 2147483647 h 174"/>
                <a:gd name="T64" fmla="*/ 2147483647 w 498"/>
                <a:gd name="T65" fmla="*/ 214748364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8"/>
                <a:gd name="T100" fmla="*/ 0 h 174"/>
                <a:gd name="T101" fmla="*/ 498 w 498"/>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8" h="174">
                  <a:moveTo>
                    <a:pt x="342" y="1"/>
                  </a:moveTo>
                  <a:lnTo>
                    <a:pt x="342" y="38"/>
                  </a:lnTo>
                  <a:lnTo>
                    <a:pt x="338" y="54"/>
                  </a:lnTo>
                  <a:lnTo>
                    <a:pt x="329" y="67"/>
                  </a:lnTo>
                  <a:lnTo>
                    <a:pt x="315" y="76"/>
                  </a:lnTo>
                  <a:lnTo>
                    <a:pt x="300" y="83"/>
                  </a:lnTo>
                  <a:lnTo>
                    <a:pt x="284" y="87"/>
                  </a:lnTo>
                  <a:lnTo>
                    <a:pt x="270" y="89"/>
                  </a:lnTo>
                  <a:lnTo>
                    <a:pt x="259" y="90"/>
                  </a:lnTo>
                  <a:lnTo>
                    <a:pt x="252" y="90"/>
                  </a:lnTo>
                  <a:lnTo>
                    <a:pt x="223" y="88"/>
                  </a:lnTo>
                  <a:lnTo>
                    <a:pt x="200" y="82"/>
                  </a:lnTo>
                  <a:lnTo>
                    <a:pt x="184" y="74"/>
                  </a:lnTo>
                  <a:lnTo>
                    <a:pt x="173" y="65"/>
                  </a:lnTo>
                  <a:lnTo>
                    <a:pt x="166" y="56"/>
                  </a:lnTo>
                  <a:lnTo>
                    <a:pt x="163" y="48"/>
                  </a:lnTo>
                  <a:lnTo>
                    <a:pt x="162" y="42"/>
                  </a:lnTo>
                  <a:lnTo>
                    <a:pt x="162" y="38"/>
                  </a:lnTo>
                  <a:lnTo>
                    <a:pt x="162" y="0"/>
                  </a:lnTo>
                  <a:lnTo>
                    <a:pt x="127" y="6"/>
                  </a:lnTo>
                  <a:lnTo>
                    <a:pt x="95" y="14"/>
                  </a:lnTo>
                  <a:lnTo>
                    <a:pt x="67" y="25"/>
                  </a:lnTo>
                  <a:lnTo>
                    <a:pt x="44" y="35"/>
                  </a:lnTo>
                  <a:lnTo>
                    <a:pt x="26" y="46"/>
                  </a:lnTo>
                  <a:lnTo>
                    <a:pt x="12" y="59"/>
                  </a:lnTo>
                  <a:lnTo>
                    <a:pt x="4" y="72"/>
                  </a:lnTo>
                  <a:lnTo>
                    <a:pt x="0" y="84"/>
                  </a:lnTo>
                  <a:lnTo>
                    <a:pt x="2" y="93"/>
                  </a:lnTo>
                  <a:lnTo>
                    <a:pt x="5" y="101"/>
                  </a:lnTo>
                  <a:lnTo>
                    <a:pt x="11" y="109"/>
                  </a:lnTo>
                  <a:lnTo>
                    <a:pt x="19" y="117"/>
                  </a:lnTo>
                  <a:lnTo>
                    <a:pt x="29" y="124"/>
                  </a:lnTo>
                  <a:lnTo>
                    <a:pt x="41" y="132"/>
                  </a:lnTo>
                  <a:lnTo>
                    <a:pt x="55" y="139"/>
                  </a:lnTo>
                  <a:lnTo>
                    <a:pt x="70" y="146"/>
                  </a:lnTo>
                  <a:lnTo>
                    <a:pt x="87" y="151"/>
                  </a:lnTo>
                  <a:lnTo>
                    <a:pt x="106" y="157"/>
                  </a:lnTo>
                  <a:lnTo>
                    <a:pt x="127" y="162"/>
                  </a:lnTo>
                  <a:lnTo>
                    <a:pt x="149" y="166"/>
                  </a:lnTo>
                  <a:lnTo>
                    <a:pt x="172" y="170"/>
                  </a:lnTo>
                  <a:lnTo>
                    <a:pt x="196" y="172"/>
                  </a:lnTo>
                  <a:lnTo>
                    <a:pt x="223" y="174"/>
                  </a:lnTo>
                  <a:lnTo>
                    <a:pt x="249" y="174"/>
                  </a:lnTo>
                  <a:lnTo>
                    <a:pt x="276" y="174"/>
                  </a:lnTo>
                  <a:lnTo>
                    <a:pt x="302" y="172"/>
                  </a:lnTo>
                  <a:lnTo>
                    <a:pt x="327" y="170"/>
                  </a:lnTo>
                  <a:lnTo>
                    <a:pt x="350" y="166"/>
                  </a:lnTo>
                  <a:lnTo>
                    <a:pt x="372" y="162"/>
                  </a:lnTo>
                  <a:lnTo>
                    <a:pt x="392" y="157"/>
                  </a:lnTo>
                  <a:lnTo>
                    <a:pt x="412" y="151"/>
                  </a:lnTo>
                  <a:lnTo>
                    <a:pt x="429" y="146"/>
                  </a:lnTo>
                  <a:lnTo>
                    <a:pt x="444" y="139"/>
                  </a:lnTo>
                  <a:lnTo>
                    <a:pt x="458" y="132"/>
                  </a:lnTo>
                  <a:lnTo>
                    <a:pt x="470" y="124"/>
                  </a:lnTo>
                  <a:lnTo>
                    <a:pt x="480" y="117"/>
                  </a:lnTo>
                  <a:lnTo>
                    <a:pt x="488" y="109"/>
                  </a:lnTo>
                  <a:lnTo>
                    <a:pt x="494" y="101"/>
                  </a:lnTo>
                  <a:lnTo>
                    <a:pt x="497" y="93"/>
                  </a:lnTo>
                  <a:lnTo>
                    <a:pt x="498" y="84"/>
                  </a:lnTo>
                  <a:lnTo>
                    <a:pt x="496" y="72"/>
                  </a:lnTo>
                  <a:lnTo>
                    <a:pt x="487" y="59"/>
                  </a:lnTo>
                  <a:lnTo>
                    <a:pt x="474" y="48"/>
                  </a:lnTo>
                  <a:lnTo>
                    <a:pt x="456" y="36"/>
                  </a:lnTo>
                  <a:lnTo>
                    <a:pt x="434" y="25"/>
                  </a:lnTo>
                  <a:lnTo>
                    <a:pt x="406" y="15"/>
                  </a:lnTo>
                  <a:lnTo>
                    <a:pt x="376" y="7"/>
                  </a:lnTo>
                  <a:lnTo>
                    <a:pt x="342" y="1"/>
                  </a:lnTo>
                  <a:close/>
                </a:path>
              </a:pathLst>
            </a:custGeom>
            <a:solidFill>
              <a:srgbClr val="BFDDFF"/>
            </a:solidFill>
            <a:ln w="9525">
              <a:noFill/>
              <a:round/>
              <a:headEnd/>
              <a:tailEnd/>
            </a:ln>
          </p:spPr>
          <p:txBody>
            <a:bodyPr/>
            <a:lstStyle/>
            <a:p>
              <a:endParaRPr lang="ja-JP" altLang="en-US"/>
            </a:p>
          </p:txBody>
        </p:sp>
        <p:sp>
          <p:nvSpPr>
            <p:cNvPr id="8233" name="Freeform 42"/>
            <p:cNvSpPr>
              <a:spLocks/>
            </p:cNvSpPr>
            <p:nvPr/>
          </p:nvSpPr>
          <p:spPr bwMode="auto">
            <a:xfrm>
              <a:off x="-1252581" y="577850"/>
              <a:ext cx="103187" cy="63500"/>
            </a:xfrm>
            <a:custGeom>
              <a:avLst/>
              <a:gdLst>
                <a:gd name="T0" fmla="*/ 0 w 131"/>
                <a:gd name="T1" fmla="*/ 2147483647 h 80"/>
                <a:gd name="T2" fmla="*/ 0 w 131"/>
                <a:gd name="T3" fmla="*/ 2147483647 h 80"/>
                <a:gd name="T4" fmla="*/ 0 w 131"/>
                <a:gd name="T5" fmla="*/ 2147483647 h 80"/>
                <a:gd name="T6" fmla="*/ 0 w 131"/>
                <a:gd name="T7" fmla="*/ 2147483647 h 80"/>
                <a:gd name="T8" fmla="*/ 0 w 131"/>
                <a:gd name="T9" fmla="*/ 2147483647 h 80"/>
                <a:gd name="T10" fmla="*/ 0 w 131"/>
                <a:gd name="T11" fmla="*/ 2147483647 h 80"/>
                <a:gd name="T12" fmla="*/ 0 w 131"/>
                <a:gd name="T13" fmla="*/ 2147483647 h 80"/>
                <a:gd name="T14" fmla="*/ 0 w 131"/>
                <a:gd name="T15" fmla="*/ 2147483647 h 80"/>
                <a:gd name="T16" fmla="*/ 0 w 131"/>
                <a:gd name="T17" fmla="*/ 2147483647 h 80"/>
                <a:gd name="T18" fmla="*/ 2147483647 w 131"/>
                <a:gd name="T19" fmla="*/ 2147483647 h 80"/>
                <a:gd name="T20" fmla="*/ 2147483647 w 131"/>
                <a:gd name="T21" fmla="*/ 2147483647 h 80"/>
                <a:gd name="T22" fmla="*/ 2147483647 w 131"/>
                <a:gd name="T23" fmla="*/ 2147483647 h 80"/>
                <a:gd name="T24" fmla="*/ 2147483647 w 131"/>
                <a:gd name="T25" fmla="*/ 2147483647 h 80"/>
                <a:gd name="T26" fmla="*/ 2147483647 w 131"/>
                <a:gd name="T27" fmla="*/ 2147483647 h 80"/>
                <a:gd name="T28" fmla="*/ 2147483647 w 131"/>
                <a:gd name="T29" fmla="*/ 2147483647 h 80"/>
                <a:gd name="T30" fmla="*/ 2147483647 w 131"/>
                <a:gd name="T31" fmla="*/ 2147483647 h 80"/>
                <a:gd name="T32" fmla="*/ 2147483647 w 131"/>
                <a:gd name="T33" fmla="*/ 2147483647 h 80"/>
                <a:gd name="T34" fmla="*/ 2147483647 w 131"/>
                <a:gd name="T35" fmla="*/ 2147483647 h 80"/>
                <a:gd name="T36" fmla="*/ 2147483647 w 131"/>
                <a:gd name="T37" fmla="*/ 2147483647 h 80"/>
                <a:gd name="T38" fmla="*/ 2147483647 w 131"/>
                <a:gd name="T39" fmla="*/ 2147483647 h 80"/>
                <a:gd name="T40" fmla="*/ 2147483647 w 131"/>
                <a:gd name="T41" fmla="*/ 2147483647 h 80"/>
                <a:gd name="T42" fmla="*/ 2147483647 w 131"/>
                <a:gd name="T43" fmla="*/ 2147483647 h 80"/>
                <a:gd name="T44" fmla="*/ 2147483647 w 131"/>
                <a:gd name="T45" fmla="*/ 2147483647 h 80"/>
                <a:gd name="T46" fmla="*/ 2147483647 w 131"/>
                <a:gd name="T47" fmla="*/ 2147483647 h 80"/>
                <a:gd name="T48" fmla="*/ 2147483647 w 131"/>
                <a:gd name="T49" fmla="*/ 2147483647 h 80"/>
                <a:gd name="T50" fmla="*/ 2147483647 w 131"/>
                <a:gd name="T51" fmla="*/ 2147483647 h 80"/>
                <a:gd name="T52" fmla="*/ 2147483647 w 131"/>
                <a:gd name="T53" fmla="*/ 2147483647 h 80"/>
                <a:gd name="T54" fmla="*/ 2147483647 w 131"/>
                <a:gd name="T55" fmla="*/ 2147483647 h 80"/>
                <a:gd name="T56" fmla="*/ 2147483647 w 131"/>
                <a:gd name="T57" fmla="*/ 2147483647 h 80"/>
                <a:gd name="T58" fmla="*/ 2147483647 w 131"/>
                <a:gd name="T59" fmla="*/ 2147483647 h 80"/>
                <a:gd name="T60" fmla="*/ 2147483647 w 131"/>
                <a:gd name="T61" fmla="*/ 2147483647 h 80"/>
                <a:gd name="T62" fmla="*/ 2147483647 w 131"/>
                <a:gd name="T63" fmla="*/ 2147483647 h 80"/>
                <a:gd name="T64" fmla="*/ 2147483647 w 131"/>
                <a:gd name="T65" fmla="*/ 0 h 80"/>
                <a:gd name="T66" fmla="*/ 2147483647 w 131"/>
                <a:gd name="T67" fmla="*/ 2147483647 h 80"/>
                <a:gd name="T68" fmla="*/ 2147483647 w 131"/>
                <a:gd name="T69" fmla="*/ 2147483647 h 80"/>
                <a:gd name="T70" fmla="*/ 2147483647 w 131"/>
                <a:gd name="T71" fmla="*/ 2147483647 h 80"/>
                <a:gd name="T72" fmla="*/ 2147483647 w 131"/>
                <a:gd name="T73" fmla="*/ 2147483647 h 80"/>
                <a:gd name="T74" fmla="*/ 2147483647 w 131"/>
                <a:gd name="T75" fmla="*/ 2147483647 h 80"/>
                <a:gd name="T76" fmla="*/ 2147483647 w 131"/>
                <a:gd name="T77" fmla="*/ 2147483647 h 80"/>
                <a:gd name="T78" fmla="*/ 2147483647 w 131"/>
                <a:gd name="T79" fmla="*/ 2147483647 h 80"/>
                <a:gd name="T80" fmla="*/ 2147483647 w 131"/>
                <a:gd name="T81" fmla="*/ 2147483647 h 80"/>
                <a:gd name="T82" fmla="*/ 2147483647 w 131"/>
                <a:gd name="T83" fmla="*/ 2147483647 h 80"/>
                <a:gd name="T84" fmla="*/ 2147483647 w 131"/>
                <a:gd name="T85" fmla="*/ 2147483647 h 80"/>
                <a:gd name="T86" fmla="*/ 2147483647 w 131"/>
                <a:gd name="T87" fmla="*/ 2147483647 h 80"/>
                <a:gd name="T88" fmla="*/ 2147483647 w 131"/>
                <a:gd name="T89" fmla="*/ 2147483647 h 80"/>
                <a:gd name="T90" fmla="*/ 2147483647 w 131"/>
                <a:gd name="T91" fmla="*/ 2147483647 h 80"/>
                <a:gd name="T92" fmla="*/ 2147483647 w 131"/>
                <a:gd name="T93" fmla="*/ 2147483647 h 80"/>
                <a:gd name="T94" fmla="*/ 2147483647 w 131"/>
                <a:gd name="T95" fmla="*/ 2147483647 h 80"/>
                <a:gd name="T96" fmla="*/ 0 w 131"/>
                <a:gd name="T97" fmla="*/ 2147483647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80"/>
                <a:gd name="T149" fmla="*/ 131 w 131"/>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80">
                  <a:moveTo>
                    <a:pt x="0" y="2"/>
                  </a:moveTo>
                  <a:lnTo>
                    <a:pt x="0" y="4"/>
                  </a:lnTo>
                  <a:lnTo>
                    <a:pt x="0" y="6"/>
                  </a:lnTo>
                  <a:lnTo>
                    <a:pt x="0" y="10"/>
                  </a:lnTo>
                  <a:lnTo>
                    <a:pt x="0" y="12"/>
                  </a:lnTo>
                  <a:lnTo>
                    <a:pt x="0" y="27"/>
                  </a:lnTo>
                  <a:lnTo>
                    <a:pt x="0" y="41"/>
                  </a:lnTo>
                  <a:lnTo>
                    <a:pt x="0" y="49"/>
                  </a:lnTo>
                  <a:lnTo>
                    <a:pt x="0" y="52"/>
                  </a:lnTo>
                  <a:lnTo>
                    <a:pt x="1" y="56"/>
                  </a:lnTo>
                  <a:lnTo>
                    <a:pt x="3" y="60"/>
                  </a:lnTo>
                  <a:lnTo>
                    <a:pt x="7" y="65"/>
                  </a:lnTo>
                  <a:lnTo>
                    <a:pt x="14" y="70"/>
                  </a:lnTo>
                  <a:lnTo>
                    <a:pt x="23" y="74"/>
                  </a:lnTo>
                  <a:lnTo>
                    <a:pt x="35" y="77"/>
                  </a:lnTo>
                  <a:lnTo>
                    <a:pt x="48" y="79"/>
                  </a:lnTo>
                  <a:lnTo>
                    <a:pt x="66" y="80"/>
                  </a:lnTo>
                  <a:lnTo>
                    <a:pt x="73" y="80"/>
                  </a:lnTo>
                  <a:lnTo>
                    <a:pt x="82" y="79"/>
                  </a:lnTo>
                  <a:lnTo>
                    <a:pt x="92" y="78"/>
                  </a:lnTo>
                  <a:lnTo>
                    <a:pt x="104" y="74"/>
                  </a:lnTo>
                  <a:lnTo>
                    <a:pt x="114" y="71"/>
                  </a:lnTo>
                  <a:lnTo>
                    <a:pt x="123" y="66"/>
                  </a:lnTo>
                  <a:lnTo>
                    <a:pt x="129" y="60"/>
                  </a:lnTo>
                  <a:lnTo>
                    <a:pt x="131" y="52"/>
                  </a:lnTo>
                  <a:lnTo>
                    <a:pt x="131" y="49"/>
                  </a:lnTo>
                  <a:lnTo>
                    <a:pt x="131" y="41"/>
                  </a:lnTo>
                  <a:lnTo>
                    <a:pt x="131" y="27"/>
                  </a:lnTo>
                  <a:lnTo>
                    <a:pt x="131" y="12"/>
                  </a:lnTo>
                  <a:lnTo>
                    <a:pt x="131" y="10"/>
                  </a:lnTo>
                  <a:lnTo>
                    <a:pt x="131" y="6"/>
                  </a:lnTo>
                  <a:lnTo>
                    <a:pt x="131" y="3"/>
                  </a:lnTo>
                  <a:lnTo>
                    <a:pt x="131" y="0"/>
                  </a:lnTo>
                  <a:lnTo>
                    <a:pt x="123" y="3"/>
                  </a:lnTo>
                  <a:lnTo>
                    <a:pt x="115" y="4"/>
                  </a:lnTo>
                  <a:lnTo>
                    <a:pt x="106" y="5"/>
                  </a:lnTo>
                  <a:lnTo>
                    <a:pt x="98" y="6"/>
                  </a:lnTo>
                  <a:lnTo>
                    <a:pt x="89" y="7"/>
                  </a:lnTo>
                  <a:lnTo>
                    <a:pt x="81" y="9"/>
                  </a:lnTo>
                  <a:lnTo>
                    <a:pt x="71" y="9"/>
                  </a:lnTo>
                  <a:lnTo>
                    <a:pt x="63" y="9"/>
                  </a:lnTo>
                  <a:lnTo>
                    <a:pt x="55" y="9"/>
                  </a:lnTo>
                  <a:lnTo>
                    <a:pt x="47" y="9"/>
                  </a:lnTo>
                  <a:lnTo>
                    <a:pt x="39" y="7"/>
                  </a:lnTo>
                  <a:lnTo>
                    <a:pt x="31" y="6"/>
                  </a:lnTo>
                  <a:lnTo>
                    <a:pt x="23" y="6"/>
                  </a:lnTo>
                  <a:lnTo>
                    <a:pt x="16" y="5"/>
                  </a:lnTo>
                  <a:lnTo>
                    <a:pt x="8" y="3"/>
                  </a:lnTo>
                  <a:lnTo>
                    <a:pt x="0" y="2"/>
                  </a:lnTo>
                  <a:close/>
                </a:path>
              </a:pathLst>
            </a:custGeom>
            <a:solidFill>
              <a:srgbClr val="3F9EFF"/>
            </a:solidFill>
            <a:ln w="9525">
              <a:noFill/>
              <a:round/>
              <a:headEnd/>
              <a:tailEnd/>
            </a:ln>
          </p:spPr>
          <p:txBody>
            <a:bodyPr/>
            <a:lstStyle/>
            <a:p>
              <a:endParaRPr lang="ja-JP" altLang="en-US"/>
            </a:p>
          </p:txBody>
        </p:sp>
        <p:sp>
          <p:nvSpPr>
            <p:cNvPr id="8234" name="Freeform 43"/>
            <p:cNvSpPr>
              <a:spLocks noEditPoints="1"/>
            </p:cNvSpPr>
            <p:nvPr/>
          </p:nvSpPr>
          <p:spPr bwMode="auto">
            <a:xfrm>
              <a:off x="-1366881" y="261938"/>
              <a:ext cx="136525" cy="157163"/>
            </a:xfrm>
            <a:custGeom>
              <a:avLst/>
              <a:gdLst>
                <a:gd name="T0" fmla="*/ 2147483647 w 173"/>
                <a:gd name="T1" fmla="*/ 2147483647 h 198"/>
                <a:gd name="T2" fmla="*/ 2147483647 w 173"/>
                <a:gd name="T3" fmla="*/ 2147483647 h 198"/>
                <a:gd name="T4" fmla="*/ 2147483647 w 173"/>
                <a:gd name="T5" fmla="*/ 2147483647 h 198"/>
                <a:gd name="T6" fmla="*/ 2147483647 w 173"/>
                <a:gd name="T7" fmla="*/ 2147483647 h 198"/>
                <a:gd name="T8" fmla="*/ 2147483647 w 173"/>
                <a:gd name="T9" fmla="*/ 2147483647 h 198"/>
                <a:gd name="T10" fmla="*/ 2147483647 w 173"/>
                <a:gd name="T11" fmla="*/ 2147483647 h 198"/>
                <a:gd name="T12" fmla="*/ 2147483647 w 173"/>
                <a:gd name="T13" fmla="*/ 2147483647 h 198"/>
                <a:gd name="T14" fmla="*/ 2147483647 w 173"/>
                <a:gd name="T15" fmla="*/ 2147483647 h 198"/>
                <a:gd name="T16" fmla="*/ 2147483647 w 173"/>
                <a:gd name="T17" fmla="*/ 2147483647 h 198"/>
                <a:gd name="T18" fmla="*/ 2147483647 w 173"/>
                <a:gd name="T19" fmla="*/ 2147483647 h 198"/>
                <a:gd name="T20" fmla="*/ 2147483647 w 173"/>
                <a:gd name="T21" fmla="*/ 2147483647 h 198"/>
                <a:gd name="T22" fmla="*/ 2147483647 w 173"/>
                <a:gd name="T23" fmla="*/ 2147483647 h 198"/>
                <a:gd name="T24" fmla="*/ 2147483647 w 173"/>
                <a:gd name="T25" fmla="*/ 2147483647 h 198"/>
                <a:gd name="T26" fmla="*/ 2147483647 w 173"/>
                <a:gd name="T27" fmla="*/ 2147483647 h 198"/>
                <a:gd name="T28" fmla="*/ 2147483647 w 173"/>
                <a:gd name="T29" fmla="*/ 2147483647 h 198"/>
                <a:gd name="T30" fmla="*/ 2147483647 w 173"/>
                <a:gd name="T31" fmla="*/ 2147483647 h 198"/>
                <a:gd name="T32" fmla="*/ 2147483647 w 173"/>
                <a:gd name="T33" fmla="*/ 2147483647 h 198"/>
                <a:gd name="T34" fmla="*/ 2147483647 w 173"/>
                <a:gd name="T35" fmla="*/ 2147483647 h 198"/>
                <a:gd name="T36" fmla="*/ 2147483647 w 173"/>
                <a:gd name="T37" fmla="*/ 2147483647 h 198"/>
                <a:gd name="T38" fmla="*/ 2147483647 w 173"/>
                <a:gd name="T39" fmla="*/ 2147483647 h 198"/>
                <a:gd name="T40" fmla="*/ 2147483647 w 173"/>
                <a:gd name="T41" fmla="*/ 2147483647 h 198"/>
                <a:gd name="T42" fmla="*/ 2147483647 w 173"/>
                <a:gd name="T43" fmla="*/ 2147483647 h 198"/>
                <a:gd name="T44" fmla="*/ 2147483647 w 173"/>
                <a:gd name="T45" fmla="*/ 2147483647 h 198"/>
                <a:gd name="T46" fmla="*/ 2147483647 w 173"/>
                <a:gd name="T47" fmla="*/ 2147483647 h 198"/>
                <a:gd name="T48" fmla="*/ 2147483647 w 173"/>
                <a:gd name="T49" fmla="*/ 2147483647 h 198"/>
                <a:gd name="T50" fmla="*/ 2147483647 w 173"/>
                <a:gd name="T51" fmla="*/ 2147483647 h 198"/>
                <a:gd name="T52" fmla="*/ 2147483647 w 173"/>
                <a:gd name="T53" fmla="*/ 2147483647 h 198"/>
                <a:gd name="T54" fmla="*/ 2147483647 w 173"/>
                <a:gd name="T55" fmla="*/ 2147483647 h 198"/>
                <a:gd name="T56" fmla="*/ 2147483647 w 173"/>
                <a:gd name="T57" fmla="*/ 2147483647 h 198"/>
                <a:gd name="T58" fmla="*/ 2147483647 w 173"/>
                <a:gd name="T59" fmla="*/ 2147483647 h 198"/>
                <a:gd name="T60" fmla="*/ 2147483647 w 173"/>
                <a:gd name="T61" fmla="*/ 2147483647 h 198"/>
                <a:gd name="T62" fmla="*/ 2147483647 w 173"/>
                <a:gd name="T63" fmla="*/ 2147483647 h 198"/>
                <a:gd name="T64" fmla="*/ 2147483647 w 173"/>
                <a:gd name="T65" fmla="*/ 2147483647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98"/>
                <a:gd name="T101" fmla="*/ 173 w 173"/>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98">
                  <a:moveTo>
                    <a:pt x="0" y="99"/>
                  </a:moveTo>
                  <a:lnTo>
                    <a:pt x="2" y="118"/>
                  </a:lnTo>
                  <a:lnTo>
                    <a:pt x="7" y="138"/>
                  </a:lnTo>
                  <a:lnTo>
                    <a:pt x="15" y="154"/>
                  </a:lnTo>
                  <a:lnTo>
                    <a:pt x="25" y="169"/>
                  </a:lnTo>
                  <a:lnTo>
                    <a:pt x="38" y="181"/>
                  </a:lnTo>
                  <a:lnTo>
                    <a:pt x="53" y="190"/>
                  </a:lnTo>
                  <a:lnTo>
                    <a:pt x="69" y="196"/>
                  </a:lnTo>
                  <a:lnTo>
                    <a:pt x="87" y="198"/>
                  </a:lnTo>
                  <a:lnTo>
                    <a:pt x="104" y="196"/>
                  </a:lnTo>
                  <a:lnTo>
                    <a:pt x="120" y="190"/>
                  </a:lnTo>
                  <a:lnTo>
                    <a:pt x="135" y="181"/>
                  </a:lnTo>
                  <a:lnTo>
                    <a:pt x="148" y="169"/>
                  </a:lnTo>
                  <a:lnTo>
                    <a:pt x="158" y="154"/>
                  </a:lnTo>
                  <a:lnTo>
                    <a:pt x="166" y="138"/>
                  </a:lnTo>
                  <a:lnTo>
                    <a:pt x="171" y="118"/>
                  </a:lnTo>
                  <a:lnTo>
                    <a:pt x="173" y="99"/>
                  </a:lnTo>
                  <a:lnTo>
                    <a:pt x="171" y="79"/>
                  </a:lnTo>
                  <a:lnTo>
                    <a:pt x="166" y="61"/>
                  </a:lnTo>
                  <a:lnTo>
                    <a:pt x="158" y="44"/>
                  </a:lnTo>
                  <a:lnTo>
                    <a:pt x="148" y="29"/>
                  </a:lnTo>
                  <a:lnTo>
                    <a:pt x="135" y="17"/>
                  </a:lnTo>
                  <a:lnTo>
                    <a:pt x="120" y="8"/>
                  </a:lnTo>
                  <a:lnTo>
                    <a:pt x="104" y="2"/>
                  </a:lnTo>
                  <a:lnTo>
                    <a:pt x="87" y="0"/>
                  </a:lnTo>
                  <a:lnTo>
                    <a:pt x="69" y="2"/>
                  </a:lnTo>
                  <a:lnTo>
                    <a:pt x="53" y="8"/>
                  </a:lnTo>
                  <a:lnTo>
                    <a:pt x="38" y="17"/>
                  </a:lnTo>
                  <a:lnTo>
                    <a:pt x="25" y="29"/>
                  </a:lnTo>
                  <a:lnTo>
                    <a:pt x="15" y="44"/>
                  </a:lnTo>
                  <a:lnTo>
                    <a:pt x="7" y="61"/>
                  </a:lnTo>
                  <a:lnTo>
                    <a:pt x="2" y="79"/>
                  </a:lnTo>
                  <a:lnTo>
                    <a:pt x="0" y="99"/>
                  </a:lnTo>
                  <a:close/>
                  <a:moveTo>
                    <a:pt x="16" y="99"/>
                  </a:moveTo>
                  <a:lnTo>
                    <a:pt x="17" y="82"/>
                  </a:lnTo>
                  <a:lnTo>
                    <a:pt x="22" y="67"/>
                  </a:lnTo>
                  <a:lnTo>
                    <a:pt x="28" y="53"/>
                  </a:lnTo>
                  <a:lnTo>
                    <a:pt x="37" y="40"/>
                  </a:lnTo>
                  <a:lnTo>
                    <a:pt x="47" y="30"/>
                  </a:lnTo>
                  <a:lnTo>
                    <a:pt x="59" y="23"/>
                  </a:lnTo>
                  <a:lnTo>
                    <a:pt x="73" y="17"/>
                  </a:lnTo>
                  <a:lnTo>
                    <a:pt x="87" y="16"/>
                  </a:lnTo>
                  <a:lnTo>
                    <a:pt x="100" y="17"/>
                  </a:lnTo>
                  <a:lnTo>
                    <a:pt x="114" y="23"/>
                  </a:lnTo>
                  <a:lnTo>
                    <a:pt x="126" y="30"/>
                  </a:lnTo>
                  <a:lnTo>
                    <a:pt x="136" y="40"/>
                  </a:lnTo>
                  <a:lnTo>
                    <a:pt x="145" y="53"/>
                  </a:lnTo>
                  <a:lnTo>
                    <a:pt x="151" y="67"/>
                  </a:lnTo>
                  <a:lnTo>
                    <a:pt x="156" y="82"/>
                  </a:lnTo>
                  <a:lnTo>
                    <a:pt x="157" y="99"/>
                  </a:lnTo>
                  <a:lnTo>
                    <a:pt x="156" y="116"/>
                  </a:lnTo>
                  <a:lnTo>
                    <a:pt x="151" y="131"/>
                  </a:lnTo>
                  <a:lnTo>
                    <a:pt x="145" y="145"/>
                  </a:lnTo>
                  <a:lnTo>
                    <a:pt x="136" y="158"/>
                  </a:lnTo>
                  <a:lnTo>
                    <a:pt x="126" y="168"/>
                  </a:lnTo>
                  <a:lnTo>
                    <a:pt x="114" y="175"/>
                  </a:lnTo>
                  <a:lnTo>
                    <a:pt x="100" y="181"/>
                  </a:lnTo>
                  <a:lnTo>
                    <a:pt x="87" y="182"/>
                  </a:lnTo>
                  <a:lnTo>
                    <a:pt x="73" y="181"/>
                  </a:lnTo>
                  <a:lnTo>
                    <a:pt x="59" y="175"/>
                  </a:lnTo>
                  <a:lnTo>
                    <a:pt x="47" y="168"/>
                  </a:lnTo>
                  <a:lnTo>
                    <a:pt x="37" y="158"/>
                  </a:lnTo>
                  <a:lnTo>
                    <a:pt x="28" y="145"/>
                  </a:lnTo>
                  <a:lnTo>
                    <a:pt x="22" y="131"/>
                  </a:lnTo>
                  <a:lnTo>
                    <a:pt x="17" y="116"/>
                  </a:lnTo>
                  <a:lnTo>
                    <a:pt x="16" y="99"/>
                  </a:lnTo>
                  <a:close/>
                </a:path>
              </a:pathLst>
            </a:custGeom>
            <a:solidFill>
              <a:srgbClr val="000000"/>
            </a:solidFill>
            <a:ln w="9525">
              <a:noFill/>
              <a:round/>
              <a:headEnd/>
              <a:tailEnd/>
            </a:ln>
          </p:spPr>
          <p:txBody>
            <a:bodyPr/>
            <a:lstStyle/>
            <a:p>
              <a:endParaRPr lang="ja-JP" altLang="en-US"/>
            </a:p>
          </p:txBody>
        </p:sp>
        <p:sp>
          <p:nvSpPr>
            <p:cNvPr id="8235" name="Freeform 44"/>
            <p:cNvSpPr>
              <a:spLocks/>
            </p:cNvSpPr>
            <p:nvPr/>
          </p:nvSpPr>
          <p:spPr bwMode="auto">
            <a:xfrm>
              <a:off x="-1354181" y="274638"/>
              <a:ext cx="111125" cy="131763"/>
            </a:xfrm>
            <a:custGeom>
              <a:avLst/>
              <a:gdLst>
                <a:gd name="T0" fmla="*/ 0 w 141"/>
                <a:gd name="T1" fmla="*/ 2147483647 h 166"/>
                <a:gd name="T2" fmla="*/ 2147483647 w 141"/>
                <a:gd name="T3" fmla="*/ 2147483647 h 166"/>
                <a:gd name="T4" fmla="*/ 2147483647 w 141"/>
                <a:gd name="T5" fmla="*/ 2147483647 h 166"/>
                <a:gd name="T6" fmla="*/ 2147483647 w 141"/>
                <a:gd name="T7" fmla="*/ 2147483647 h 166"/>
                <a:gd name="T8" fmla="*/ 2147483647 w 141"/>
                <a:gd name="T9" fmla="*/ 2147483647 h 166"/>
                <a:gd name="T10" fmla="*/ 2147483647 w 141"/>
                <a:gd name="T11" fmla="*/ 2147483647 h 166"/>
                <a:gd name="T12" fmla="*/ 2147483647 w 141"/>
                <a:gd name="T13" fmla="*/ 2147483647 h 166"/>
                <a:gd name="T14" fmla="*/ 2147483647 w 141"/>
                <a:gd name="T15" fmla="*/ 2147483647 h 166"/>
                <a:gd name="T16" fmla="*/ 2147483647 w 141"/>
                <a:gd name="T17" fmla="*/ 0 h 166"/>
                <a:gd name="T18" fmla="*/ 2147483647 w 141"/>
                <a:gd name="T19" fmla="*/ 2147483647 h 166"/>
                <a:gd name="T20" fmla="*/ 2147483647 w 141"/>
                <a:gd name="T21" fmla="*/ 2147483647 h 166"/>
                <a:gd name="T22" fmla="*/ 2147483647 w 141"/>
                <a:gd name="T23" fmla="*/ 2147483647 h 166"/>
                <a:gd name="T24" fmla="*/ 2147483647 w 141"/>
                <a:gd name="T25" fmla="*/ 2147483647 h 166"/>
                <a:gd name="T26" fmla="*/ 2147483647 w 141"/>
                <a:gd name="T27" fmla="*/ 2147483647 h 166"/>
                <a:gd name="T28" fmla="*/ 2147483647 w 141"/>
                <a:gd name="T29" fmla="*/ 2147483647 h 166"/>
                <a:gd name="T30" fmla="*/ 2147483647 w 141"/>
                <a:gd name="T31" fmla="*/ 2147483647 h 166"/>
                <a:gd name="T32" fmla="*/ 2147483647 w 141"/>
                <a:gd name="T33" fmla="*/ 2147483647 h 166"/>
                <a:gd name="T34" fmla="*/ 2147483647 w 141"/>
                <a:gd name="T35" fmla="*/ 2147483647 h 166"/>
                <a:gd name="T36" fmla="*/ 2147483647 w 141"/>
                <a:gd name="T37" fmla="*/ 2147483647 h 166"/>
                <a:gd name="T38" fmla="*/ 2147483647 w 141"/>
                <a:gd name="T39" fmla="*/ 2147483647 h 166"/>
                <a:gd name="T40" fmla="*/ 2147483647 w 141"/>
                <a:gd name="T41" fmla="*/ 2147483647 h 166"/>
                <a:gd name="T42" fmla="*/ 2147483647 w 141"/>
                <a:gd name="T43" fmla="*/ 2147483647 h 166"/>
                <a:gd name="T44" fmla="*/ 2147483647 w 141"/>
                <a:gd name="T45" fmla="*/ 2147483647 h 166"/>
                <a:gd name="T46" fmla="*/ 2147483647 w 141"/>
                <a:gd name="T47" fmla="*/ 2147483647 h 166"/>
                <a:gd name="T48" fmla="*/ 2147483647 w 141"/>
                <a:gd name="T49" fmla="*/ 2147483647 h 166"/>
                <a:gd name="T50" fmla="*/ 2147483647 w 141"/>
                <a:gd name="T51" fmla="*/ 2147483647 h 166"/>
                <a:gd name="T52" fmla="*/ 2147483647 w 141"/>
                <a:gd name="T53" fmla="*/ 2147483647 h 166"/>
                <a:gd name="T54" fmla="*/ 2147483647 w 141"/>
                <a:gd name="T55" fmla="*/ 2147483647 h 166"/>
                <a:gd name="T56" fmla="*/ 2147483647 w 141"/>
                <a:gd name="T57" fmla="*/ 2147483647 h 166"/>
                <a:gd name="T58" fmla="*/ 2147483647 w 141"/>
                <a:gd name="T59" fmla="*/ 2147483647 h 166"/>
                <a:gd name="T60" fmla="*/ 2147483647 w 141"/>
                <a:gd name="T61" fmla="*/ 2147483647 h 166"/>
                <a:gd name="T62" fmla="*/ 2147483647 w 141"/>
                <a:gd name="T63" fmla="*/ 2147483647 h 166"/>
                <a:gd name="T64" fmla="*/ 0 w 141"/>
                <a:gd name="T65" fmla="*/ 2147483647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66"/>
                <a:gd name="T101" fmla="*/ 141 w 141"/>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66">
                  <a:moveTo>
                    <a:pt x="0" y="83"/>
                  </a:moveTo>
                  <a:lnTo>
                    <a:pt x="1" y="66"/>
                  </a:lnTo>
                  <a:lnTo>
                    <a:pt x="6" y="51"/>
                  </a:lnTo>
                  <a:lnTo>
                    <a:pt x="12" y="37"/>
                  </a:lnTo>
                  <a:lnTo>
                    <a:pt x="21" y="24"/>
                  </a:lnTo>
                  <a:lnTo>
                    <a:pt x="31" y="14"/>
                  </a:lnTo>
                  <a:lnTo>
                    <a:pt x="43" y="7"/>
                  </a:lnTo>
                  <a:lnTo>
                    <a:pt x="57" y="1"/>
                  </a:lnTo>
                  <a:lnTo>
                    <a:pt x="71" y="0"/>
                  </a:lnTo>
                  <a:lnTo>
                    <a:pt x="84" y="1"/>
                  </a:lnTo>
                  <a:lnTo>
                    <a:pt x="98" y="7"/>
                  </a:lnTo>
                  <a:lnTo>
                    <a:pt x="110" y="14"/>
                  </a:lnTo>
                  <a:lnTo>
                    <a:pt x="120" y="24"/>
                  </a:lnTo>
                  <a:lnTo>
                    <a:pt x="129" y="37"/>
                  </a:lnTo>
                  <a:lnTo>
                    <a:pt x="135" y="51"/>
                  </a:lnTo>
                  <a:lnTo>
                    <a:pt x="140" y="66"/>
                  </a:lnTo>
                  <a:lnTo>
                    <a:pt x="141" y="83"/>
                  </a:lnTo>
                  <a:lnTo>
                    <a:pt x="140" y="100"/>
                  </a:lnTo>
                  <a:lnTo>
                    <a:pt x="135" y="115"/>
                  </a:lnTo>
                  <a:lnTo>
                    <a:pt x="129" y="129"/>
                  </a:lnTo>
                  <a:lnTo>
                    <a:pt x="120" y="142"/>
                  </a:lnTo>
                  <a:lnTo>
                    <a:pt x="110" y="152"/>
                  </a:lnTo>
                  <a:lnTo>
                    <a:pt x="98" y="159"/>
                  </a:lnTo>
                  <a:lnTo>
                    <a:pt x="84" y="165"/>
                  </a:lnTo>
                  <a:lnTo>
                    <a:pt x="71" y="166"/>
                  </a:lnTo>
                  <a:lnTo>
                    <a:pt x="57" y="165"/>
                  </a:lnTo>
                  <a:lnTo>
                    <a:pt x="43" y="159"/>
                  </a:lnTo>
                  <a:lnTo>
                    <a:pt x="31" y="152"/>
                  </a:lnTo>
                  <a:lnTo>
                    <a:pt x="21" y="142"/>
                  </a:lnTo>
                  <a:lnTo>
                    <a:pt x="12" y="129"/>
                  </a:lnTo>
                  <a:lnTo>
                    <a:pt x="6" y="115"/>
                  </a:lnTo>
                  <a:lnTo>
                    <a:pt x="1" y="100"/>
                  </a:lnTo>
                  <a:lnTo>
                    <a:pt x="0" y="83"/>
                  </a:lnTo>
                  <a:close/>
                </a:path>
              </a:pathLst>
            </a:custGeom>
            <a:solidFill>
              <a:srgbClr val="FFFFFF"/>
            </a:solidFill>
            <a:ln w="9525">
              <a:noFill/>
              <a:round/>
              <a:headEnd/>
              <a:tailEnd/>
            </a:ln>
          </p:spPr>
          <p:txBody>
            <a:bodyPr/>
            <a:lstStyle/>
            <a:p>
              <a:endParaRPr lang="ja-JP" altLang="en-US"/>
            </a:p>
          </p:txBody>
        </p:sp>
        <p:sp>
          <p:nvSpPr>
            <p:cNvPr id="8236" name="Freeform 45"/>
            <p:cNvSpPr>
              <a:spLocks/>
            </p:cNvSpPr>
            <p:nvPr/>
          </p:nvSpPr>
          <p:spPr bwMode="auto">
            <a:xfrm>
              <a:off x="-1327194" y="288925"/>
              <a:ext cx="71437" cy="96838"/>
            </a:xfrm>
            <a:custGeom>
              <a:avLst/>
              <a:gdLst>
                <a:gd name="T0" fmla="*/ 2147483647 w 90"/>
                <a:gd name="T1" fmla="*/ 2147483647 h 124"/>
                <a:gd name="T2" fmla="*/ 2147483647 w 90"/>
                <a:gd name="T3" fmla="*/ 2147483647 h 124"/>
                <a:gd name="T4" fmla="*/ 2147483647 w 90"/>
                <a:gd name="T5" fmla="*/ 2147483647 h 124"/>
                <a:gd name="T6" fmla="*/ 2147483647 w 90"/>
                <a:gd name="T7" fmla="*/ 2147483647 h 124"/>
                <a:gd name="T8" fmla="*/ 2147483647 w 90"/>
                <a:gd name="T9" fmla="*/ 2147483647 h 124"/>
                <a:gd name="T10" fmla="*/ 2147483647 w 90"/>
                <a:gd name="T11" fmla="*/ 2147483647 h 124"/>
                <a:gd name="T12" fmla="*/ 2147483647 w 90"/>
                <a:gd name="T13" fmla="*/ 2147483647 h 124"/>
                <a:gd name="T14" fmla="*/ 2147483647 w 90"/>
                <a:gd name="T15" fmla="*/ 2147483647 h 124"/>
                <a:gd name="T16" fmla="*/ 2147483647 w 90"/>
                <a:gd name="T17" fmla="*/ 0 h 124"/>
                <a:gd name="T18" fmla="*/ 2147483647 w 90"/>
                <a:gd name="T19" fmla="*/ 0 h 124"/>
                <a:gd name="T20" fmla="*/ 2147483647 w 90"/>
                <a:gd name="T21" fmla="*/ 2147483647 h 124"/>
                <a:gd name="T22" fmla="*/ 2147483647 w 90"/>
                <a:gd name="T23" fmla="*/ 2147483647 h 124"/>
                <a:gd name="T24" fmla="*/ 2147483647 w 90"/>
                <a:gd name="T25" fmla="*/ 2147483647 h 124"/>
                <a:gd name="T26" fmla="*/ 2147483647 w 90"/>
                <a:gd name="T27" fmla="*/ 2147483647 h 124"/>
                <a:gd name="T28" fmla="*/ 2147483647 w 90"/>
                <a:gd name="T29" fmla="*/ 2147483647 h 124"/>
                <a:gd name="T30" fmla="*/ 2147483647 w 90"/>
                <a:gd name="T31" fmla="*/ 2147483647 h 124"/>
                <a:gd name="T32" fmla="*/ 0 w 90"/>
                <a:gd name="T33" fmla="*/ 2147483647 h 124"/>
                <a:gd name="T34" fmla="*/ 2147483647 w 90"/>
                <a:gd name="T35" fmla="*/ 2147483647 h 124"/>
                <a:gd name="T36" fmla="*/ 2147483647 w 90"/>
                <a:gd name="T37" fmla="*/ 2147483647 h 124"/>
                <a:gd name="T38" fmla="*/ 2147483647 w 90"/>
                <a:gd name="T39" fmla="*/ 2147483647 h 124"/>
                <a:gd name="T40" fmla="*/ 2147483647 w 90"/>
                <a:gd name="T41" fmla="*/ 2147483647 h 124"/>
                <a:gd name="T42" fmla="*/ 2147483647 w 90"/>
                <a:gd name="T43" fmla="*/ 2147483647 h 124"/>
                <a:gd name="T44" fmla="*/ 2147483647 w 90"/>
                <a:gd name="T45" fmla="*/ 2147483647 h 124"/>
                <a:gd name="T46" fmla="*/ 2147483647 w 90"/>
                <a:gd name="T47" fmla="*/ 2147483647 h 124"/>
                <a:gd name="T48" fmla="*/ 2147483647 w 90"/>
                <a:gd name="T49" fmla="*/ 2147483647 h 124"/>
                <a:gd name="T50" fmla="*/ 2147483647 w 90"/>
                <a:gd name="T51" fmla="*/ 2147483647 h 124"/>
                <a:gd name="T52" fmla="*/ 2147483647 w 90"/>
                <a:gd name="T53" fmla="*/ 2147483647 h 124"/>
                <a:gd name="T54" fmla="*/ 2147483647 w 90"/>
                <a:gd name="T55" fmla="*/ 2147483647 h 124"/>
                <a:gd name="T56" fmla="*/ 2147483647 w 90"/>
                <a:gd name="T57" fmla="*/ 2147483647 h 124"/>
                <a:gd name="T58" fmla="*/ 2147483647 w 90"/>
                <a:gd name="T59" fmla="*/ 2147483647 h 124"/>
                <a:gd name="T60" fmla="*/ 2147483647 w 90"/>
                <a:gd name="T61" fmla="*/ 2147483647 h 124"/>
                <a:gd name="T62" fmla="*/ 2147483647 w 90"/>
                <a:gd name="T63" fmla="*/ 2147483647 h 124"/>
                <a:gd name="T64" fmla="*/ 2147483647 w 90"/>
                <a:gd name="T65" fmla="*/ 2147483647 h 124"/>
                <a:gd name="T66" fmla="*/ 2147483647 w 90"/>
                <a:gd name="T67" fmla="*/ 2147483647 h 124"/>
                <a:gd name="T68" fmla="*/ 2147483647 w 90"/>
                <a:gd name="T69" fmla="*/ 2147483647 h 124"/>
                <a:gd name="T70" fmla="*/ 2147483647 w 90"/>
                <a:gd name="T71" fmla="*/ 2147483647 h 124"/>
                <a:gd name="T72" fmla="*/ 2147483647 w 90"/>
                <a:gd name="T73" fmla="*/ 2147483647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24"/>
                <a:gd name="T113" fmla="*/ 90 w 90"/>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24">
                  <a:moveTo>
                    <a:pt x="90" y="65"/>
                  </a:moveTo>
                  <a:lnTo>
                    <a:pt x="88" y="52"/>
                  </a:lnTo>
                  <a:lnTo>
                    <a:pt x="85" y="39"/>
                  </a:lnTo>
                  <a:lnTo>
                    <a:pt x="80" y="29"/>
                  </a:lnTo>
                  <a:lnTo>
                    <a:pt x="73" y="19"/>
                  </a:lnTo>
                  <a:lnTo>
                    <a:pt x="65" y="12"/>
                  </a:lnTo>
                  <a:lnTo>
                    <a:pt x="55" y="5"/>
                  </a:lnTo>
                  <a:lnTo>
                    <a:pt x="46" y="1"/>
                  </a:lnTo>
                  <a:lnTo>
                    <a:pt x="34" y="0"/>
                  </a:lnTo>
                  <a:lnTo>
                    <a:pt x="30" y="0"/>
                  </a:lnTo>
                  <a:lnTo>
                    <a:pt x="25" y="1"/>
                  </a:lnTo>
                  <a:lnTo>
                    <a:pt x="20" y="2"/>
                  </a:lnTo>
                  <a:lnTo>
                    <a:pt x="16" y="4"/>
                  </a:lnTo>
                  <a:lnTo>
                    <a:pt x="11" y="6"/>
                  </a:lnTo>
                  <a:lnTo>
                    <a:pt x="8" y="9"/>
                  </a:lnTo>
                  <a:lnTo>
                    <a:pt x="3" y="12"/>
                  </a:lnTo>
                  <a:lnTo>
                    <a:pt x="0" y="15"/>
                  </a:lnTo>
                  <a:lnTo>
                    <a:pt x="5" y="13"/>
                  </a:lnTo>
                  <a:lnTo>
                    <a:pt x="11" y="11"/>
                  </a:lnTo>
                  <a:lnTo>
                    <a:pt x="17" y="9"/>
                  </a:lnTo>
                  <a:lnTo>
                    <a:pt x="23" y="9"/>
                  </a:lnTo>
                  <a:lnTo>
                    <a:pt x="34" y="11"/>
                  </a:lnTo>
                  <a:lnTo>
                    <a:pt x="43" y="14"/>
                  </a:lnTo>
                  <a:lnTo>
                    <a:pt x="54" y="20"/>
                  </a:lnTo>
                  <a:lnTo>
                    <a:pt x="62" y="28"/>
                  </a:lnTo>
                  <a:lnTo>
                    <a:pt x="69" y="37"/>
                  </a:lnTo>
                  <a:lnTo>
                    <a:pt x="73" y="49"/>
                  </a:lnTo>
                  <a:lnTo>
                    <a:pt x="77" y="60"/>
                  </a:lnTo>
                  <a:lnTo>
                    <a:pt x="78" y="73"/>
                  </a:lnTo>
                  <a:lnTo>
                    <a:pt x="77" y="88"/>
                  </a:lnTo>
                  <a:lnTo>
                    <a:pt x="72" y="102"/>
                  </a:lnTo>
                  <a:lnTo>
                    <a:pt x="65" y="113"/>
                  </a:lnTo>
                  <a:lnTo>
                    <a:pt x="57" y="124"/>
                  </a:lnTo>
                  <a:lnTo>
                    <a:pt x="70" y="113"/>
                  </a:lnTo>
                  <a:lnTo>
                    <a:pt x="80" y="100"/>
                  </a:lnTo>
                  <a:lnTo>
                    <a:pt x="87" y="83"/>
                  </a:lnTo>
                  <a:lnTo>
                    <a:pt x="90" y="65"/>
                  </a:lnTo>
                  <a:close/>
                </a:path>
              </a:pathLst>
            </a:custGeom>
            <a:solidFill>
              <a:srgbClr val="CCCCCC"/>
            </a:solidFill>
            <a:ln w="9525">
              <a:noFill/>
              <a:round/>
              <a:headEnd/>
              <a:tailEnd/>
            </a:ln>
          </p:spPr>
          <p:txBody>
            <a:bodyPr/>
            <a:lstStyle/>
            <a:p>
              <a:endParaRPr lang="ja-JP" altLang="en-US"/>
            </a:p>
          </p:txBody>
        </p:sp>
        <p:sp>
          <p:nvSpPr>
            <p:cNvPr id="8237" name="Freeform 46"/>
            <p:cNvSpPr>
              <a:spLocks/>
            </p:cNvSpPr>
            <p:nvPr/>
          </p:nvSpPr>
          <p:spPr bwMode="auto">
            <a:xfrm>
              <a:off x="-1385931" y="646113"/>
              <a:ext cx="365125" cy="65088"/>
            </a:xfrm>
            <a:custGeom>
              <a:avLst/>
              <a:gdLst>
                <a:gd name="T0" fmla="*/ 2147483647 w 460"/>
                <a:gd name="T1" fmla="*/ 2147483647 h 82"/>
                <a:gd name="T2" fmla="*/ 2147483647 w 460"/>
                <a:gd name="T3" fmla="*/ 2147483647 h 82"/>
                <a:gd name="T4" fmla="*/ 2147483647 w 460"/>
                <a:gd name="T5" fmla="*/ 2147483647 h 82"/>
                <a:gd name="T6" fmla="*/ 2147483647 w 460"/>
                <a:gd name="T7" fmla="*/ 2147483647 h 82"/>
                <a:gd name="T8" fmla="*/ 2147483647 w 460"/>
                <a:gd name="T9" fmla="*/ 2147483647 h 82"/>
                <a:gd name="T10" fmla="*/ 2147483647 w 460"/>
                <a:gd name="T11" fmla="*/ 2147483647 h 82"/>
                <a:gd name="T12" fmla="*/ 2147483647 w 460"/>
                <a:gd name="T13" fmla="*/ 2147483647 h 82"/>
                <a:gd name="T14" fmla="*/ 2147483647 w 460"/>
                <a:gd name="T15" fmla="*/ 2147483647 h 82"/>
                <a:gd name="T16" fmla="*/ 2147483647 w 460"/>
                <a:gd name="T17" fmla="*/ 2147483647 h 82"/>
                <a:gd name="T18" fmla="*/ 0 w 460"/>
                <a:gd name="T19" fmla="*/ 2147483647 h 82"/>
                <a:gd name="T20" fmla="*/ 2147483647 w 460"/>
                <a:gd name="T21" fmla="*/ 2147483647 h 82"/>
                <a:gd name="T22" fmla="*/ 2147483647 w 460"/>
                <a:gd name="T23" fmla="*/ 2147483647 h 82"/>
                <a:gd name="T24" fmla="*/ 2147483647 w 460"/>
                <a:gd name="T25" fmla="*/ 2147483647 h 82"/>
                <a:gd name="T26" fmla="*/ 2147483647 w 460"/>
                <a:gd name="T27" fmla="*/ 2147483647 h 82"/>
                <a:gd name="T28" fmla="*/ 2147483647 w 460"/>
                <a:gd name="T29" fmla="*/ 2147483647 h 82"/>
                <a:gd name="T30" fmla="*/ 2147483647 w 460"/>
                <a:gd name="T31" fmla="*/ 2147483647 h 82"/>
                <a:gd name="T32" fmla="*/ 2147483647 w 460"/>
                <a:gd name="T33" fmla="*/ 2147483647 h 82"/>
                <a:gd name="T34" fmla="*/ 2147483647 w 460"/>
                <a:gd name="T35" fmla="*/ 2147483647 h 82"/>
                <a:gd name="T36" fmla="*/ 2147483647 w 460"/>
                <a:gd name="T37" fmla="*/ 2147483647 h 82"/>
                <a:gd name="T38" fmla="*/ 2147483647 w 460"/>
                <a:gd name="T39" fmla="*/ 2147483647 h 82"/>
                <a:gd name="T40" fmla="*/ 2147483647 w 460"/>
                <a:gd name="T41" fmla="*/ 2147483647 h 82"/>
                <a:gd name="T42" fmla="*/ 2147483647 w 460"/>
                <a:gd name="T43" fmla="*/ 2147483647 h 82"/>
                <a:gd name="T44" fmla="*/ 2147483647 w 460"/>
                <a:gd name="T45" fmla="*/ 2147483647 h 82"/>
                <a:gd name="T46" fmla="*/ 2147483647 w 460"/>
                <a:gd name="T47" fmla="*/ 2147483647 h 82"/>
                <a:gd name="T48" fmla="*/ 2147483647 w 460"/>
                <a:gd name="T49" fmla="*/ 2147483647 h 82"/>
                <a:gd name="T50" fmla="*/ 2147483647 w 460"/>
                <a:gd name="T51" fmla="*/ 2147483647 h 82"/>
                <a:gd name="T52" fmla="*/ 2147483647 w 460"/>
                <a:gd name="T53" fmla="*/ 2147483647 h 82"/>
                <a:gd name="T54" fmla="*/ 2147483647 w 460"/>
                <a:gd name="T55" fmla="*/ 2147483647 h 82"/>
                <a:gd name="T56" fmla="*/ 2147483647 w 460"/>
                <a:gd name="T57" fmla="*/ 2147483647 h 82"/>
                <a:gd name="T58" fmla="*/ 2147483647 w 460"/>
                <a:gd name="T59" fmla="*/ 2147483647 h 82"/>
                <a:gd name="T60" fmla="*/ 2147483647 w 460"/>
                <a:gd name="T61" fmla="*/ 2147483647 h 82"/>
                <a:gd name="T62" fmla="*/ 2147483647 w 460"/>
                <a:gd name="T63" fmla="*/ 2147483647 h 82"/>
                <a:gd name="T64" fmla="*/ 2147483647 w 460"/>
                <a:gd name="T65" fmla="*/ 2147483647 h 82"/>
                <a:gd name="T66" fmla="*/ 2147483647 w 460"/>
                <a:gd name="T67" fmla="*/ 2147483647 h 82"/>
                <a:gd name="T68" fmla="*/ 2147483647 w 460"/>
                <a:gd name="T69" fmla="*/ 2147483647 h 82"/>
                <a:gd name="T70" fmla="*/ 2147483647 w 460"/>
                <a:gd name="T71" fmla="*/ 214748364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0"/>
                <a:gd name="T109" fmla="*/ 0 h 82"/>
                <a:gd name="T110" fmla="*/ 460 w 460"/>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0" h="82">
                  <a:moveTo>
                    <a:pt x="229" y="64"/>
                  </a:moveTo>
                  <a:lnTo>
                    <a:pt x="207" y="64"/>
                  </a:lnTo>
                  <a:lnTo>
                    <a:pt x="187" y="63"/>
                  </a:lnTo>
                  <a:lnTo>
                    <a:pt x="166" y="62"/>
                  </a:lnTo>
                  <a:lnTo>
                    <a:pt x="146" y="60"/>
                  </a:lnTo>
                  <a:lnTo>
                    <a:pt x="127" y="56"/>
                  </a:lnTo>
                  <a:lnTo>
                    <a:pt x="109" y="54"/>
                  </a:lnTo>
                  <a:lnTo>
                    <a:pt x="92" y="51"/>
                  </a:lnTo>
                  <a:lnTo>
                    <a:pt x="76" y="46"/>
                  </a:lnTo>
                  <a:lnTo>
                    <a:pt x="62" y="41"/>
                  </a:lnTo>
                  <a:lnTo>
                    <a:pt x="48" y="37"/>
                  </a:lnTo>
                  <a:lnTo>
                    <a:pt x="37" y="31"/>
                  </a:lnTo>
                  <a:lnTo>
                    <a:pt x="26" y="25"/>
                  </a:lnTo>
                  <a:lnTo>
                    <a:pt x="18" y="20"/>
                  </a:lnTo>
                  <a:lnTo>
                    <a:pt x="10" y="14"/>
                  </a:lnTo>
                  <a:lnTo>
                    <a:pt x="6" y="7"/>
                  </a:lnTo>
                  <a:lnTo>
                    <a:pt x="2" y="0"/>
                  </a:lnTo>
                  <a:lnTo>
                    <a:pt x="1" y="2"/>
                  </a:lnTo>
                  <a:lnTo>
                    <a:pt x="1" y="3"/>
                  </a:lnTo>
                  <a:lnTo>
                    <a:pt x="0" y="6"/>
                  </a:lnTo>
                  <a:lnTo>
                    <a:pt x="0" y="8"/>
                  </a:lnTo>
                  <a:lnTo>
                    <a:pt x="1" y="16"/>
                  </a:lnTo>
                  <a:lnTo>
                    <a:pt x="5" y="23"/>
                  </a:lnTo>
                  <a:lnTo>
                    <a:pt x="10" y="30"/>
                  </a:lnTo>
                  <a:lnTo>
                    <a:pt x="18" y="37"/>
                  </a:lnTo>
                  <a:lnTo>
                    <a:pt x="28" y="44"/>
                  </a:lnTo>
                  <a:lnTo>
                    <a:pt x="39" y="49"/>
                  </a:lnTo>
                  <a:lnTo>
                    <a:pt x="52" y="55"/>
                  </a:lnTo>
                  <a:lnTo>
                    <a:pt x="67" y="60"/>
                  </a:lnTo>
                  <a:lnTo>
                    <a:pt x="83" y="66"/>
                  </a:lnTo>
                  <a:lnTo>
                    <a:pt x="101" y="69"/>
                  </a:lnTo>
                  <a:lnTo>
                    <a:pt x="120" y="73"/>
                  </a:lnTo>
                  <a:lnTo>
                    <a:pt x="141" y="76"/>
                  </a:lnTo>
                  <a:lnTo>
                    <a:pt x="161" y="78"/>
                  </a:lnTo>
                  <a:lnTo>
                    <a:pt x="183" y="81"/>
                  </a:lnTo>
                  <a:lnTo>
                    <a:pt x="206" y="82"/>
                  </a:lnTo>
                  <a:lnTo>
                    <a:pt x="229" y="82"/>
                  </a:lnTo>
                  <a:lnTo>
                    <a:pt x="252" y="82"/>
                  </a:lnTo>
                  <a:lnTo>
                    <a:pt x="275" y="81"/>
                  </a:lnTo>
                  <a:lnTo>
                    <a:pt x="297" y="78"/>
                  </a:lnTo>
                  <a:lnTo>
                    <a:pt x="319" y="76"/>
                  </a:lnTo>
                  <a:lnTo>
                    <a:pt x="339" y="73"/>
                  </a:lnTo>
                  <a:lnTo>
                    <a:pt x="358" y="69"/>
                  </a:lnTo>
                  <a:lnTo>
                    <a:pt x="376" y="66"/>
                  </a:lnTo>
                  <a:lnTo>
                    <a:pt x="392" y="60"/>
                  </a:lnTo>
                  <a:lnTo>
                    <a:pt x="407" y="55"/>
                  </a:lnTo>
                  <a:lnTo>
                    <a:pt x="421" y="49"/>
                  </a:lnTo>
                  <a:lnTo>
                    <a:pt x="432" y="44"/>
                  </a:lnTo>
                  <a:lnTo>
                    <a:pt x="441" y="37"/>
                  </a:lnTo>
                  <a:lnTo>
                    <a:pt x="449" y="30"/>
                  </a:lnTo>
                  <a:lnTo>
                    <a:pt x="455" y="23"/>
                  </a:lnTo>
                  <a:lnTo>
                    <a:pt x="459" y="16"/>
                  </a:lnTo>
                  <a:lnTo>
                    <a:pt x="460" y="8"/>
                  </a:lnTo>
                  <a:lnTo>
                    <a:pt x="460" y="6"/>
                  </a:lnTo>
                  <a:lnTo>
                    <a:pt x="459" y="3"/>
                  </a:lnTo>
                  <a:lnTo>
                    <a:pt x="459" y="2"/>
                  </a:lnTo>
                  <a:lnTo>
                    <a:pt x="457" y="0"/>
                  </a:lnTo>
                  <a:lnTo>
                    <a:pt x="454" y="7"/>
                  </a:lnTo>
                  <a:lnTo>
                    <a:pt x="449" y="14"/>
                  </a:lnTo>
                  <a:lnTo>
                    <a:pt x="441" y="20"/>
                  </a:lnTo>
                  <a:lnTo>
                    <a:pt x="433" y="25"/>
                  </a:lnTo>
                  <a:lnTo>
                    <a:pt x="423" y="31"/>
                  </a:lnTo>
                  <a:lnTo>
                    <a:pt x="411" y="37"/>
                  </a:lnTo>
                  <a:lnTo>
                    <a:pt x="398" y="41"/>
                  </a:lnTo>
                  <a:lnTo>
                    <a:pt x="384" y="46"/>
                  </a:lnTo>
                  <a:lnTo>
                    <a:pt x="368" y="51"/>
                  </a:lnTo>
                  <a:lnTo>
                    <a:pt x="350" y="54"/>
                  </a:lnTo>
                  <a:lnTo>
                    <a:pt x="332" y="56"/>
                  </a:lnTo>
                  <a:lnTo>
                    <a:pt x="313" y="60"/>
                  </a:lnTo>
                  <a:lnTo>
                    <a:pt x="294" y="62"/>
                  </a:lnTo>
                  <a:lnTo>
                    <a:pt x="273" y="63"/>
                  </a:lnTo>
                  <a:lnTo>
                    <a:pt x="251" y="64"/>
                  </a:lnTo>
                  <a:lnTo>
                    <a:pt x="229" y="64"/>
                  </a:lnTo>
                  <a:close/>
                </a:path>
              </a:pathLst>
            </a:custGeom>
            <a:solidFill>
              <a:srgbClr val="FFFFFF"/>
            </a:solidFill>
            <a:ln w="9525">
              <a:noFill/>
              <a:round/>
              <a:headEnd/>
              <a:tailEnd/>
            </a:ln>
          </p:spPr>
          <p:txBody>
            <a:bodyPr/>
            <a:lstStyle/>
            <a:p>
              <a:endParaRPr lang="ja-JP" altLang="en-US"/>
            </a:p>
          </p:txBody>
        </p:sp>
        <p:sp>
          <p:nvSpPr>
            <p:cNvPr id="8238" name="Freeform 47"/>
            <p:cNvSpPr>
              <a:spLocks/>
            </p:cNvSpPr>
            <p:nvPr/>
          </p:nvSpPr>
          <p:spPr bwMode="auto">
            <a:xfrm>
              <a:off x="-1254169" y="101600"/>
              <a:ext cx="95250" cy="123825"/>
            </a:xfrm>
            <a:custGeom>
              <a:avLst/>
              <a:gdLst>
                <a:gd name="T0" fmla="*/ 0 w 121"/>
                <a:gd name="T1" fmla="*/ 2147483647 h 157"/>
                <a:gd name="T2" fmla="*/ 2147483647 w 121"/>
                <a:gd name="T3" fmla="*/ 2147483647 h 157"/>
                <a:gd name="T4" fmla="*/ 2147483647 w 121"/>
                <a:gd name="T5" fmla="*/ 2147483647 h 157"/>
                <a:gd name="T6" fmla="*/ 2147483647 w 121"/>
                <a:gd name="T7" fmla="*/ 2147483647 h 157"/>
                <a:gd name="T8" fmla="*/ 2147483647 w 121"/>
                <a:gd name="T9" fmla="*/ 2147483647 h 157"/>
                <a:gd name="T10" fmla="*/ 2147483647 w 121"/>
                <a:gd name="T11" fmla="*/ 2147483647 h 157"/>
                <a:gd name="T12" fmla="*/ 2147483647 w 121"/>
                <a:gd name="T13" fmla="*/ 2147483647 h 157"/>
                <a:gd name="T14" fmla="*/ 2147483647 w 121"/>
                <a:gd name="T15" fmla="*/ 2147483647 h 157"/>
                <a:gd name="T16" fmla="*/ 2147483647 w 121"/>
                <a:gd name="T17" fmla="*/ 2147483647 h 157"/>
                <a:gd name="T18" fmla="*/ 2147483647 w 121"/>
                <a:gd name="T19" fmla="*/ 2147483647 h 157"/>
                <a:gd name="T20" fmla="*/ 2147483647 w 121"/>
                <a:gd name="T21" fmla="*/ 2147483647 h 157"/>
                <a:gd name="T22" fmla="*/ 2147483647 w 121"/>
                <a:gd name="T23" fmla="*/ 2147483647 h 157"/>
                <a:gd name="T24" fmla="*/ 2147483647 w 121"/>
                <a:gd name="T25" fmla="*/ 2147483647 h 157"/>
                <a:gd name="T26" fmla="*/ 2147483647 w 121"/>
                <a:gd name="T27" fmla="*/ 2147483647 h 157"/>
                <a:gd name="T28" fmla="*/ 2147483647 w 121"/>
                <a:gd name="T29" fmla="*/ 2147483647 h 157"/>
                <a:gd name="T30" fmla="*/ 2147483647 w 121"/>
                <a:gd name="T31" fmla="*/ 2147483647 h 157"/>
                <a:gd name="T32" fmla="*/ 2147483647 w 121"/>
                <a:gd name="T33" fmla="*/ 2147483647 h 157"/>
                <a:gd name="T34" fmla="*/ 2147483647 w 121"/>
                <a:gd name="T35" fmla="*/ 2147483647 h 157"/>
                <a:gd name="T36" fmla="*/ 2147483647 w 121"/>
                <a:gd name="T37" fmla="*/ 2147483647 h 157"/>
                <a:gd name="T38" fmla="*/ 2147483647 w 121"/>
                <a:gd name="T39" fmla="*/ 2147483647 h 157"/>
                <a:gd name="T40" fmla="*/ 2147483647 w 121"/>
                <a:gd name="T41" fmla="*/ 0 h 157"/>
                <a:gd name="T42" fmla="*/ 2147483647 w 121"/>
                <a:gd name="T43" fmla="*/ 2147483647 h 157"/>
                <a:gd name="T44" fmla="*/ 2147483647 w 121"/>
                <a:gd name="T45" fmla="*/ 2147483647 h 157"/>
                <a:gd name="T46" fmla="*/ 2147483647 w 121"/>
                <a:gd name="T47" fmla="*/ 2147483647 h 157"/>
                <a:gd name="T48" fmla="*/ 2147483647 w 121"/>
                <a:gd name="T49" fmla="*/ 2147483647 h 157"/>
                <a:gd name="T50" fmla="*/ 2147483647 w 121"/>
                <a:gd name="T51" fmla="*/ 2147483647 h 157"/>
                <a:gd name="T52" fmla="*/ 2147483647 w 121"/>
                <a:gd name="T53" fmla="*/ 2147483647 h 157"/>
                <a:gd name="T54" fmla="*/ 2147483647 w 121"/>
                <a:gd name="T55" fmla="*/ 2147483647 h 157"/>
                <a:gd name="T56" fmla="*/ 0 w 121"/>
                <a:gd name="T57" fmla="*/ 2147483647 h 1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
                <a:gd name="T88" fmla="*/ 0 h 157"/>
                <a:gd name="T89" fmla="*/ 121 w 121"/>
                <a:gd name="T90" fmla="*/ 157 h 1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 h="157">
                  <a:moveTo>
                    <a:pt x="0" y="153"/>
                  </a:moveTo>
                  <a:lnTo>
                    <a:pt x="3" y="154"/>
                  </a:lnTo>
                  <a:lnTo>
                    <a:pt x="7" y="154"/>
                  </a:lnTo>
                  <a:lnTo>
                    <a:pt x="10" y="156"/>
                  </a:lnTo>
                  <a:lnTo>
                    <a:pt x="14" y="157"/>
                  </a:lnTo>
                  <a:lnTo>
                    <a:pt x="17" y="146"/>
                  </a:lnTo>
                  <a:lnTo>
                    <a:pt x="23" y="133"/>
                  </a:lnTo>
                  <a:lnTo>
                    <a:pt x="30" y="116"/>
                  </a:lnTo>
                  <a:lnTo>
                    <a:pt x="39" y="98"/>
                  </a:lnTo>
                  <a:lnTo>
                    <a:pt x="49" y="80"/>
                  </a:lnTo>
                  <a:lnTo>
                    <a:pt x="62" y="60"/>
                  </a:lnTo>
                  <a:lnTo>
                    <a:pt x="77" y="41"/>
                  </a:lnTo>
                  <a:lnTo>
                    <a:pt x="93" y="24"/>
                  </a:lnTo>
                  <a:lnTo>
                    <a:pt x="100" y="18"/>
                  </a:lnTo>
                  <a:lnTo>
                    <a:pt x="107" y="13"/>
                  </a:lnTo>
                  <a:lnTo>
                    <a:pt x="114" y="8"/>
                  </a:lnTo>
                  <a:lnTo>
                    <a:pt x="121" y="3"/>
                  </a:lnTo>
                  <a:lnTo>
                    <a:pt x="116" y="2"/>
                  </a:lnTo>
                  <a:lnTo>
                    <a:pt x="112" y="1"/>
                  </a:lnTo>
                  <a:lnTo>
                    <a:pt x="107" y="1"/>
                  </a:lnTo>
                  <a:lnTo>
                    <a:pt x="102" y="0"/>
                  </a:lnTo>
                  <a:lnTo>
                    <a:pt x="77" y="20"/>
                  </a:lnTo>
                  <a:lnTo>
                    <a:pt x="56" y="43"/>
                  </a:lnTo>
                  <a:lnTo>
                    <a:pt x="39" y="67"/>
                  </a:lnTo>
                  <a:lnTo>
                    <a:pt x="25" y="90"/>
                  </a:lnTo>
                  <a:lnTo>
                    <a:pt x="15" y="113"/>
                  </a:lnTo>
                  <a:lnTo>
                    <a:pt x="7" y="131"/>
                  </a:lnTo>
                  <a:lnTo>
                    <a:pt x="2" y="145"/>
                  </a:lnTo>
                  <a:lnTo>
                    <a:pt x="0" y="153"/>
                  </a:lnTo>
                  <a:close/>
                </a:path>
              </a:pathLst>
            </a:custGeom>
            <a:solidFill>
              <a:srgbClr val="FFFFFF"/>
            </a:solidFill>
            <a:ln w="9525">
              <a:noFill/>
              <a:round/>
              <a:headEnd/>
              <a:tailEnd/>
            </a:ln>
          </p:spPr>
          <p:txBody>
            <a:bodyPr/>
            <a:lstStyle/>
            <a:p>
              <a:endParaRPr lang="ja-JP" altLang="en-US"/>
            </a:p>
          </p:txBody>
        </p:sp>
      </p:grpSp>
      <p:sp>
        <p:nvSpPr>
          <p:cNvPr id="8199" name="角丸四角形吹き出し 244"/>
          <p:cNvSpPr>
            <a:spLocks noChangeArrowheads="1"/>
          </p:cNvSpPr>
          <p:nvPr/>
        </p:nvSpPr>
        <p:spPr bwMode="auto">
          <a:xfrm>
            <a:off x="5496741" y="2476445"/>
            <a:ext cx="3180727" cy="708868"/>
          </a:xfrm>
          <a:prstGeom prst="wedgeRoundRectCallout">
            <a:avLst>
              <a:gd name="adj1" fmla="val 26654"/>
              <a:gd name="adj2" fmla="val 101840"/>
              <a:gd name="adj3" fmla="val 16667"/>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lIns="104306" tIns="52153" rIns="104306" bIns="52153"/>
          <a:lstStyle/>
          <a:p>
            <a:pPr algn="ctr"/>
            <a:r>
              <a:rPr lang="en-US" altLang="ja-JP" sz="3200" dirty="0">
                <a:solidFill>
                  <a:schemeClr val="bg1"/>
                </a:solidFill>
              </a:rPr>
              <a:t>Car-free </a:t>
            </a:r>
            <a:r>
              <a:rPr lang="en-US" altLang="ja-JP" sz="3200" dirty="0" smtClean="0">
                <a:solidFill>
                  <a:schemeClr val="bg1"/>
                </a:solidFill>
              </a:rPr>
              <a:t>mall</a:t>
            </a:r>
            <a:endParaRPr lang="en-US" altLang="ja-JP" sz="3200" dirty="0">
              <a:solidFill>
                <a:schemeClr val="bg1"/>
              </a:solidFill>
            </a:endParaRPr>
          </a:p>
        </p:txBody>
      </p:sp>
      <p:pic>
        <p:nvPicPr>
          <p:cNvPr id="8200" name="正方形/長方形 252"/>
          <p:cNvPicPr>
            <a:picLocks noChangeArrowheads="1"/>
          </p:cNvPicPr>
          <p:nvPr/>
        </p:nvPicPr>
        <p:blipFill>
          <a:blip r:embed="rId3" cstate="print"/>
          <a:srcRect/>
          <a:stretch>
            <a:fillRect/>
          </a:stretch>
        </p:blipFill>
        <p:spPr bwMode="auto">
          <a:xfrm rot="-244308">
            <a:off x="7784235" y="4247261"/>
            <a:ext cx="2791148" cy="1392405"/>
          </a:xfrm>
          <a:prstGeom prst="rect">
            <a:avLst/>
          </a:prstGeom>
          <a:noFill/>
          <a:ln w="9525">
            <a:noFill/>
            <a:miter lim="800000"/>
            <a:headEnd/>
            <a:tailEnd/>
          </a:ln>
        </p:spPr>
      </p:pic>
      <p:sp>
        <p:nvSpPr>
          <p:cNvPr id="8203" name="円/楕円 195"/>
          <p:cNvSpPr>
            <a:spLocks noChangeArrowheads="1"/>
          </p:cNvSpPr>
          <p:nvPr/>
        </p:nvSpPr>
        <p:spPr bwMode="auto">
          <a:xfrm rot="5400000">
            <a:off x="6819802" y="5661215"/>
            <a:ext cx="239791" cy="1347814"/>
          </a:xfrm>
          <a:prstGeom prst="ellipse">
            <a:avLst/>
          </a:prstGeom>
          <a:solidFill>
            <a:schemeClr val="bg2"/>
          </a:solidFill>
          <a:ln w="9525" algn="ctr">
            <a:noFill/>
            <a:round/>
            <a:headEnd type="none" w="sm" len="sm"/>
            <a:tailEnd type="none" w="sm" len="sm"/>
          </a:ln>
        </p:spPr>
        <p:txBody>
          <a:bodyPr rot="10800000" vert="eaVert" lIns="104306" tIns="52153" rIns="104306" bIns="52153"/>
          <a:lstStyle/>
          <a:p>
            <a:pPr algn="l"/>
            <a:endParaRPr lang="ja-JP" altLang="en-US" sz="4600" dirty="0">
              <a:latin typeface="Times New Roman" pitchFamily="18" charset="0"/>
            </a:endParaRPr>
          </a:p>
        </p:txBody>
      </p:sp>
      <p:pic>
        <p:nvPicPr>
          <p:cNvPr id="8204" name="Picture 27" descr="C:\Documents and Settings\masa\Local Settings\Temporary Internet Files\Content.IE5\SSMAL222\MMAG00222_0000[1].gif"/>
          <p:cNvPicPr>
            <a:picLocks noChangeAspect="1" noChangeArrowheads="1" noCrop="1"/>
          </p:cNvPicPr>
          <p:nvPr/>
        </p:nvPicPr>
        <p:blipFill>
          <a:blip r:embed="rId4" cstate="print"/>
          <a:srcRect/>
          <a:stretch>
            <a:fillRect/>
          </a:stretch>
        </p:blipFill>
        <p:spPr bwMode="auto">
          <a:xfrm>
            <a:off x="6096849" y="4804492"/>
            <a:ext cx="1767381" cy="1571763"/>
          </a:xfrm>
          <a:prstGeom prst="rect">
            <a:avLst/>
          </a:prstGeom>
          <a:noFill/>
          <a:ln w="9525">
            <a:noFill/>
            <a:miter lim="800000"/>
            <a:headEnd/>
            <a:tailEnd/>
          </a:ln>
        </p:spPr>
      </p:pic>
      <p:sp>
        <p:nvSpPr>
          <p:cNvPr id="8205" name="Text Box 60"/>
          <p:cNvSpPr txBox="1">
            <a:spLocks noChangeArrowheads="1"/>
          </p:cNvSpPr>
          <p:nvPr/>
        </p:nvSpPr>
        <p:spPr bwMode="auto">
          <a:xfrm>
            <a:off x="413376" y="1410736"/>
            <a:ext cx="4492271" cy="1397986"/>
          </a:xfrm>
          <a:prstGeom prst="rect">
            <a:avLst/>
          </a:prstGeom>
          <a:noFill/>
          <a:ln w="19050" algn="ctr">
            <a:noFill/>
            <a:miter lim="800000"/>
            <a:headEnd/>
            <a:tailEnd/>
          </a:ln>
        </p:spPr>
        <p:txBody>
          <a:bodyPr wrap="none" lIns="104306" tIns="52153" rIns="104306" bIns="52153">
            <a:spAutoFit/>
          </a:bodyPr>
          <a:lstStyle/>
          <a:p>
            <a:r>
              <a:rPr lang="en-US" altLang="ja-JP" sz="2800" dirty="0" smtClean="0">
                <a:solidFill>
                  <a:srgbClr val="FF0000"/>
                </a:solidFill>
                <a:latin typeface="+mj-lt"/>
              </a:rPr>
              <a:t>Voice navigation for</a:t>
            </a:r>
          </a:p>
          <a:p>
            <a:r>
              <a:rPr lang="en-US" altLang="ja-JP" sz="2800" dirty="0" smtClean="0">
                <a:solidFill>
                  <a:srgbClr val="FF0000"/>
                </a:solidFill>
                <a:latin typeface="+mj-lt"/>
              </a:rPr>
              <a:t>visually disabled people</a:t>
            </a:r>
          </a:p>
          <a:p>
            <a:endParaRPr lang="ja-JP" altLang="en-US" sz="2800" dirty="0" smtClean="0">
              <a:latin typeface="+mj-lt"/>
            </a:endParaRPr>
          </a:p>
        </p:txBody>
      </p:sp>
      <p:sp>
        <p:nvSpPr>
          <p:cNvPr id="8206" name="Text Box 63"/>
          <p:cNvSpPr txBox="1">
            <a:spLocks noChangeArrowheads="1"/>
          </p:cNvSpPr>
          <p:nvPr/>
        </p:nvSpPr>
        <p:spPr bwMode="auto">
          <a:xfrm>
            <a:off x="5472437" y="1398484"/>
            <a:ext cx="4192830" cy="1397986"/>
          </a:xfrm>
          <a:prstGeom prst="rect">
            <a:avLst/>
          </a:prstGeom>
          <a:noFill/>
          <a:ln w="19050" algn="ctr">
            <a:noFill/>
            <a:miter lim="800000"/>
            <a:headEnd/>
            <a:tailEnd/>
          </a:ln>
        </p:spPr>
        <p:txBody>
          <a:bodyPr wrap="none" lIns="104306" tIns="52153" rIns="104306" bIns="52153">
            <a:spAutoFit/>
          </a:bodyPr>
          <a:lstStyle/>
          <a:p>
            <a:r>
              <a:rPr lang="en-US" altLang="ja-JP" sz="2800" dirty="0" smtClean="0">
                <a:solidFill>
                  <a:srgbClr val="FF0000"/>
                </a:solidFill>
                <a:latin typeface="+mj-lt"/>
              </a:rPr>
              <a:t>Translation service for</a:t>
            </a:r>
          </a:p>
          <a:p>
            <a:r>
              <a:rPr lang="en-US" altLang="ja-JP" sz="2800" dirty="0" smtClean="0">
                <a:solidFill>
                  <a:srgbClr val="FF0000"/>
                </a:solidFill>
                <a:latin typeface="+mj-lt"/>
              </a:rPr>
              <a:t>foreign travelers </a:t>
            </a:r>
          </a:p>
          <a:p>
            <a:endParaRPr lang="ja-JP" altLang="en-US" sz="2800" dirty="0" smtClean="0">
              <a:solidFill>
                <a:srgbClr val="FF0000"/>
              </a:solidFill>
              <a:latin typeface="+mj-lt"/>
            </a:endParaRPr>
          </a:p>
        </p:txBody>
      </p:sp>
      <p:sp>
        <p:nvSpPr>
          <p:cNvPr id="47" name="角丸四角形 46"/>
          <p:cNvSpPr/>
          <p:nvPr/>
        </p:nvSpPr>
        <p:spPr>
          <a:xfrm>
            <a:off x="3638938" y="99750"/>
            <a:ext cx="6942495" cy="109728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ja-JP" sz="2800" dirty="0" smtClean="0"/>
              <a:t>Recognizes all characters in a scene and</a:t>
            </a:r>
            <a:r>
              <a:rPr lang="ja-JP" altLang="en-US" sz="2800" dirty="0" smtClean="0"/>
              <a:t> </a:t>
            </a:r>
            <a:r>
              <a:rPr lang="en-US" altLang="ja-JP" sz="2800" dirty="0" smtClean="0"/>
              <a:t>provide useful information only</a:t>
            </a:r>
          </a:p>
        </p:txBody>
      </p:sp>
      <p:sp>
        <p:nvSpPr>
          <p:cNvPr id="63" name="円/楕円 195"/>
          <p:cNvSpPr>
            <a:spLocks noChangeArrowheads="1"/>
          </p:cNvSpPr>
          <p:nvPr/>
        </p:nvSpPr>
        <p:spPr bwMode="auto">
          <a:xfrm rot="9434857">
            <a:off x="4251325" y="5207750"/>
            <a:ext cx="647700" cy="1527175"/>
          </a:xfrm>
          <a:prstGeom prst="ellipse">
            <a:avLst/>
          </a:prstGeom>
          <a:solidFill>
            <a:schemeClr val="bg2"/>
          </a:solidFill>
          <a:ln w="9525" algn="ctr">
            <a:noFill/>
            <a:round/>
            <a:headEnd type="none" w="sm" len="sm"/>
            <a:tailEnd type="none" w="sm" len="sm"/>
          </a:ln>
        </p:spPr>
        <p:txBody>
          <a:bodyPr rot="10800000" lIns="104306" tIns="52153" rIns="104306" bIns="52153"/>
          <a:lstStyle/>
          <a:p>
            <a:endParaRPr lang="ja-JP" altLang="en-US" sz="4600"/>
          </a:p>
        </p:txBody>
      </p:sp>
      <p:pic>
        <p:nvPicPr>
          <p:cNvPr id="64" name="Picture 25" descr="C:\Documents and Settings\masa\Local Settings\Temporary Internet Files\Content.IE5\87V3IWLP\MCBS01735_0000[1].wmf"/>
          <p:cNvPicPr>
            <a:picLocks noChangeAspect="1" noChangeArrowheads="1"/>
          </p:cNvPicPr>
          <p:nvPr/>
        </p:nvPicPr>
        <p:blipFill>
          <a:blip r:embed="rId5" cstate="print"/>
          <a:srcRect/>
          <a:stretch>
            <a:fillRect/>
          </a:stretch>
        </p:blipFill>
        <p:spPr bwMode="auto">
          <a:xfrm>
            <a:off x="3824288" y="3666288"/>
            <a:ext cx="1017587" cy="1944687"/>
          </a:xfrm>
          <a:prstGeom prst="rect">
            <a:avLst/>
          </a:prstGeom>
          <a:noFill/>
          <a:ln w="9525">
            <a:noFill/>
            <a:miter lim="800000"/>
            <a:headEnd/>
            <a:tailEnd/>
          </a:ln>
        </p:spPr>
      </p:pic>
      <p:sp>
        <p:nvSpPr>
          <p:cNvPr id="65" name="Freeform 107"/>
          <p:cNvSpPr>
            <a:spLocks/>
          </p:cNvSpPr>
          <p:nvPr/>
        </p:nvSpPr>
        <p:spPr bwMode="auto">
          <a:xfrm>
            <a:off x="4430713" y="3856788"/>
            <a:ext cx="127000" cy="115887"/>
          </a:xfrm>
          <a:custGeom>
            <a:avLst/>
            <a:gdLst>
              <a:gd name="T0" fmla="*/ 2147483647 w 134"/>
              <a:gd name="T1" fmla="*/ 2147483647 h 131"/>
              <a:gd name="T2" fmla="*/ 2147483647 w 134"/>
              <a:gd name="T3" fmla="*/ 2147483647 h 131"/>
              <a:gd name="T4" fmla="*/ 2147483647 w 134"/>
              <a:gd name="T5" fmla="*/ 2147483647 h 131"/>
              <a:gd name="T6" fmla="*/ 2147483647 w 134"/>
              <a:gd name="T7" fmla="*/ 2147483647 h 131"/>
              <a:gd name="T8" fmla="*/ 2147483647 w 134"/>
              <a:gd name="T9" fmla="*/ 2147483647 h 131"/>
              <a:gd name="T10" fmla="*/ 2147483647 w 134"/>
              <a:gd name="T11" fmla="*/ 2147483647 h 131"/>
              <a:gd name="T12" fmla="*/ 2147483647 w 134"/>
              <a:gd name="T13" fmla="*/ 2147483647 h 131"/>
              <a:gd name="T14" fmla="*/ 2147483647 w 134"/>
              <a:gd name="T15" fmla="*/ 2147483647 h 131"/>
              <a:gd name="T16" fmla="*/ 2147483647 w 134"/>
              <a:gd name="T17" fmla="*/ 2147483647 h 131"/>
              <a:gd name="T18" fmla="*/ 2147483647 w 134"/>
              <a:gd name="T19" fmla="*/ 2147483647 h 131"/>
              <a:gd name="T20" fmla="*/ 2147483647 w 134"/>
              <a:gd name="T21" fmla="*/ 2147483647 h 131"/>
              <a:gd name="T22" fmla="*/ 2147483647 w 134"/>
              <a:gd name="T23" fmla="*/ 2147483647 h 131"/>
              <a:gd name="T24" fmla="*/ 2147483647 w 134"/>
              <a:gd name="T25" fmla="*/ 2147483647 h 131"/>
              <a:gd name="T26" fmla="*/ 2147483647 w 134"/>
              <a:gd name="T27" fmla="*/ 2147483647 h 131"/>
              <a:gd name="T28" fmla="*/ 2147483647 w 134"/>
              <a:gd name="T29" fmla="*/ 2147483647 h 131"/>
              <a:gd name="T30" fmla="*/ 0 w 134"/>
              <a:gd name="T31" fmla="*/ 2147483647 h 131"/>
              <a:gd name="T32" fmla="*/ 0 w 134"/>
              <a:gd name="T33" fmla="*/ 2147483647 h 131"/>
              <a:gd name="T34" fmla="*/ 2147483647 w 134"/>
              <a:gd name="T35" fmla="*/ 2147483647 h 131"/>
              <a:gd name="T36" fmla="*/ 2147483647 w 134"/>
              <a:gd name="T37" fmla="*/ 2147483647 h 131"/>
              <a:gd name="T38" fmla="*/ 2147483647 w 134"/>
              <a:gd name="T39" fmla="*/ 2147483647 h 131"/>
              <a:gd name="T40" fmla="*/ 2147483647 w 134"/>
              <a:gd name="T41" fmla="*/ 0 h 131"/>
              <a:gd name="T42" fmla="*/ 2147483647 w 134"/>
              <a:gd name="T43" fmla="*/ 2147483647 h 131"/>
              <a:gd name="T44" fmla="*/ 2147483647 w 134"/>
              <a:gd name="T45" fmla="*/ 2147483647 h 131"/>
              <a:gd name="T46" fmla="*/ 2147483647 w 134"/>
              <a:gd name="T47" fmla="*/ 2147483647 h 131"/>
              <a:gd name="T48" fmla="*/ 2147483647 w 134"/>
              <a:gd name="T49" fmla="*/ 2147483647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
              <a:gd name="T76" fmla="*/ 0 h 131"/>
              <a:gd name="T77" fmla="*/ 134 w 134"/>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 h="131">
                <a:moveTo>
                  <a:pt x="126" y="26"/>
                </a:moveTo>
                <a:lnTo>
                  <a:pt x="128" y="50"/>
                </a:lnTo>
                <a:lnTo>
                  <a:pt x="132" y="73"/>
                </a:lnTo>
                <a:lnTo>
                  <a:pt x="134" y="96"/>
                </a:lnTo>
                <a:lnTo>
                  <a:pt x="129" y="119"/>
                </a:lnTo>
                <a:lnTo>
                  <a:pt x="116" y="123"/>
                </a:lnTo>
                <a:lnTo>
                  <a:pt x="102" y="128"/>
                </a:lnTo>
                <a:lnTo>
                  <a:pt x="88" y="130"/>
                </a:lnTo>
                <a:lnTo>
                  <a:pt x="75" y="131"/>
                </a:lnTo>
                <a:lnTo>
                  <a:pt x="61" y="131"/>
                </a:lnTo>
                <a:lnTo>
                  <a:pt x="47" y="129"/>
                </a:lnTo>
                <a:lnTo>
                  <a:pt x="33" y="126"/>
                </a:lnTo>
                <a:lnTo>
                  <a:pt x="20" y="121"/>
                </a:lnTo>
                <a:lnTo>
                  <a:pt x="8" y="96"/>
                </a:lnTo>
                <a:lnTo>
                  <a:pt x="2" y="68"/>
                </a:lnTo>
                <a:lnTo>
                  <a:pt x="0" y="39"/>
                </a:lnTo>
                <a:lnTo>
                  <a:pt x="0" y="8"/>
                </a:lnTo>
                <a:lnTo>
                  <a:pt x="16" y="7"/>
                </a:lnTo>
                <a:lnTo>
                  <a:pt x="33" y="5"/>
                </a:lnTo>
                <a:lnTo>
                  <a:pt x="52" y="2"/>
                </a:lnTo>
                <a:lnTo>
                  <a:pt x="69" y="0"/>
                </a:lnTo>
                <a:lnTo>
                  <a:pt x="86" y="1"/>
                </a:lnTo>
                <a:lnTo>
                  <a:pt x="102" y="5"/>
                </a:lnTo>
                <a:lnTo>
                  <a:pt x="115" y="13"/>
                </a:lnTo>
                <a:lnTo>
                  <a:pt x="126" y="26"/>
                </a:lnTo>
                <a:close/>
              </a:path>
            </a:pathLst>
          </a:custGeom>
          <a:solidFill>
            <a:srgbClr val="990033"/>
          </a:solidFill>
          <a:ln w="9525">
            <a:noFill/>
            <a:round/>
            <a:headEnd/>
            <a:tailEnd/>
          </a:ln>
        </p:spPr>
        <p:txBody>
          <a:bodyPr lIns="104306" tIns="52153" rIns="104306" bIns="52153"/>
          <a:lstStyle/>
          <a:p>
            <a:endParaRPr lang="ja-JP" altLang="en-US"/>
          </a:p>
        </p:txBody>
      </p:sp>
      <p:sp>
        <p:nvSpPr>
          <p:cNvPr id="66" name="Freeform 109"/>
          <p:cNvSpPr>
            <a:spLocks/>
          </p:cNvSpPr>
          <p:nvPr/>
        </p:nvSpPr>
        <p:spPr bwMode="auto">
          <a:xfrm>
            <a:off x="4273550" y="3872663"/>
            <a:ext cx="109538" cy="127000"/>
          </a:xfrm>
          <a:custGeom>
            <a:avLst/>
            <a:gdLst>
              <a:gd name="T0" fmla="*/ 2147483647 w 118"/>
              <a:gd name="T1" fmla="*/ 0 h 148"/>
              <a:gd name="T2" fmla="*/ 2147483647 w 118"/>
              <a:gd name="T3" fmla="*/ 2147483647 h 148"/>
              <a:gd name="T4" fmla="*/ 2147483647 w 118"/>
              <a:gd name="T5" fmla="*/ 2147483647 h 148"/>
              <a:gd name="T6" fmla="*/ 2147483647 w 118"/>
              <a:gd name="T7" fmla="*/ 2147483647 h 148"/>
              <a:gd name="T8" fmla="*/ 2147483647 w 118"/>
              <a:gd name="T9" fmla="*/ 2147483647 h 148"/>
              <a:gd name="T10" fmla="*/ 2147483647 w 118"/>
              <a:gd name="T11" fmla="*/ 2147483647 h 148"/>
              <a:gd name="T12" fmla="*/ 2147483647 w 118"/>
              <a:gd name="T13" fmla="*/ 2147483647 h 148"/>
              <a:gd name="T14" fmla="*/ 2147483647 w 118"/>
              <a:gd name="T15" fmla="*/ 2147483647 h 148"/>
              <a:gd name="T16" fmla="*/ 2147483647 w 118"/>
              <a:gd name="T17" fmla="*/ 2147483647 h 148"/>
              <a:gd name="T18" fmla="*/ 2147483647 w 118"/>
              <a:gd name="T19" fmla="*/ 2147483647 h 148"/>
              <a:gd name="T20" fmla="*/ 2147483647 w 118"/>
              <a:gd name="T21" fmla="*/ 2147483647 h 148"/>
              <a:gd name="T22" fmla="*/ 2147483647 w 118"/>
              <a:gd name="T23" fmla="*/ 2147483647 h 148"/>
              <a:gd name="T24" fmla="*/ 2147483647 w 118"/>
              <a:gd name="T25" fmla="*/ 2147483647 h 148"/>
              <a:gd name="T26" fmla="*/ 2147483647 w 118"/>
              <a:gd name="T27" fmla="*/ 2147483647 h 148"/>
              <a:gd name="T28" fmla="*/ 2147483647 w 118"/>
              <a:gd name="T29" fmla="*/ 2147483647 h 148"/>
              <a:gd name="T30" fmla="*/ 2147483647 w 118"/>
              <a:gd name="T31" fmla="*/ 2147483647 h 148"/>
              <a:gd name="T32" fmla="*/ 2147483647 w 118"/>
              <a:gd name="T33" fmla="*/ 2147483647 h 148"/>
              <a:gd name="T34" fmla="*/ 2147483647 w 118"/>
              <a:gd name="T35" fmla="*/ 2147483647 h 148"/>
              <a:gd name="T36" fmla="*/ 2147483647 w 118"/>
              <a:gd name="T37" fmla="*/ 2147483647 h 148"/>
              <a:gd name="T38" fmla="*/ 2147483647 w 118"/>
              <a:gd name="T39" fmla="*/ 2147483647 h 148"/>
              <a:gd name="T40" fmla="*/ 0 w 118"/>
              <a:gd name="T41" fmla="*/ 2147483647 h 148"/>
              <a:gd name="T42" fmla="*/ 0 w 118"/>
              <a:gd name="T43" fmla="*/ 2147483647 h 148"/>
              <a:gd name="T44" fmla="*/ 0 w 118"/>
              <a:gd name="T45" fmla="*/ 2147483647 h 148"/>
              <a:gd name="T46" fmla="*/ 0 w 118"/>
              <a:gd name="T47" fmla="*/ 2147483647 h 148"/>
              <a:gd name="T48" fmla="*/ 2147483647 w 118"/>
              <a:gd name="T49" fmla="*/ 2147483647 h 148"/>
              <a:gd name="T50" fmla="*/ 2147483647 w 118"/>
              <a:gd name="T51" fmla="*/ 2147483647 h 148"/>
              <a:gd name="T52" fmla="*/ 2147483647 w 118"/>
              <a:gd name="T53" fmla="*/ 2147483647 h 148"/>
              <a:gd name="T54" fmla="*/ 2147483647 w 118"/>
              <a:gd name="T55" fmla="*/ 2147483647 h 148"/>
              <a:gd name="T56" fmla="*/ 2147483647 w 118"/>
              <a:gd name="T57" fmla="*/ 2147483647 h 148"/>
              <a:gd name="T58" fmla="*/ 2147483647 w 118"/>
              <a:gd name="T59" fmla="*/ 2147483647 h 148"/>
              <a:gd name="T60" fmla="*/ 2147483647 w 118"/>
              <a:gd name="T61" fmla="*/ 2147483647 h 148"/>
              <a:gd name="T62" fmla="*/ 2147483647 w 118"/>
              <a:gd name="T63" fmla="*/ 2147483647 h 148"/>
              <a:gd name="T64" fmla="*/ 2147483647 w 118"/>
              <a:gd name="T65" fmla="*/ 0 h 148"/>
              <a:gd name="T66" fmla="*/ 2147483647 w 118"/>
              <a:gd name="T67" fmla="*/ 0 h 148"/>
              <a:gd name="T68" fmla="*/ 2147483647 w 118"/>
              <a:gd name="T69" fmla="*/ 0 h 148"/>
              <a:gd name="T70" fmla="*/ 2147483647 w 118"/>
              <a:gd name="T71" fmla="*/ 0 h 148"/>
              <a:gd name="T72" fmla="*/ 2147483647 w 118"/>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8"/>
              <a:gd name="T113" fmla="*/ 118 w 118"/>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8">
                <a:moveTo>
                  <a:pt x="110" y="0"/>
                </a:moveTo>
                <a:lnTo>
                  <a:pt x="114" y="29"/>
                </a:lnTo>
                <a:lnTo>
                  <a:pt x="118" y="61"/>
                </a:lnTo>
                <a:lnTo>
                  <a:pt x="118" y="93"/>
                </a:lnTo>
                <a:lnTo>
                  <a:pt x="116" y="125"/>
                </a:lnTo>
                <a:lnTo>
                  <a:pt x="110" y="133"/>
                </a:lnTo>
                <a:lnTo>
                  <a:pt x="103" y="138"/>
                </a:lnTo>
                <a:lnTo>
                  <a:pt x="95" y="143"/>
                </a:lnTo>
                <a:lnTo>
                  <a:pt x="86" y="145"/>
                </a:lnTo>
                <a:lnTo>
                  <a:pt x="76" y="146"/>
                </a:lnTo>
                <a:lnTo>
                  <a:pt x="66" y="148"/>
                </a:lnTo>
                <a:lnTo>
                  <a:pt x="56" y="146"/>
                </a:lnTo>
                <a:lnTo>
                  <a:pt x="45" y="146"/>
                </a:lnTo>
                <a:lnTo>
                  <a:pt x="31" y="146"/>
                </a:lnTo>
                <a:lnTo>
                  <a:pt x="21" y="143"/>
                </a:lnTo>
                <a:lnTo>
                  <a:pt x="15" y="136"/>
                </a:lnTo>
                <a:lnTo>
                  <a:pt x="11" y="126"/>
                </a:lnTo>
                <a:lnTo>
                  <a:pt x="8" y="115"/>
                </a:lnTo>
                <a:lnTo>
                  <a:pt x="7" y="104"/>
                </a:lnTo>
                <a:lnTo>
                  <a:pt x="5" y="92"/>
                </a:lnTo>
                <a:lnTo>
                  <a:pt x="0" y="83"/>
                </a:lnTo>
                <a:lnTo>
                  <a:pt x="0" y="72"/>
                </a:lnTo>
                <a:lnTo>
                  <a:pt x="0" y="60"/>
                </a:lnTo>
                <a:lnTo>
                  <a:pt x="0" y="46"/>
                </a:lnTo>
                <a:lnTo>
                  <a:pt x="2" y="34"/>
                </a:lnTo>
                <a:lnTo>
                  <a:pt x="4" y="22"/>
                </a:lnTo>
                <a:lnTo>
                  <a:pt x="10" y="13"/>
                </a:lnTo>
                <a:lnTo>
                  <a:pt x="20" y="6"/>
                </a:lnTo>
                <a:lnTo>
                  <a:pt x="34" y="4"/>
                </a:lnTo>
                <a:lnTo>
                  <a:pt x="43" y="2"/>
                </a:lnTo>
                <a:lnTo>
                  <a:pt x="52" y="1"/>
                </a:lnTo>
                <a:lnTo>
                  <a:pt x="61" y="1"/>
                </a:lnTo>
                <a:lnTo>
                  <a:pt x="72" y="0"/>
                </a:lnTo>
                <a:lnTo>
                  <a:pt x="81" y="0"/>
                </a:lnTo>
                <a:lnTo>
                  <a:pt x="90" y="0"/>
                </a:lnTo>
                <a:lnTo>
                  <a:pt x="101" y="0"/>
                </a:lnTo>
                <a:lnTo>
                  <a:pt x="110" y="0"/>
                </a:lnTo>
                <a:close/>
              </a:path>
            </a:pathLst>
          </a:custGeom>
          <a:solidFill>
            <a:srgbClr val="990033"/>
          </a:solidFill>
          <a:ln w="9525">
            <a:noFill/>
            <a:round/>
            <a:headEnd/>
            <a:tailEnd/>
          </a:ln>
        </p:spPr>
        <p:txBody>
          <a:bodyPr lIns="104306" tIns="52153" rIns="104306" bIns="52153"/>
          <a:lstStyle/>
          <a:p>
            <a:endParaRPr lang="ja-JP" altLang="en-US"/>
          </a:p>
        </p:txBody>
      </p:sp>
      <p:sp>
        <p:nvSpPr>
          <p:cNvPr id="67" name="正方形/長方形 196"/>
          <p:cNvSpPr>
            <a:spLocks noChangeArrowheads="1"/>
          </p:cNvSpPr>
          <p:nvPr/>
        </p:nvSpPr>
        <p:spPr bwMode="auto">
          <a:xfrm rot="-714505">
            <a:off x="4781550" y="4679113"/>
            <a:ext cx="53975" cy="1738312"/>
          </a:xfrm>
          <a:prstGeom prst="rect">
            <a:avLst/>
          </a:prstGeom>
          <a:solidFill>
            <a:schemeClr val="bg1"/>
          </a:solidFill>
          <a:ln w="12700" algn="ctr">
            <a:solidFill>
              <a:schemeClr val="tx1"/>
            </a:solidFill>
            <a:round/>
            <a:headEnd type="none" w="sm" len="sm"/>
            <a:tailEnd type="none" w="sm" len="sm"/>
          </a:ln>
        </p:spPr>
        <p:txBody>
          <a:bodyPr lIns="104306" tIns="52153" rIns="104306" bIns="52153"/>
          <a:lstStyle/>
          <a:p>
            <a:endParaRPr lang="ja-JP" altLang="en-US" sz="4600"/>
          </a:p>
        </p:txBody>
      </p:sp>
      <p:sp>
        <p:nvSpPr>
          <p:cNvPr id="69" name="テキスト ボックス 68"/>
          <p:cNvSpPr txBox="1"/>
          <p:nvPr/>
        </p:nvSpPr>
        <p:spPr>
          <a:xfrm>
            <a:off x="6101557" y="4305981"/>
            <a:ext cx="595035" cy="584775"/>
          </a:xfrm>
          <a:prstGeom prst="rect">
            <a:avLst/>
          </a:prstGeom>
          <a:noFill/>
        </p:spPr>
        <p:txBody>
          <a:bodyPr wrap="none" rtlCol="0">
            <a:spAutoFit/>
          </a:bodyPr>
          <a:lstStyle/>
          <a:p>
            <a:r>
              <a:rPr kumimoji="1" lang="ja-JP" altLang="en-US" sz="3200" dirty="0" smtClean="0"/>
              <a:t>♪</a:t>
            </a:r>
            <a:endParaRPr kumimoji="1" lang="ja-JP" altLang="en-US" sz="3200" dirty="0"/>
          </a:p>
        </p:txBody>
      </p:sp>
      <p:sp>
        <p:nvSpPr>
          <p:cNvPr id="70" name="テキスト ボックス 69"/>
          <p:cNvSpPr txBox="1"/>
          <p:nvPr/>
        </p:nvSpPr>
        <p:spPr>
          <a:xfrm>
            <a:off x="5655457" y="3943006"/>
            <a:ext cx="697627" cy="707886"/>
          </a:xfrm>
          <a:prstGeom prst="rect">
            <a:avLst/>
          </a:prstGeom>
          <a:noFill/>
        </p:spPr>
        <p:txBody>
          <a:bodyPr wrap="none" rtlCol="0">
            <a:spAutoFit/>
          </a:bodyPr>
          <a:lstStyle/>
          <a:p>
            <a:r>
              <a:rPr kumimoji="1" lang="ja-JP" altLang="en-US" sz="4000" dirty="0" smtClean="0"/>
              <a:t>♪</a:t>
            </a:r>
            <a:endParaRPr kumimoji="1" lang="ja-JP" altLang="en-US" sz="4000" dirty="0"/>
          </a:p>
        </p:txBody>
      </p:sp>
      <p:pic>
        <p:nvPicPr>
          <p:cNvPr id="92" name="Picture 59"/>
          <p:cNvPicPr>
            <a:picLocks noChangeAspect="1" noChangeArrowheads="1"/>
          </p:cNvPicPr>
          <p:nvPr/>
        </p:nvPicPr>
        <p:blipFill>
          <a:blip r:embed="rId6" cstate="print"/>
          <a:srcRect/>
          <a:stretch>
            <a:fillRect/>
          </a:stretch>
        </p:blipFill>
        <p:spPr bwMode="auto">
          <a:xfrm>
            <a:off x="462268" y="3609958"/>
            <a:ext cx="2701197" cy="3056011"/>
          </a:xfrm>
          <a:prstGeom prst="rect">
            <a:avLst/>
          </a:prstGeom>
          <a:noFill/>
          <a:ln w="19050" algn="ctr">
            <a:noFill/>
            <a:miter lim="800000"/>
            <a:headEnd/>
            <a:tailEnd/>
          </a:ln>
        </p:spPr>
      </p:pic>
      <p:sp>
        <p:nvSpPr>
          <p:cNvPr id="49" name="円形吹き出し 25"/>
          <p:cNvSpPr>
            <a:spLocks noChangeArrowheads="1"/>
          </p:cNvSpPr>
          <p:nvPr/>
        </p:nvSpPr>
        <p:spPr bwMode="auto">
          <a:xfrm>
            <a:off x="3165475" y="3883775"/>
            <a:ext cx="919163" cy="787400"/>
          </a:xfrm>
          <a:prstGeom prst="wedgeEllipseCallout">
            <a:avLst>
              <a:gd name="adj1" fmla="val 28991"/>
              <a:gd name="adj2" fmla="val 84889"/>
            </a:avLst>
          </a:prstGeom>
          <a:solidFill>
            <a:schemeClr val="accent1"/>
          </a:solidFill>
          <a:ln w="19050" algn="ctr">
            <a:solidFill>
              <a:srgbClr val="400000"/>
            </a:solidFill>
            <a:round/>
            <a:headEnd type="none" w="sm" len="sm"/>
            <a:tailEnd type="none" w="sm" len="sm"/>
          </a:ln>
        </p:spPr>
        <p:txBody>
          <a:bodyPr lIns="104306" tIns="52153" rIns="104306" bIns="52153"/>
          <a:lstStyle/>
          <a:p>
            <a:endParaRPr lang="ja-JP" altLang="en-US" sz="4600"/>
          </a:p>
        </p:txBody>
      </p:sp>
      <p:grpSp>
        <p:nvGrpSpPr>
          <p:cNvPr id="50" name="グループ化 37"/>
          <p:cNvGrpSpPr>
            <a:grpSpLocks/>
          </p:cNvGrpSpPr>
          <p:nvPr/>
        </p:nvGrpSpPr>
        <p:grpSpPr bwMode="auto">
          <a:xfrm>
            <a:off x="3362325" y="3994900"/>
            <a:ext cx="495300" cy="568325"/>
            <a:chOff x="-1473244" y="55563"/>
            <a:chExt cx="539750" cy="722313"/>
          </a:xfrm>
        </p:grpSpPr>
        <p:sp>
          <p:nvSpPr>
            <p:cNvPr id="51" name="Freeform 35"/>
            <p:cNvSpPr>
              <a:spLocks/>
            </p:cNvSpPr>
            <p:nvPr/>
          </p:nvSpPr>
          <p:spPr bwMode="auto">
            <a:xfrm>
              <a:off x="-1473244" y="55563"/>
              <a:ext cx="539750" cy="722313"/>
            </a:xfrm>
            <a:custGeom>
              <a:avLst/>
              <a:gdLst>
                <a:gd name="T0" fmla="*/ 2147483647 w 680"/>
                <a:gd name="T1" fmla="*/ 2147483647 h 911"/>
                <a:gd name="T2" fmla="*/ 2147483647 w 680"/>
                <a:gd name="T3" fmla="*/ 2147483647 h 911"/>
                <a:gd name="T4" fmla="*/ 2147483647 w 680"/>
                <a:gd name="T5" fmla="*/ 2147483647 h 911"/>
                <a:gd name="T6" fmla="*/ 2147483647 w 680"/>
                <a:gd name="T7" fmla="*/ 2147483647 h 911"/>
                <a:gd name="T8" fmla="*/ 2147483647 w 680"/>
                <a:gd name="T9" fmla="*/ 2147483647 h 911"/>
                <a:gd name="T10" fmla="*/ 2147483647 w 680"/>
                <a:gd name="T11" fmla="*/ 2147483647 h 911"/>
                <a:gd name="T12" fmla="*/ 2147483647 w 680"/>
                <a:gd name="T13" fmla="*/ 2147483647 h 911"/>
                <a:gd name="T14" fmla="*/ 2147483647 w 680"/>
                <a:gd name="T15" fmla="*/ 2147483647 h 911"/>
                <a:gd name="T16" fmla="*/ 2147483647 w 680"/>
                <a:gd name="T17" fmla="*/ 2147483647 h 911"/>
                <a:gd name="T18" fmla="*/ 2147483647 w 680"/>
                <a:gd name="T19" fmla="*/ 2147483647 h 911"/>
                <a:gd name="T20" fmla="*/ 2147483647 w 680"/>
                <a:gd name="T21" fmla="*/ 2147483647 h 911"/>
                <a:gd name="T22" fmla="*/ 2147483647 w 680"/>
                <a:gd name="T23" fmla="*/ 2147483647 h 911"/>
                <a:gd name="T24" fmla="*/ 2147483647 w 680"/>
                <a:gd name="T25" fmla="*/ 0 h 911"/>
                <a:gd name="T26" fmla="*/ 2147483647 w 680"/>
                <a:gd name="T27" fmla="*/ 2147483647 h 911"/>
                <a:gd name="T28" fmla="*/ 2147483647 w 680"/>
                <a:gd name="T29" fmla="*/ 2147483647 h 911"/>
                <a:gd name="T30" fmla="*/ 2147483647 w 680"/>
                <a:gd name="T31" fmla="*/ 2147483647 h 911"/>
                <a:gd name="T32" fmla="*/ 2147483647 w 680"/>
                <a:gd name="T33" fmla="*/ 2147483647 h 911"/>
                <a:gd name="T34" fmla="*/ 2147483647 w 680"/>
                <a:gd name="T35" fmla="*/ 2147483647 h 911"/>
                <a:gd name="T36" fmla="*/ 2147483647 w 680"/>
                <a:gd name="T37" fmla="*/ 2147483647 h 911"/>
                <a:gd name="T38" fmla="*/ 2147483647 w 680"/>
                <a:gd name="T39" fmla="*/ 2147483647 h 911"/>
                <a:gd name="T40" fmla="*/ 2147483647 w 680"/>
                <a:gd name="T41" fmla="*/ 2147483647 h 911"/>
                <a:gd name="T42" fmla="*/ 2147483647 w 680"/>
                <a:gd name="T43" fmla="*/ 2147483647 h 911"/>
                <a:gd name="T44" fmla="*/ 2147483647 w 680"/>
                <a:gd name="T45" fmla="*/ 2147483647 h 911"/>
                <a:gd name="T46" fmla="*/ 2147483647 w 680"/>
                <a:gd name="T47" fmla="*/ 2147483647 h 911"/>
                <a:gd name="T48" fmla="*/ 2147483647 w 680"/>
                <a:gd name="T49" fmla="*/ 2147483647 h 911"/>
                <a:gd name="T50" fmla="*/ 2147483647 w 680"/>
                <a:gd name="T51" fmla="*/ 2147483647 h 911"/>
                <a:gd name="T52" fmla="*/ 2147483647 w 680"/>
                <a:gd name="T53" fmla="*/ 2147483647 h 911"/>
                <a:gd name="T54" fmla="*/ 2147483647 w 680"/>
                <a:gd name="T55" fmla="*/ 2147483647 h 911"/>
                <a:gd name="T56" fmla="*/ 2147483647 w 680"/>
                <a:gd name="T57" fmla="*/ 2147483647 h 911"/>
                <a:gd name="T58" fmla="*/ 2147483647 w 680"/>
                <a:gd name="T59" fmla="*/ 2147483647 h 911"/>
                <a:gd name="T60" fmla="*/ 2147483647 w 680"/>
                <a:gd name="T61" fmla="*/ 2147483647 h 911"/>
                <a:gd name="T62" fmla="*/ 2147483647 w 680"/>
                <a:gd name="T63" fmla="*/ 2147483647 h 911"/>
                <a:gd name="T64" fmla="*/ 2147483647 w 680"/>
                <a:gd name="T65" fmla="*/ 2147483647 h 911"/>
                <a:gd name="T66" fmla="*/ 2147483647 w 680"/>
                <a:gd name="T67" fmla="*/ 2147483647 h 911"/>
                <a:gd name="T68" fmla="*/ 2147483647 w 680"/>
                <a:gd name="T69" fmla="*/ 2147483647 h 911"/>
                <a:gd name="T70" fmla="*/ 2147483647 w 680"/>
                <a:gd name="T71" fmla="*/ 2147483647 h 911"/>
                <a:gd name="T72" fmla="*/ 2147483647 w 680"/>
                <a:gd name="T73" fmla="*/ 2147483647 h 911"/>
                <a:gd name="T74" fmla="*/ 2147483647 w 680"/>
                <a:gd name="T75" fmla="*/ 2147483647 h 911"/>
                <a:gd name="T76" fmla="*/ 2147483647 w 680"/>
                <a:gd name="T77" fmla="*/ 2147483647 h 911"/>
                <a:gd name="T78" fmla="*/ 2147483647 w 680"/>
                <a:gd name="T79" fmla="*/ 2147483647 h 911"/>
                <a:gd name="T80" fmla="*/ 2147483647 w 680"/>
                <a:gd name="T81" fmla="*/ 2147483647 h 911"/>
                <a:gd name="T82" fmla="*/ 2147483647 w 680"/>
                <a:gd name="T83" fmla="*/ 2147483647 h 911"/>
                <a:gd name="T84" fmla="*/ 2147483647 w 680"/>
                <a:gd name="T85" fmla="*/ 2147483647 h 9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0"/>
                <a:gd name="T130" fmla="*/ 0 h 911"/>
                <a:gd name="T131" fmla="*/ 680 w 680"/>
                <a:gd name="T132" fmla="*/ 911 h 9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0" h="911">
                  <a:moveTo>
                    <a:pt x="540" y="634"/>
                  </a:moveTo>
                  <a:lnTo>
                    <a:pt x="571" y="609"/>
                  </a:lnTo>
                  <a:lnTo>
                    <a:pt x="599" y="580"/>
                  </a:lnTo>
                  <a:lnTo>
                    <a:pt x="623" y="548"/>
                  </a:lnTo>
                  <a:lnTo>
                    <a:pt x="644" y="514"/>
                  </a:lnTo>
                  <a:lnTo>
                    <a:pt x="659" y="477"/>
                  </a:lnTo>
                  <a:lnTo>
                    <a:pt x="671" y="439"/>
                  </a:lnTo>
                  <a:lnTo>
                    <a:pt x="678" y="399"/>
                  </a:lnTo>
                  <a:lnTo>
                    <a:pt x="680" y="358"/>
                  </a:lnTo>
                  <a:lnTo>
                    <a:pt x="679" y="332"/>
                  </a:lnTo>
                  <a:lnTo>
                    <a:pt x="677" y="308"/>
                  </a:lnTo>
                  <a:lnTo>
                    <a:pt x="672" y="284"/>
                  </a:lnTo>
                  <a:lnTo>
                    <a:pt x="667" y="260"/>
                  </a:lnTo>
                  <a:lnTo>
                    <a:pt x="659" y="237"/>
                  </a:lnTo>
                  <a:lnTo>
                    <a:pt x="649" y="215"/>
                  </a:lnTo>
                  <a:lnTo>
                    <a:pt x="638" y="193"/>
                  </a:lnTo>
                  <a:lnTo>
                    <a:pt x="625" y="172"/>
                  </a:lnTo>
                  <a:lnTo>
                    <a:pt x="611" y="152"/>
                  </a:lnTo>
                  <a:lnTo>
                    <a:pt x="596" y="134"/>
                  </a:lnTo>
                  <a:lnTo>
                    <a:pt x="580" y="117"/>
                  </a:lnTo>
                  <a:lnTo>
                    <a:pt x="562" y="99"/>
                  </a:lnTo>
                  <a:lnTo>
                    <a:pt x="543" y="84"/>
                  </a:lnTo>
                  <a:lnTo>
                    <a:pt x="524" y="70"/>
                  </a:lnTo>
                  <a:lnTo>
                    <a:pt x="502" y="58"/>
                  </a:lnTo>
                  <a:lnTo>
                    <a:pt x="480" y="47"/>
                  </a:lnTo>
                  <a:lnTo>
                    <a:pt x="478" y="46"/>
                  </a:lnTo>
                  <a:lnTo>
                    <a:pt x="474" y="45"/>
                  </a:lnTo>
                  <a:lnTo>
                    <a:pt x="470" y="43"/>
                  </a:lnTo>
                  <a:lnTo>
                    <a:pt x="466" y="42"/>
                  </a:lnTo>
                  <a:lnTo>
                    <a:pt x="466" y="36"/>
                  </a:lnTo>
                  <a:lnTo>
                    <a:pt x="466" y="30"/>
                  </a:lnTo>
                  <a:lnTo>
                    <a:pt x="466" y="26"/>
                  </a:lnTo>
                  <a:lnTo>
                    <a:pt x="466" y="23"/>
                  </a:lnTo>
                  <a:lnTo>
                    <a:pt x="444" y="16"/>
                  </a:lnTo>
                  <a:lnTo>
                    <a:pt x="423" y="11"/>
                  </a:lnTo>
                  <a:lnTo>
                    <a:pt x="403" y="6"/>
                  </a:lnTo>
                  <a:lnTo>
                    <a:pt x="383" y="2"/>
                  </a:lnTo>
                  <a:lnTo>
                    <a:pt x="366" y="1"/>
                  </a:lnTo>
                  <a:lnTo>
                    <a:pt x="348" y="0"/>
                  </a:lnTo>
                  <a:lnTo>
                    <a:pt x="332" y="0"/>
                  </a:lnTo>
                  <a:lnTo>
                    <a:pt x="317" y="1"/>
                  </a:lnTo>
                  <a:lnTo>
                    <a:pt x="304" y="2"/>
                  </a:lnTo>
                  <a:lnTo>
                    <a:pt x="291" y="5"/>
                  </a:lnTo>
                  <a:lnTo>
                    <a:pt x="280" y="8"/>
                  </a:lnTo>
                  <a:lnTo>
                    <a:pt x="270" y="11"/>
                  </a:lnTo>
                  <a:lnTo>
                    <a:pt x="262" y="13"/>
                  </a:lnTo>
                  <a:lnTo>
                    <a:pt x="255" y="15"/>
                  </a:lnTo>
                  <a:lnTo>
                    <a:pt x="249" y="17"/>
                  </a:lnTo>
                  <a:lnTo>
                    <a:pt x="246" y="20"/>
                  </a:lnTo>
                  <a:lnTo>
                    <a:pt x="244" y="21"/>
                  </a:lnTo>
                  <a:lnTo>
                    <a:pt x="241" y="22"/>
                  </a:lnTo>
                  <a:lnTo>
                    <a:pt x="234" y="28"/>
                  </a:lnTo>
                  <a:lnTo>
                    <a:pt x="232" y="29"/>
                  </a:lnTo>
                  <a:lnTo>
                    <a:pt x="231" y="30"/>
                  </a:lnTo>
                  <a:lnTo>
                    <a:pt x="230" y="31"/>
                  </a:lnTo>
                  <a:lnTo>
                    <a:pt x="227" y="35"/>
                  </a:lnTo>
                  <a:lnTo>
                    <a:pt x="224" y="38"/>
                  </a:lnTo>
                  <a:lnTo>
                    <a:pt x="200" y="49"/>
                  </a:lnTo>
                  <a:lnTo>
                    <a:pt x="176" y="60"/>
                  </a:lnTo>
                  <a:lnTo>
                    <a:pt x="154" y="74"/>
                  </a:lnTo>
                  <a:lnTo>
                    <a:pt x="133" y="89"/>
                  </a:lnTo>
                  <a:lnTo>
                    <a:pt x="113" y="105"/>
                  </a:lnTo>
                  <a:lnTo>
                    <a:pt x="95" y="124"/>
                  </a:lnTo>
                  <a:lnTo>
                    <a:pt x="78" y="142"/>
                  </a:lnTo>
                  <a:lnTo>
                    <a:pt x="63" y="163"/>
                  </a:lnTo>
                  <a:lnTo>
                    <a:pt x="48" y="185"/>
                  </a:lnTo>
                  <a:lnTo>
                    <a:pt x="36" y="207"/>
                  </a:lnTo>
                  <a:lnTo>
                    <a:pt x="26" y="230"/>
                  </a:lnTo>
                  <a:lnTo>
                    <a:pt x="17" y="254"/>
                  </a:lnTo>
                  <a:lnTo>
                    <a:pt x="10" y="279"/>
                  </a:lnTo>
                  <a:lnTo>
                    <a:pt x="5" y="305"/>
                  </a:lnTo>
                  <a:lnTo>
                    <a:pt x="2" y="331"/>
                  </a:lnTo>
                  <a:lnTo>
                    <a:pt x="0" y="358"/>
                  </a:lnTo>
                  <a:lnTo>
                    <a:pt x="3" y="399"/>
                  </a:lnTo>
                  <a:lnTo>
                    <a:pt x="10" y="439"/>
                  </a:lnTo>
                  <a:lnTo>
                    <a:pt x="22" y="477"/>
                  </a:lnTo>
                  <a:lnTo>
                    <a:pt x="38" y="514"/>
                  </a:lnTo>
                  <a:lnTo>
                    <a:pt x="58" y="548"/>
                  </a:lnTo>
                  <a:lnTo>
                    <a:pt x="82" y="580"/>
                  </a:lnTo>
                  <a:lnTo>
                    <a:pt x="111" y="609"/>
                  </a:lnTo>
                  <a:lnTo>
                    <a:pt x="142" y="634"/>
                  </a:lnTo>
                  <a:lnTo>
                    <a:pt x="117" y="646"/>
                  </a:lnTo>
                  <a:lnTo>
                    <a:pt x="94" y="657"/>
                  </a:lnTo>
                  <a:lnTo>
                    <a:pt x="74" y="671"/>
                  </a:lnTo>
                  <a:lnTo>
                    <a:pt x="57" y="686"/>
                  </a:lnTo>
                  <a:lnTo>
                    <a:pt x="44" y="702"/>
                  </a:lnTo>
                  <a:lnTo>
                    <a:pt x="35" y="720"/>
                  </a:lnTo>
                  <a:lnTo>
                    <a:pt x="29" y="738"/>
                  </a:lnTo>
                  <a:lnTo>
                    <a:pt x="27" y="756"/>
                  </a:lnTo>
                  <a:lnTo>
                    <a:pt x="28" y="774"/>
                  </a:lnTo>
                  <a:lnTo>
                    <a:pt x="33" y="789"/>
                  </a:lnTo>
                  <a:lnTo>
                    <a:pt x="40" y="805"/>
                  </a:lnTo>
                  <a:lnTo>
                    <a:pt x="50" y="819"/>
                  </a:lnTo>
                  <a:lnTo>
                    <a:pt x="63" y="833"/>
                  </a:lnTo>
                  <a:lnTo>
                    <a:pt x="78" y="845"/>
                  </a:lnTo>
                  <a:lnTo>
                    <a:pt x="95" y="857"/>
                  </a:lnTo>
                  <a:lnTo>
                    <a:pt x="115" y="868"/>
                  </a:lnTo>
                  <a:lnTo>
                    <a:pt x="136" y="878"/>
                  </a:lnTo>
                  <a:lnTo>
                    <a:pt x="161" y="886"/>
                  </a:lnTo>
                  <a:lnTo>
                    <a:pt x="186" y="894"/>
                  </a:lnTo>
                  <a:lnTo>
                    <a:pt x="214" y="899"/>
                  </a:lnTo>
                  <a:lnTo>
                    <a:pt x="242" y="904"/>
                  </a:lnTo>
                  <a:lnTo>
                    <a:pt x="274" y="907"/>
                  </a:lnTo>
                  <a:lnTo>
                    <a:pt x="307" y="910"/>
                  </a:lnTo>
                  <a:lnTo>
                    <a:pt x="340" y="911"/>
                  </a:lnTo>
                  <a:lnTo>
                    <a:pt x="374" y="910"/>
                  </a:lnTo>
                  <a:lnTo>
                    <a:pt x="407" y="907"/>
                  </a:lnTo>
                  <a:lnTo>
                    <a:pt x="438" y="904"/>
                  </a:lnTo>
                  <a:lnTo>
                    <a:pt x="467" y="899"/>
                  </a:lnTo>
                  <a:lnTo>
                    <a:pt x="495" y="894"/>
                  </a:lnTo>
                  <a:lnTo>
                    <a:pt x="520" y="886"/>
                  </a:lnTo>
                  <a:lnTo>
                    <a:pt x="544" y="878"/>
                  </a:lnTo>
                  <a:lnTo>
                    <a:pt x="566" y="868"/>
                  </a:lnTo>
                  <a:lnTo>
                    <a:pt x="586" y="857"/>
                  </a:lnTo>
                  <a:lnTo>
                    <a:pt x="603" y="845"/>
                  </a:lnTo>
                  <a:lnTo>
                    <a:pt x="618" y="833"/>
                  </a:lnTo>
                  <a:lnTo>
                    <a:pt x="631" y="819"/>
                  </a:lnTo>
                  <a:lnTo>
                    <a:pt x="641" y="805"/>
                  </a:lnTo>
                  <a:lnTo>
                    <a:pt x="648" y="789"/>
                  </a:lnTo>
                  <a:lnTo>
                    <a:pt x="653" y="774"/>
                  </a:lnTo>
                  <a:lnTo>
                    <a:pt x="654" y="756"/>
                  </a:lnTo>
                  <a:lnTo>
                    <a:pt x="652" y="738"/>
                  </a:lnTo>
                  <a:lnTo>
                    <a:pt x="646" y="720"/>
                  </a:lnTo>
                  <a:lnTo>
                    <a:pt x="637" y="702"/>
                  </a:lnTo>
                  <a:lnTo>
                    <a:pt x="624" y="686"/>
                  </a:lnTo>
                  <a:lnTo>
                    <a:pt x="608" y="671"/>
                  </a:lnTo>
                  <a:lnTo>
                    <a:pt x="588" y="657"/>
                  </a:lnTo>
                  <a:lnTo>
                    <a:pt x="565" y="646"/>
                  </a:lnTo>
                  <a:lnTo>
                    <a:pt x="540" y="634"/>
                  </a:lnTo>
                  <a:close/>
                </a:path>
              </a:pathLst>
            </a:custGeom>
            <a:solidFill>
              <a:srgbClr val="FFFFFF"/>
            </a:solidFill>
            <a:ln w="9525">
              <a:noFill/>
              <a:round/>
              <a:headEnd/>
              <a:tailEnd/>
            </a:ln>
          </p:spPr>
          <p:txBody>
            <a:bodyPr/>
            <a:lstStyle/>
            <a:p>
              <a:endParaRPr lang="ja-JP" altLang="en-US"/>
            </a:p>
          </p:txBody>
        </p:sp>
        <p:sp>
          <p:nvSpPr>
            <p:cNvPr id="52" name="Freeform 37"/>
            <p:cNvSpPr>
              <a:spLocks noEditPoints="1"/>
            </p:cNvSpPr>
            <p:nvPr/>
          </p:nvSpPr>
          <p:spPr bwMode="auto">
            <a:xfrm>
              <a:off x="-1447844" y="80963"/>
              <a:ext cx="490537" cy="671513"/>
            </a:xfrm>
            <a:custGeom>
              <a:avLst/>
              <a:gdLst>
                <a:gd name="T0" fmla="*/ 2147483647 w 616"/>
                <a:gd name="T1" fmla="*/ 2147483647 h 847"/>
                <a:gd name="T2" fmla="*/ 2147483647 w 616"/>
                <a:gd name="T3" fmla="*/ 2147483647 h 847"/>
                <a:gd name="T4" fmla="*/ 2147483647 w 616"/>
                <a:gd name="T5" fmla="*/ 2147483647 h 847"/>
                <a:gd name="T6" fmla="*/ 2147483647 w 616"/>
                <a:gd name="T7" fmla="*/ 2147483647 h 847"/>
                <a:gd name="T8" fmla="*/ 2147483647 w 616"/>
                <a:gd name="T9" fmla="*/ 2147483647 h 847"/>
                <a:gd name="T10" fmla="*/ 2147483647 w 616"/>
                <a:gd name="T11" fmla="*/ 2147483647 h 847"/>
                <a:gd name="T12" fmla="*/ 2147483647 w 616"/>
                <a:gd name="T13" fmla="*/ 2147483647 h 847"/>
                <a:gd name="T14" fmla="*/ 2147483647 w 616"/>
                <a:gd name="T15" fmla="*/ 2147483647 h 847"/>
                <a:gd name="T16" fmla="*/ 0 w 616"/>
                <a:gd name="T17" fmla="*/ 2147483647 h 847"/>
                <a:gd name="T18" fmla="*/ 2147483647 w 616"/>
                <a:gd name="T19" fmla="*/ 2147483647 h 847"/>
                <a:gd name="T20" fmla="*/ 2147483647 w 616"/>
                <a:gd name="T21" fmla="*/ 2147483647 h 847"/>
                <a:gd name="T22" fmla="*/ 2147483647 w 616"/>
                <a:gd name="T23" fmla="*/ 2147483647 h 847"/>
                <a:gd name="T24" fmla="*/ 2147483647 w 616"/>
                <a:gd name="T25" fmla="*/ 2147483647 h 847"/>
                <a:gd name="T26" fmla="*/ 2147483647 w 616"/>
                <a:gd name="T27" fmla="*/ 2147483647 h 847"/>
                <a:gd name="T28" fmla="*/ 2147483647 w 616"/>
                <a:gd name="T29" fmla="*/ 2147483647 h 847"/>
                <a:gd name="T30" fmla="*/ 2147483647 w 616"/>
                <a:gd name="T31" fmla="*/ 2147483647 h 847"/>
                <a:gd name="T32" fmla="*/ 2147483647 w 616"/>
                <a:gd name="T33" fmla="*/ 2147483647 h 847"/>
                <a:gd name="T34" fmla="*/ 2147483647 w 616"/>
                <a:gd name="T35" fmla="*/ 2147483647 h 847"/>
                <a:gd name="T36" fmla="*/ 2147483647 w 616"/>
                <a:gd name="T37" fmla="*/ 2147483647 h 847"/>
                <a:gd name="T38" fmla="*/ 2147483647 w 616"/>
                <a:gd name="T39" fmla="*/ 2147483647 h 847"/>
                <a:gd name="T40" fmla="*/ 2147483647 w 616"/>
                <a:gd name="T41" fmla="*/ 2147483647 h 847"/>
                <a:gd name="T42" fmla="*/ 2147483647 w 616"/>
                <a:gd name="T43" fmla="*/ 2147483647 h 847"/>
                <a:gd name="T44" fmla="*/ 2147483647 w 616"/>
                <a:gd name="T45" fmla="*/ 2147483647 h 847"/>
                <a:gd name="T46" fmla="*/ 2147483647 w 616"/>
                <a:gd name="T47" fmla="*/ 2147483647 h 847"/>
                <a:gd name="T48" fmla="*/ 2147483647 w 616"/>
                <a:gd name="T49" fmla="*/ 2147483647 h 847"/>
                <a:gd name="T50" fmla="*/ 2147483647 w 616"/>
                <a:gd name="T51" fmla="*/ 2147483647 h 847"/>
                <a:gd name="T52" fmla="*/ 2147483647 w 616"/>
                <a:gd name="T53" fmla="*/ 2147483647 h 847"/>
                <a:gd name="T54" fmla="*/ 2147483647 w 616"/>
                <a:gd name="T55" fmla="*/ 2147483647 h 847"/>
                <a:gd name="T56" fmla="*/ 2147483647 w 616"/>
                <a:gd name="T57" fmla="*/ 2147483647 h 847"/>
                <a:gd name="T58" fmla="*/ 2147483647 w 616"/>
                <a:gd name="T59" fmla="*/ 2147483647 h 847"/>
                <a:gd name="T60" fmla="*/ 2147483647 w 616"/>
                <a:gd name="T61" fmla="*/ 2147483647 h 847"/>
                <a:gd name="T62" fmla="*/ 2147483647 w 616"/>
                <a:gd name="T63" fmla="*/ 2147483647 h 847"/>
                <a:gd name="T64" fmla="*/ 2147483647 w 616"/>
                <a:gd name="T65" fmla="*/ 2147483647 h 847"/>
                <a:gd name="T66" fmla="*/ 2147483647 w 616"/>
                <a:gd name="T67" fmla="*/ 2147483647 h 847"/>
                <a:gd name="T68" fmla="*/ 2147483647 w 616"/>
                <a:gd name="T69" fmla="*/ 2147483647 h 847"/>
                <a:gd name="T70" fmla="*/ 2147483647 w 616"/>
                <a:gd name="T71" fmla="*/ 2147483647 h 847"/>
                <a:gd name="T72" fmla="*/ 2147483647 w 616"/>
                <a:gd name="T73" fmla="*/ 2147483647 h 847"/>
                <a:gd name="T74" fmla="*/ 2147483647 w 616"/>
                <a:gd name="T75" fmla="*/ 2147483647 h 847"/>
                <a:gd name="T76" fmla="*/ 2147483647 w 616"/>
                <a:gd name="T77" fmla="*/ 2147483647 h 847"/>
                <a:gd name="T78" fmla="*/ 2147483647 w 616"/>
                <a:gd name="T79" fmla="*/ 2147483647 h 847"/>
                <a:gd name="T80" fmla="*/ 2147483647 w 616"/>
                <a:gd name="T81" fmla="*/ 2147483647 h 847"/>
                <a:gd name="T82" fmla="*/ 2147483647 w 616"/>
                <a:gd name="T83" fmla="*/ 2147483647 h 847"/>
                <a:gd name="T84" fmla="*/ 2147483647 w 616"/>
                <a:gd name="T85" fmla="*/ 2147483647 h 847"/>
                <a:gd name="T86" fmla="*/ 2147483647 w 616"/>
                <a:gd name="T87" fmla="*/ 2147483647 h 847"/>
                <a:gd name="T88" fmla="*/ 2147483647 w 616"/>
                <a:gd name="T89" fmla="*/ 2147483647 h 847"/>
                <a:gd name="T90" fmla="*/ 2147483647 w 616"/>
                <a:gd name="T91" fmla="*/ 2147483647 h 847"/>
                <a:gd name="T92" fmla="*/ 2147483647 w 616"/>
                <a:gd name="T93" fmla="*/ 2147483647 h 847"/>
                <a:gd name="T94" fmla="*/ 2147483647 w 616"/>
                <a:gd name="T95" fmla="*/ 2147483647 h 847"/>
                <a:gd name="T96" fmla="*/ 2147483647 w 616"/>
                <a:gd name="T97" fmla="*/ 2147483647 h 847"/>
                <a:gd name="T98" fmla="*/ 2147483647 w 616"/>
                <a:gd name="T99" fmla="*/ 2147483647 h 847"/>
                <a:gd name="T100" fmla="*/ 2147483647 w 616"/>
                <a:gd name="T101" fmla="*/ 2147483647 h 847"/>
                <a:gd name="T102" fmla="*/ 2147483647 w 616"/>
                <a:gd name="T103" fmla="*/ 2147483647 h 847"/>
                <a:gd name="T104" fmla="*/ 2147483647 w 616"/>
                <a:gd name="T105" fmla="*/ 2147483647 h 847"/>
                <a:gd name="T106" fmla="*/ 2147483647 w 616"/>
                <a:gd name="T107" fmla="*/ 2147483647 h 847"/>
                <a:gd name="T108" fmla="*/ 2147483647 w 616"/>
                <a:gd name="T109" fmla="*/ 2147483647 h 847"/>
                <a:gd name="T110" fmla="*/ 2147483647 w 616"/>
                <a:gd name="T111" fmla="*/ 2147483647 h 847"/>
                <a:gd name="T112" fmla="*/ 2147483647 w 616"/>
                <a:gd name="T113" fmla="*/ 2147483647 h 847"/>
                <a:gd name="T114" fmla="*/ 2147483647 w 616"/>
                <a:gd name="T115" fmla="*/ 2147483647 h 847"/>
                <a:gd name="T116" fmla="*/ 2147483647 w 616"/>
                <a:gd name="T117" fmla="*/ 2147483647 h 847"/>
                <a:gd name="T118" fmla="*/ 2147483647 w 616"/>
                <a:gd name="T119" fmla="*/ 2147483647 h 847"/>
                <a:gd name="T120" fmla="*/ 2147483647 w 616"/>
                <a:gd name="T121" fmla="*/ 2147483647 h 847"/>
                <a:gd name="T122" fmla="*/ 2147483647 w 616"/>
                <a:gd name="T123" fmla="*/ 2147483647 h 847"/>
                <a:gd name="T124" fmla="*/ 2147483647 w 616"/>
                <a:gd name="T125" fmla="*/ 2147483647 h 8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6"/>
                <a:gd name="T190" fmla="*/ 0 h 847"/>
                <a:gd name="T191" fmla="*/ 616 w 616"/>
                <a:gd name="T192" fmla="*/ 847 h 8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6" h="847">
                  <a:moveTo>
                    <a:pt x="422" y="613"/>
                  </a:moveTo>
                  <a:lnTo>
                    <a:pt x="442" y="603"/>
                  </a:lnTo>
                  <a:lnTo>
                    <a:pt x="463" y="592"/>
                  </a:lnTo>
                  <a:lnTo>
                    <a:pt x="481" y="580"/>
                  </a:lnTo>
                  <a:lnTo>
                    <a:pt x="500" y="567"/>
                  </a:lnTo>
                  <a:lnTo>
                    <a:pt x="517" y="552"/>
                  </a:lnTo>
                  <a:lnTo>
                    <a:pt x="533" y="535"/>
                  </a:lnTo>
                  <a:lnTo>
                    <a:pt x="548" y="519"/>
                  </a:lnTo>
                  <a:lnTo>
                    <a:pt x="562" y="501"/>
                  </a:lnTo>
                  <a:lnTo>
                    <a:pt x="574" y="481"/>
                  </a:lnTo>
                  <a:lnTo>
                    <a:pt x="585" y="462"/>
                  </a:lnTo>
                  <a:lnTo>
                    <a:pt x="594" y="441"/>
                  </a:lnTo>
                  <a:lnTo>
                    <a:pt x="603" y="419"/>
                  </a:lnTo>
                  <a:lnTo>
                    <a:pt x="608" y="397"/>
                  </a:lnTo>
                  <a:lnTo>
                    <a:pt x="613" y="374"/>
                  </a:lnTo>
                  <a:lnTo>
                    <a:pt x="615" y="350"/>
                  </a:lnTo>
                  <a:lnTo>
                    <a:pt x="616" y="326"/>
                  </a:lnTo>
                  <a:lnTo>
                    <a:pt x="615" y="300"/>
                  </a:lnTo>
                  <a:lnTo>
                    <a:pt x="612" y="275"/>
                  </a:lnTo>
                  <a:lnTo>
                    <a:pt x="607" y="251"/>
                  </a:lnTo>
                  <a:lnTo>
                    <a:pt x="600" y="228"/>
                  </a:lnTo>
                  <a:lnTo>
                    <a:pt x="591" y="205"/>
                  </a:lnTo>
                  <a:lnTo>
                    <a:pt x="581" y="183"/>
                  </a:lnTo>
                  <a:lnTo>
                    <a:pt x="569" y="162"/>
                  </a:lnTo>
                  <a:lnTo>
                    <a:pt x="555" y="142"/>
                  </a:lnTo>
                  <a:lnTo>
                    <a:pt x="540" y="124"/>
                  </a:lnTo>
                  <a:lnTo>
                    <a:pt x="524" y="107"/>
                  </a:lnTo>
                  <a:lnTo>
                    <a:pt x="507" y="90"/>
                  </a:lnTo>
                  <a:lnTo>
                    <a:pt x="487" y="75"/>
                  </a:lnTo>
                  <a:lnTo>
                    <a:pt x="468" y="63"/>
                  </a:lnTo>
                  <a:lnTo>
                    <a:pt x="447" y="51"/>
                  </a:lnTo>
                  <a:lnTo>
                    <a:pt x="425" y="41"/>
                  </a:lnTo>
                  <a:lnTo>
                    <a:pt x="402" y="33"/>
                  </a:lnTo>
                  <a:lnTo>
                    <a:pt x="402" y="14"/>
                  </a:lnTo>
                  <a:lnTo>
                    <a:pt x="364" y="5"/>
                  </a:lnTo>
                  <a:lnTo>
                    <a:pt x="330" y="0"/>
                  </a:lnTo>
                  <a:lnTo>
                    <a:pt x="301" y="0"/>
                  </a:lnTo>
                  <a:lnTo>
                    <a:pt x="275" y="3"/>
                  </a:lnTo>
                  <a:lnTo>
                    <a:pt x="254" y="7"/>
                  </a:lnTo>
                  <a:lnTo>
                    <a:pt x="239" y="12"/>
                  </a:lnTo>
                  <a:lnTo>
                    <a:pt x="229" y="15"/>
                  </a:lnTo>
                  <a:lnTo>
                    <a:pt x="226" y="18"/>
                  </a:lnTo>
                  <a:lnTo>
                    <a:pt x="222" y="20"/>
                  </a:lnTo>
                  <a:lnTo>
                    <a:pt x="220" y="24"/>
                  </a:lnTo>
                  <a:lnTo>
                    <a:pt x="216" y="27"/>
                  </a:lnTo>
                  <a:lnTo>
                    <a:pt x="213" y="30"/>
                  </a:lnTo>
                  <a:lnTo>
                    <a:pt x="211" y="34"/>
                  </a:lnTo>
                  <a:lnTo>
                    <a:pt x="188" y="42"/>
                  </a:lnTo>
                  <a:lnTo>
                    <a:pt x="166" y="52"/>
                  </a:lnTo>
                  <a:lnTo>
                    <a:pt x="145" y="64"/>
                  </a:lnTo>
                  <a:lnTo>
                    <a:pt x="125" y="78"/>
                  </a:lnTo>
                  <a:lnTo>
                    <a:pt x="107" y="92"/>
                  </a:lnTo>
                  <a:lnTo>
                    <a:pt x="90" y="108"/>
                  </a:lnTo>
                  <a:lnTo>
                    <a:pt x="73" y="125"/>
                  </a:lnTo>
                  <a:lnTo>
                    <a:pt x="58" y="143"/>
                  </a:lnTo>
                  <a:lnTo>
                    <a:pt x="46" y="163"/>
                  </a:lnTo>
                  <a:lnTo>
                    <a:pt x="34" y="184"/>
                  </a:lnTo>
                  <a:lnTo>
                    <a:pt x="24" y="206"/>
                  </a:lnTo>
                  <a:lnTo>
                    <a:pt x="16" y="229"/>
                  </a:lnTo>
                  <a:lnTo>
                    <a:pt x="9" y="252"/>
                  </a:lnTo>
                  <a:lnTo>
                    <a:pt x="3" y="276"/>
                  </a:lnTo>
                  <a:lnTo>
                    <a:pt x="1" y="300"/>
                  </a:lnTo>
                  <a:lnTo>
                    <a:pt x="0" y="326"/>
                  </a:lnTo>
                  <a:lnTo>
                    <a:pt x="1" y="350"/>
                  </a:lnTo>
                  <a:lnTo>
                    <a:pt x="3" y="374"/>
                  </a:lnTo>
                  <a:lnTo>
                    <a:pt x="8" y="397"/>
                  </a:lnTo>
                  <a:lnTo>
                    <a:pt x="13" y="419"/>
                  </a:lnTo>
                  <a:lnTo>
                    <a:pt x="22" y="441"/>
                  </a:lnTo>
                  <a:lnTo>
                    <a:pt x="31" y="462"/>
                  </a:lnTo>
                  <a:lnTo>
                    <a:pt x="41" y="481"/>
                  </a:lnTo>
                  <a:lnTo>
                    <a:pt x="54" y="501"/>
                  </a:lnTo>
                  <a:lnTo>
                    <a:pt x="68" y="519"/>
                  </a:lnTo>
                  <a:lnTo>
                    <a:pt x="82" y="535"/>
                  </a:lnTo>
                  <a:lnTo>
                    <a:pt x="98" y="552"/>
                  </a:lnTo>
                  <a:lnTo>
                    <a:pt x="115" y="567"/>
                  </a:lnTo>
                  <a:lnTo>
                    <a:pt x="133" y="580"/>
                  </a:lnTo>
                  <a:lnTo>
                    <a:pt x="152" y="592"/>
                  </a:lnTo>
                  <a:lnTo>
                    <a:pt x="173" y="603"/>
                  </a:lnTo>
                  <a:lnTo>
                    <a:pt x="193" y="613"/>
                  </a:lnTo>
                  <a:lnTo>
                    <a:pt x="158" y="621"/>
                  </a:lnTo>
                  <a:lnTo>
                    <a:pt x="125" y="631"/>
                  </a:lnTo>
                  <a:lnTo>
                    <a:pt x="96" y="643"/>
                  </a:lnTo>
                  <a:lnTo>
                    <a:pt x="72" y="656"/>
                  </a:lnTo>
                  <a:lnTo>
                    <a:pt x="53" y="671"/>
                  </a:lnTo>
                  <a:lnTo>
                    <a:pt x="38" y="688"/>
                  </a:lnTo>
                  <a:lnTo>
                    <a:pt x="30" y="706"/>
                  </a:lnTo>
                  <a:lnTo>
                    <a:pt x="26" y="724"/>
                  </a:lnTo>
                  <a:lnTo>
                    <a:pt x="27" y="737"/>
                  </a:lnTo>
                  <a:lnTo>
                    <a:pt x="32" y="750"/>
                  </a:lnTo>
                  <a:lnTo>
                    <a:pt x="39" y="761"/>
                  </a:lnTo>
                  <a:lnTo>
                    <a:pt x="48" y="773"/>
                  </a:lnTo>
                  <a:lnTo>
                    <a:pt x="60" y="783"/>
                  </a:lnTo>
                  <a:lnTo>
                    <a:pt x="73" y="794"/>
                  </a:lnTo>
                  <a:lnTo>
                    <a:pt x="88" y="803"/>
                  </a:lnTo>
                  <a:lnTo>
                    <a:pt x="107" y="811"/>
                  </a:lnTo>
                  <a:lnTo>
                    <a:pt x="126" y="819"/>
                  </a:lnTo>
                  <a:lnTo>
                    <a:pt x="148" y="826"/>
                  </a:lnTo>
                  <a:lnTo>
                    <a:pt x="171" y="832"/>
                  </a:lnTo>
                  <a:lnTo>
                    <a:pt x="196" y="837"/>
                  </a:lnTo>
                  <a:lnTo>
                    <a:pt x="222" y="841"/>
                  </a:lnTo>
                  <a:lnTo>
                    <a:pt x="250" y="844"/>
                  </a:lnTo>
                  <a:lnTo>
                    <a:pt x="277" y="846"/>
                  </a:lnTo>
                  <a:lnTo>
                    <a:pt x="307" y="847"/>
                  </a:lnTo>
                  <a:lnTo>
                    <a:pt x="337" y="846"/>
                  </a:lnTo>
                  <a:lnTo>
                    <a:pt x="365" y="844"/>
                  </a:lnTo>
                  <a:lnTo>
                    <a:pt x="393" y="841"/>
                  </a:lnTo>
                  <a:lnTo>
                    <a:pt x="419" y="837"/>
                  </a:lnTo>
                  <a:lnTo>
                    <a:pt x="443" y="832"/>
                  </a:lnTo>
                  <a:lnTo>
                    <a:pt x="466" y="826"/>
                  </a:lnTo>
                  <a:lnTo>
                    <a:pt x="488" y="819"/>
                  </a:lnTo>
                  <a:lnTo>
                    <a:pt x="508" y="811"/>
                  </a:lnTo>
                  <a:lnTo>
                    <a:pt x="526" y="803"/>
                  </a:lnTo>
                  <a:lnTo>
                    <a:pt x="541" y="794"/>
                  </a:lnTo>
                  <a:lnTo>
                    <a:pt x="555" y="783"/>
                  </a:lnTo>
                  <a:lnTo>
                    <a:pt x="567" y="773"/>
                  </a:lnTo>
                  <a:lnTo>
                    <a:pt x="576" y="761"/>
                  </a:lnTo>
                  <a:lnTo>
                    <a:pt x="583" y="750"/>
                  </a:lnTo>
                  <a:lnTo>
                    <a:pt x="588" y="737"/>
                  </a:lnTo>
                  <a:lnTo>
                    <a:pt x="589" y="724"/>
                  </a:lnTo>
                  <a:lnTo>
                    <a:pt x="585" y="706"/>
                  </a:lnTo>
                  <a:lnTo>
                    <a:pt x="577" y="688"/>
                  </a:lnTo>
                  <a:lnTo>
                    <a:pt x="562" y="671"/>
                  </a:lnTo>
                  <a:lnTo>
                    <a:pt x="543" y="656"/>
                  </a:lnTo>
                  <a:lnTo>
                    <a:pt x="518" y="643"/>
                  </a:lnTo>
                  <a:lnTo>
                    <a:pt x="490" y="631"/>
                  </a:lnTo>
                  <a:lnTo>
                    <a:pt x="457" y="621"/>
                  </a:lnTo>
                  <a:lnTo>
                    <a:pt x="422" y="613"/>
                  </a:lnTo>
                  <a:close/>
                  <a:moveTo>
                    <a:pt x="216" y="65"/>
                  </a:moveTo>
                  <a:lnTo>
                    <a:pt x="222" y="58"/>
                  </a:lnTo>
                  <a:lnTo>
                    <a:pt x="227" y="51"/>
                  </a:lnTo>
                  <a:lnTo>
                    <a:pt x="233" y="44"/>
                  </a:lnTo>
                  <a:lnTo>
                    <a:pt x="238" y="37"/>
                  </a:lnTo>
                  <a:lnTo>
                    <a:pt x="244" y="35"/>
                  </a:lnTo>
                  <a:lnTo>
                    <a:pt x="252" y="33"/>
                  </a:lnTo>
                  <a:lnTo>
                    <a:pt x="264" y="29"/>
                  </a:lnTo>
                  <a:lnTo>
                    <a:pt x="279" y="27"/>
                  </a:lnTo>
                  <a:lnTo>
                    <a:pt x="296" y="25"/>
                  </a:lnTo>
                  <a:lnTo>
                    <a:pt x="317" y="25"/>
                  </a:lnTo>
                  <a:lnTo>
                    <a:pt x="339" y="26"/>
                  </a:lnTo>
                  <a:lnTo>
                    <a:pt x="364" y="30"/>
                  </a:lnTo>
                  <a:lnTo>
                    <a:pt x="357" y="35"/>
                  </a:lnTo>
                  <a:lnTo>
                    <a:pt x="350" y="40"/>
                  </a:lnTo>
                  <a:lnTo>
                    <a:pt x="343" y="45"/>
                  </a:lnTo>
                  <a:lnTo>
                    <a:pt x="336" y="51"/>
                  </a:lnTo>
                  <a:lnTo>
                    <a:pt x="320" y="68"/>
                  </a:lnTo>
                  <a:lnTo>
                    <a:pt x="305" y="87"/>
                  </a:lnTo>
                  <a:lnTo>
                    <a:pt x="292" y="107"/>
                  </a:lnTo>
                  <a:lnTo>
                    <a:pt x="282" y="125"/>
                  </a:lnTo>
                  <a:lnTo>
                    <a:pt x="273" y="143"/>
                  </a:lnTo>
                  <a:lnTo>
                    <a:pt x="266" y="160"/>
                  </a:lnTo>
                  <a:lnTo>
                    <a:pt x="260" y="173"/>
                  </a:lnTo>
                  <a:lnTo>
                    <a:pt x="257" y="184"/>
                  </a:lnTo>
                  <a:lnTo>
                    <a:pt x="250" y="183"/>
                  </a:lnTo>
                  <a:lnTo>
                    <a:pt x="243" y="180"/>
                  </a:lnTo>
                  <a:lnTo>
                    <a:pt x="235" y="179"/>
                  </a:lnTo>
                  <a:lnTo>
                    <a:pt x="228" y="179"/>
                  </a:lnTo>
                  <a:lnTo>
                    <a:pt x="189" y="179"/>
                  </a:lnTo>
                  <a:lnTo>
                    <a:pt x="184" y="179"/>
                  </a:lnTo>
                  <a:lnTo>
                    <a:pt x="181" y="179"/>
                  </a:lnTo>
                  <a:lnTo>
                    <a:pt x="177" y="180"/>
                  </a:lnTo>
                  <a:lnTo>
                    <a:pt x="174" y="180"/>
                  </a:lnTo>
                  <a:lnTo>
                    <a:pt x="175" y="172"/>
                  </a:lnTo>
                  <a:lnTo>
                    <a:pt x="177" y="161"/>
                  </a:lnTo>
                  <a:lnTo>
                    <a:pt x="179" y="148"/>
                  </a:lnTo>
                  <a:lnTo>
                    <a:pt x="184" y="133"/>
                  </a:lnTo>
                  <a:lnTo>
                    <a:pt x="190" y="117"/>
                  </a:lnTo>
                  <a:lnTo>
                    <a:pt x="197" y="101"/>
                  </a:lnTo>
                  <a:lnTo>
                    <a:pt x="206" y="82"/>
                  </a:lnTo>
                  <a:lnTo>
                    <a:pt x="216" y="65"/>
                  </a:lnTo>
                  <a:close/>
                  <a:moveTo>
                    <a:pt x="333" y="328"/>
                  </a:moveTo>
                  <a:lnTo>
                    <a:pt x="330" y="353"/>
                  </a:lnTo>
                  <a:lnTo>
                    <a:pt x="325" y="376"/>
                  </a:lnTo>
                  <a:lnTo>
                    <a:pt x="314" y="398"/>
                  </a:lnTo>
                  <a:lnTo>
                    <a:pt x="302" y="415"/>
                  </a:lnTo>
                  <a:lnTo>
                    <a:pt x="287" y="432"/>
                  </a:lnTo>
                  <a:lnTo>
                    <a:pt x="268" y="443"/>
                  </a:lnTo>
                  <a:lnTo>
                    <a:pt x="249" y="450"/>
                  </a:lnTo>
                  <a:lnTo>
                    <a:pt x="228" y="452"/>
                  </a:lnTo>
                  <a:lnTo>
                    <a:pt x="189" y="452"/>
                  </a:lnTo>
                  <a:lnTo>
                    <a:pt x="168" y="450"/>
                  </a:lnTo>
                  <a:lnTo>
                    <a:pt x="148" y="443"/>
                  </a:lnTo>
                  <a:lnTo>
                    <a:pt x="130" y="432"/>
                  </a:lnTo>
                  <a:lnTo>
                    <a:pt x="115" y="415"/>
                  </a:lnTo>
                  <a:lnTo>
                    <a:pt x="102" y="398"/>
                  </a:lnTo>
                  <a:lnTo>
                    <a:pt x="92" y="376"/>
                  </a:lnTo>
                  <a:lnTo>
                    <a:pt x="86" y="353"/>
                  </a:lnTo>
                  <a:lnTo>
                    <a:pt x="84" y="328"/>
                  </a:lnTo>
                  <a:lnTo>
                    <a:pt x="86" y="303"/>
                  </a:lnTo>
                  <a:lnTo>
                    <a:pt x="92" y="279"/>
                  </a:lnTo>
                  <a:lnTo>
                    <a:pt x="102" y="259"/>
                  </a:lnTo>
                  <a:lnTo>
                    <a:pt x="115" y="240"/>
                  </a:lnTo>
                  <a:lnTo>
                    <a:pt x="130" y="225"/>
                  </a:lnTo>
                  <a:lnTo>
                    <a:pt x="148" y="214"/>
                  </a:lnTo>
                  <a:lnTo>
                    <a:pt x="168" y="206"/>
                  </a:lnTo>
                  <a:lnTo>
                    <a:pt x="189" y="203"/>
                  </a:lnTo>
                  <a:lnTo>
                    <a:pt x="228" y="203"/>
                  </a:lnTo>
                  <a:lnTo>
                    <a:pt x="249" y="206"/>
                  </a:lnTo>
                  <a:lnTo>
                    <a:pt x="268" y="214"/>
                  </a:lnTo>
                  <a:lnTo>
                    <a:pt x="287" y="225"/>
                  </a:lnTo>
                  <a:lnTo>
                    <a:pt x="302" y="240"/>
                  </a:lnTo>
                  <a:lnTo>
                    <a:pt x="314" y="259"/>
                  </a:lnTo>
                  <a:lnTo>
                    <a:pt x="325" y="279"/>
                  </a:lnTo>
                  <a:lnTo>
                    <a:pt x="330" y="303"/>
                  </a:lnTo>
                  <a:lnTo>
                    <a:pt x="333" y="328"/>
                  </a:lnTo>
                  <a:close/>
                  <a:moveTo>
                    <a:pt x="31" y="326"/>
                  </a:moveTo>
                  <a:lnTo>
                    <a:pt x="33" y="286"/>
                  </a:lnTo>
                  <a:lnTo>
                    <a:pt x="41" y="249"/>
                  </a:lnTo>
                  <a:lnTo>
                    <a:pt x="54" y="215"/>
                  </a:lnTo>
                  <a:lnTo>
                    <a:pt x="72" y="181"/>
                  </a:lnTo>
                  <a:lnTo>
                    <a:pt x="93" y="151"/>
                  </a:lnTo>
                  <a:lnTo>
                    <a:pt x="118" y="125"/>
                  </a:lnTo>
                  <a:lnTo>
                    <a:pt x="147" y="101"/>
                  </a:lnTo>
                  <a:lnTo>
                    <a:pt x="178" y="81"/>
                  </a:lnTo>
                  <a:lnTo>
                    <a:pt x="162" y="119"/>
                  </a:lnTo>
                  <a:lnTo>
                    <a:pt x="153" y="153"/>
                  </a:lnTo>
                  <a:lnTo>
                    <a:pt x="150" y="177"/>
                  </a:lnTo>
                  <a:lnTo>
                    <a:pt x="148" y="187"/>
                  </a:lnTo>
                  <a:lnTo>
                    <a:pt x="150" y="187"/>
                  </a:lnTo>
                  <a:lnTo>
                    <a:pt x="131" y="195"/>
                  </a:lnTo>
                  <a:lnTo>
                    <a:pt x="114" y="208"/>
                  </a:lnTo>
                  <a:lnTo>
                    <a:pt x="99" y="223"/>
                  </a:lnTo>
                  <a:lnTo>
                    <a:pt x="85" y="240"/>
                  </a:lnTo>
                  <a:lnTo>
                    <a:pt x="75" y="260"/>
                  </a:lnTo>
                  <a:lnTo>
                    <a:pt x="67" y="281"/>
                  </a:lnTo>
                  <a:lnTo>
                    <a:pt x="62" y="304"/>
                  </a:lnTo>
                  <a:lnTo>
                    <a:pt x="60" y="328"/>
                  </a:lnTo>
                  <a:lnTo>
                    <a:pt x="62" y="358"/>
                  </a:lnTo>
                  <a:lnTo>
                    <a:pt x="70" y="386"/>
                  </a:lnTo>
                  <a:lnTo>
                    <a:pt x="82" y="411"/>
                  </a:lnTo>
                  <a:lnTo>
                    <a:pt x="98" y="433"/>
                  </a:lnTo>
                  <a:lnTo>
                    <a:pt x="116" y="451"/>
                  </a:lnTo>
                  <a:lnTo>
                    <a:pt x="138" y="465"/>
                  </a:lnTo>
                  <a:lnTo>
                    <a:pt x="162" y="473"/>
                  </a:lnTo>
                  <a:lnTo>
                    <a:pt x="189" y="477"/>
                  </a:lnTo>
                  <a:lnTo>
                    <a:pt x="228" y="477"/>
                  </a:lnTo>
                  <a:lnTo>
                    <a:pt x="253" y="473"/>
                  </a:lnTo>
                  <a:lnTo>
                    <a:pt x="277" y="465"/>
                  </a:lnTo>
                  <a:lnTo>
                    <a:pt x="299" y="451"/>
                  </a:lnTo>
                  <a:lnTo>
                    <a:pt x="319" y="433"/>
                  </a:lnTo>
                  <a:lnTo>
                    <a:pt x="335" y="411"/>
                  </a:lnTo>
                  <a:lnTo>
                    <a:pt x="347" y="386"/>
                  </a:lnTo>
                  <a:lnTo>
                    <a:pt x="355" y="358"/>
                  </a:lnTo>
                  <a:lnTo>
                    <a:pt x="357" y="328"/>
                  </a:lnTo>
                  <a:lnTo>
                    <a:pt x="356" y="306"/>
                  </a:lnTo>
                  <a:lnTo>
                    <a:pt x="351" y="284"/>
                  </a:lnTo>
                  <a:lnTo>
                    <a:pt x="344" y="264"/>
                  </a:lnTo>
                  <a:lnTo>
                    <a:pt x="335" y="246"/>
                  </a:lnTo>
                  <a:lnTo>
                    <a:pt x="324" y="229"/>
                  </a:lnTo>
                  <a:lnTo>
                    <a:pt x="311" y="215"/>
                  </a:lnTo>
                  <a:lnTo>
                    <a:pt x="296" y="202"/>
                  </a:lnTo>
                  <a:lnTo>
                    <a:pt x="280" y="192"/>
                  </a:lnTo>
                  <a:lnTo>
                    <a:pt x="283" y="181"/>
                  </a:lnTo>
                  <a:lnTo>
                    <a:pt x="289" y="166"/>
                  </a:lnTo>
                  <a:lnTo>
                    <a:pt x="297" y="149"/>
                  </a:lnTo>
                  <a:lnTo>
                    <a:pt x="306" y="131"/>
                  </a:lnTo>
                  <a:lnTo>
                    <a:pt x="318" y="111"/>
                  </a:lnTo>
                  <a:lnTo>
                    <a:pt x="333" y="92"/>
                  </a:lnTo>
                  <a:lnTo>
                    <a:pt x="349" y="73"/>
                  </a:lnTo>
                  <a:lnTo>
                    <a:pt x="367" y="57"/>
                  </a:lnTo>
                  <a:lnTo>
                    <a:pt x="390" y="63"/>
                  </a:lnTo>
                  <a:lnTo>
                    <a:pt x="412" y="71"/>
                  </a:lnTo>
                  <a:lnTo>
                    <a:pt x="433" y="80"/>
                  </a:lnTo>
                  <a:lnTo>
                    <a:pt x="454" y="92"/>
                  </a:lnTo>
                  <a:lnTo>
                    <a:pt x="472" y="104"/>
                  </a:lnTo>
                  <a:lnTo>
                    <a:pt x="491" y="119"/>
                  </a:lnTo>
                  <a:lnTo>
                    <a:pt x="507" y="134"/>
                  </a:lnTo>
                  <a:lnTo>
                    <a:pt x="523" y="151"/>
                  </a:lnTo>
                  <a:lnTo>
                    <a:pt x="536" y="170"/>
                  </a:lnTo>
                  <a:lnTo>
                    <a:pt x="548" y="190"/>
                  </a:lnTo>
                  <a:lnTo>
                    <a:pt x="559" y="210"/>
                  </a:lnTo>
                  <a:lnTo>
                    <a:pt x="568" y="232"/>
                  </a:lnTo>
                  <a:lnTo>
                    <a:pt x="575" y="254"/>
                  </a:lnTo>
                  <a:lnTo>
                    <a:pt x="579" y="277"/>
                  </a:lnTo>
                  <a:lnTo>
                    <a:pt x="583" y="301"/>
                  </a:lnTo>
                  <a:lnTo>
                    <a:pt x="584" y="326"/>
                  </a:lnTo>
                  <a:lnTo>
                    <a:pt x="583" y="347"/>
                  </a:lnTo>
                  <a:lnTo>
                    <a:pt x="581" y="371"/>
                  </a:lnTo>
                  <a:lnTo>
                    <a:pt x="576" y="391"/>
                  </a:lnTo>
                  <a:lnTo>
                    <a:pt x="570" y="412"/>
                  </a:lnTo>
                  <a:lnTo>
                    <a:pt x="563" y="432"/>
                  </a:lnTo>
                  <a:lnTo>
                    <a:pt x="554" y="451"/>
                  </a:lnTo>
                  <a:lnTo>
                    <a:pt x="544" y="470"/>
                  </a:lnTo>
                  <a:lnTo>
                    <a:pt x="532" y="487"/>
                  </a:lnTo>
                  <a:lnTo>
                    <a:pt x="520" y="503"/>
                  </a:lnTo>
                  <a:lnTo>
                    <a:pt x="505" y="519"/>
                  </a:lnTo>
                  <a:lnTo>
                    <a:pt x="490" y="533"/>
                  </a:lnTo>
                  <a:lnTo>
                    <a:pt x="473" y="547"/>
                  </a:lnTo>
                  <a:lnTo>
                    <a:pt x="456" y="558"/>
                  </a:lnTo>
                  <a:lnTo>
                    <a:pt x="439" y="569"/>
                  </a:lnTo>
                  <a:lnTo>
                    <a:pt x="419" y="578"/>
                  </a:lnTo>
                  <a:lnTo>
                    <a:pt x="400" y="586"/>
                  </a:lnTo>
                  <a:lnTo>
                    <a:pt x="394" y="588"/>
                  </a:lnTo>
                  <a:lnTo>
                    <a:pt x="388" y="591"/>
                  </a:lnTo>
                  <a:lnTo>
                    <a:pt x="381" y="592"/>
                  </a:lnTo>
                  <a:lnTo>
                    <a:pt x="375" y="594"/>
                  </a:lnTo>
                  <a:lnTo>
                    <a:pt x="367" y="595"/>
                  </a:lnTo>
                  <a:lnTo>
                    <a:pt x="359" y="598"/>
                  </a:lnTo>
                  <a:lnTo>
                    <a:pt x="350" y="599"/>
                  </a:lnTo>
                  <a:lnTo>
                    <a:pt x="342" y="600"/>
                  </a:lnTo>
                  <a:lnTo>
                    <a:pt x="333" y="601"/>
                  </a:lnTo>
                  <a:lnTo>
                    <a:pt x="325" y="601"/>
                  </a:lnTo>
                  <a:lnTo>
                    <a:pt x="315" y="602"/>
                  </a:lnTo>
                  <a:lnTo>
                    <a:pt x="307" y="602"/>
                  </a:lnTo>
                  <a:lnTo>
                    <a:pt x="299" y="602"/>
                  </a:lnTo>
                  <a:lnTo>
                    <a:pt x="291" y="602"/>
                  </a:lnTo>
                  <a:lnTo>
                    <a:pt x="283" y="601"/>
                  </a:lnTo>
                  <a:lnTo>
                    <a:pt x="275" y="600"/>
                  </a:lnTo>
                  <a:lnTo>
                    <a:pt x="267" y="600"/>
                  </a:lnTo>
                  <a:lnTo>
                    <a:pt x="259" y="599"/>
                  </a:lnTo>
                  <a:lnTo>
                    <a:pt x="251" y="596"/>
                  </a:lnTo>
                  <a:lnTo>
                    <a:pt x="244" y="595"/>
                  </a:lnTo>
                  <a:lnTo>
                    <a:pt x="238" y="593"/>
                  </a:lnTo>
                  <a:lnTo>
                    <a:pt x="233" y="592"/>
                  </a:lnTo>
                  <a:lnTo>
                    <a:pt x="226" y="590"/>
                  </a:lnTo>
                  <a:lnTo>
                    <a:pt x="220" y="588"/>
                  </a:lnTo>
                  <a:lnTo>
                    <a:pt x="200" y="580"/>
                  </a:lnTo>
                  <a:lnTo>
                    <a:pt x="181" y="571"/>
                  </a:lnTo>
                  <a:lnTo>
                    <a:pt x="162" y="561"/>
                  </a:lnTo>
                  <a:lnTo>
                    <a:pt x="144" y="549"/>
                  </a:lnTo>
                  <a:lnTo>
                    <a:pt x="128" y="535"/>
                  </a:lnTo>
                  <a:lnTo>
                    <a:pt x="111" y="522"/>
                  </a:lnTo>
                  <a:lnTo>
                    <a:pt x="98" y="505"/>
                  </a:lnTo>
                  <a:lnTo>
                    <a:pt x="84" y="489"/>
                  </a:lnTo>
                  <a:lnTo>
                    <a:pt x="72" y="471"/>
                  </a:lnTo>
                  <a:lnTo>
                    <a:pt x="62" y="452"/>
                  </a:lnTo>
                  <a:lnTo>
                    <a:pt x="53" y="433"/>
                  </a:lnTo>
                  <a:lnTo>
                    <a:pt x="45" y="413"/>
                  </a:lnTo>
                  <a:lnTo>
                    <a:pt x="39" y="392"/>
                  </a:lnTo>
                  <a:lnTo>
                    <a:pt x="34" y="371"/>
                  </a:lnTo>
                  <a:lnTo>
                    <a:pt x="32" y="349"/>
                  </a:lnTo>
                  <a:lnTo>
                    <a:pt x="31" y="326"/>
                  </a:lnTo>
                  <a:close/>
                  <a:moveTo>
                    <a:pt x="375" y="626"/>
                  </a:moveTo>
                  <a:lnTo>
                    <a:pt x="375" y="629"/>
                  </a:lnTo>
                  <a:lnTo>
                    <a:pt x="375" y="632"/>
                  </a:lnTo>
                  <a:lnTo>
                    <a:pt x="375" y="636"/>
                  </a:lnTo>
                  <a:lnTo>
                    <a:pt x="375" y="638"/>
                  </a:lnTo>
                  <a:lnTo>
                    <a:pt x="375" y="653"/>
                  </a:lnTo>
                  <a:lnTo>
                    <a:pt x="375" y="667"/>
                  </a:lnTo>
                  <a:lnTo>
                    <a:pt x="375" y="675"/>
                  </a:lnTo>
                  <a:lnTo>
                    <a:pt x="375" y="678"/>
                  </a:lnTo>
                  <a:lnTo>
                    <a:pt x="373" y="686"/>
                  </a:lnTo>
                  <a:lnTo>
                    <a:pt x="367" y="692"/>
                  </a:lnTo>
                  <a:lnTo>
                    <a:pt x="358" y="697"/>
                  </a:lnTo>
                  <a:lnTo>
                    <a:pt x="348" y="700"/>
                  </a:lnTo>
                  <a:lnTo>
                    <a:pt x="336" y="704"/>
                  </a:lnTo>
                  <a:lnTo>
                    <a:pt x="326" y="705"/>
                  </a:lnTo>
                  <a:lnTo>
                    <a:pt x="317" y="706"/>
                  </a:lnTo>
                  <a:lnTo>
                    <a:pt x="310" y="706"/>
                  </a:lnTo>
                  <a:lnTo>
                    <a:pt x="292" y="705"/>
                  </a:lnTo>
                  <a:lnTo>
                    <a:pt x="279" y="703"/>
                  </a:lnTo>
                  <a:lnTo>
                    <a:pt x="267" y="700"/>
                  </a:lnTo>
                  <a:lnTo>
                    <a:pt x="258" y="696"/>
                  </a:lnTo>
                  <a:lnTo>
                    <a:pt x="251" y="691"/>
                  </a:lnTo>
                  <a:lnTo>
                    <a:pt x="247" y="686"/>
                  </a:lnTo>
                  <a:lnTo>
                    <a:pt x="245" y="682"/>
                  </a:lnTo>
                  <a:lnTo>
                    <a:pt x="244" y="678"/>
                  </a:lnTo>
                  <a:lnTo>
                    <a:pt x="244" y="675"/>
                  </a:lnTo>
                  <a:lnTo>
                    <a:pt x="244" y="667"/>
                  </a:lnTo>
                  <a:lnTo>
                    <a:pt x="244" y="653"/>
                  </a:lnTo>
                  <a:lnTo>
                    <a:pt x="244" y="638"/>
                  </a:lnTo>
                  <a:lnTo>
                    <a:pt x="244" y="636"/>
                  </a:lnTo>
                  <a:lnTo>
                    <a:pt x="244" y="632"/>
                  </a:lnTo>
                  <a:lnTo>
                    <a:pt x="244" y="630"/>
                  </a:lnTo>
                  <a:lnTo>
                    <a:pt x="244" y="628"/>
                  </a:lnTo>
                  <a:lnTo>
                    <a:pt x="252" y="629"/>
                  </a:lnTo>
                  <a:lnTo>
                    <a:pt x="260" y="631"/>
                  </a:lnTo>
                  <a:lnTo>
                    <a:pt x="267" y="632"/>
                  </a:lnTo>
                  <a:lnTo>
                    <a:pt x="275" y="632"/>
                  </a:lnTo>
                  <a:lnTo>
                    <a:pt x="283" y="633"/>
                  </a:lnTo>
                  <a:lnTo>
                    <a:pt x="291" y="635"/>
                  </a:lnTo>
                  <a:lnTo>
                    <a:pt x="299" y="635"/>
                  </a:lnTo>
                  <a:lnTo>
                    <a:pt x="307" y="635"/>
                  </a:lnTo>
                  <a:lnTo>
                    <a:pt x="315" y="635"/>
                  </a:lnTo>
                  <a:lnTo>
                    <a:pt x="325" y="635"/>
                  </a:lnTo>
                  <a:lnTo>
                    <a:pt x="333" y="633"/>
                  </a:lnTo>
                  <a:lnTo>
                    <a:pt x="342" y="632"/>
                  </a:lnTo>
                  <a:lnTo>
                    <a:pt x="350" y="631"/>
                  </a:lnTo>
                  <a:lnTo>
                    <a:pt x="359" y="630"/>
                  </a:lnTo>
                  <a:lnTo>
                    <a:pt x="367" y="629"/>
                  </a:lnTo>
                  <a:lnTo>
                    <a:pt x="375" y="626"/>
                  </a:lnTo>
                  <a:close/>
                  <a:moveTo>
                    <a:pt x="307" y="814"/>
                  </a:moveTo>
                  <a:lnTo>
                    <a:pt x="281" y="814"/>
                  </a:lnTo>
                  <a:lnTo>
                    <a:pt x="254" y="812"/>
                  </a:lnTo>
                  <a:lnTo>
                    <a:pt x="230" y="810"/>
                  </a:lnTo>
                  <a:lnTo>
                    <a:pt x="207" y="806"/>
                  </a:lnTo>
                  <a:lnTo>
                    <a:pt x="185" y="802"/>
                  </a:lnTo>
                  <a:lnTo>
                    <a:pt x="164" y="797"/>
                  </a:lnTo>
                  <a:lnTo>
                    <a:pt x="145" y="791"/>
                  </a:lnTo>
                  <a:lnTo>
                    <a:pt x="128" y="786"/>
                  </a:lnTo>
                  <a:lnTo>
                    <a:pt x="113" y="779"/>
                  </a:lnTo>
                  <a:lnTo>
                    <a:pt x="99" y="772"/>
                  </a:lnTo>
                  <a:lnTo>
                    <a:pt x="87" y="764"/>
                  </a:lnTo>
                  <a:lnTo>
                    <a:pt x="77" y="757"/>
                  </a:lnTo>
                  <a:lnTo>
                    <a:pt x="69" y="749"/>
                  </a:lnTo>
                  <a:lnTo>
                    <a:pt x="63" y="741"/>
                  </a:lnTo>
                  <a:lnTo>
                    <a:pt x="60" y="733"/>
                  </a:lnTo>
                  <a:lnTo>
                    <a:pt x="58" y="724"/>
                  </a:lnTo>
                  <a:lnTo>
                    <a:pt x="62" y="712"/>
                  </a:lnTo>
                  <a:lnTo>
                    <a:pt x="70" y="699"/>
                  </a:lnTo>
                  <a:lnTo>
                    <a:pt x="84" y="686"/>
                  </a:lnTo>
                  <a:lnTo>
                    <a:pt x="102" y="675"/>
                  </a:lnTo>
                  <a:lnTo>
                    <a:pt x="125" y="665"/>
                  </a:lnTo>
                  <a:lnTo>
                    <a:pt x="153" y="654"/>
                  </a:lnTo>
                  <a:lnTo>
                    <a:pt x="185" y="646"/>
                  </a:lnTo>
                  <a:lnTo>
                    <a:pt x="220" y="640"/>
                  </a:lnTo>
                  <a:lnTo>
                    <a:pt x="220" y="678"/>
                  </a:lnTo>
                  <a:lnTo>
                    <a:pt x="220" y="682"/>
                  </a:lnTo>
                  <a:lnTo>
                    <a:pt x="221" y="688"/>
                  </a:lnTo>
                  <a:lnTo>
                    <a:pt x="224" y="696"/>
                  </a:lnTo>
                  <a:lnTo>
                    <a:pt x="231" y="705"/>
                  </a:lnTo>
                  <a:lnTo>
                    <a:pt x="242" y="714"/>
                  </a:lnTo>
                  <a:lnTo>
                    <a:pt x="258" y="722"/>
                  </a:lnTo>
                  <a:lnTo>
                    <a:pt x="281" y="728"/>
                  </a:lnTo>
                  <a:lnTo>
                    <a:pt x="310" y="730"/>
                  </a:lnTo>
                  <a:lnTo>
                    <a:pt x="317" y="730"/>
                  </a:lnTo>
                  <a:lnTo>
                    <a:pt x="328" y="729"/>
                  </a:lnTo>
                  <a:lnTo>
                    <a:pt x="342" y="727"/>
                  </a:lnTo>
                  <a:lnTo>
                    <a:pt x="358" y="723"/>
                  </a:lnTo>
                  <a:lnTo>
                    <a:pt x="373" y="716"/>
                  </a:lnTo>
                  <a:lnTo>
                    <a:pt x="387" y="707"/>
                  </a:lnTo>
                  <a:lnTo>
                    <a:pt x="396" y="694"/>
                  </a:lnTo>
                  <a:lnTo>
                    <a:pt x="400" y="678"/>
                  </a:lnTo>
                  <a:lnTo>
                    <a:pt x="400" y="641"/>
                  </a:lnTo>
                  <a:lnTo>
                    <a:pt x="434" y="647"/>
                  </a:lnTo>
                  <a:lnTo>
                    <a:pt x="464" y="655"/>
                  </a:lnTo>
                  <a:lnTo>
                    <a:pt x="492" y="665"/>
                  </a:lnTo>
                  <a:lnTo>
                    <a:pt x="514" y="676"/>
                  </a:lnTo>
                  <a:lnTo>
                    <a:pt x="532" y="688"/>
                  </a:lnTo>
                  <a:lnTo>
                    <a:pt x="545" y="699"/>
                  </a:lnTo>
                  <a:lnTo>
                    <a:pt x="554" y="712"/>
                  </a:lnTo>
                  <a:lnTo>
                    <a:pt x="556" y="724"/>
                  </a:lnTo>
                  <a:lnTo>
                    <a:pt x="555" y="733"/>
                  </a:lnTo>
                  <a:lnTo>
                    <a:pt x="552" y="741"/>
                  </a:lnTo>
                  <a:lnTo>
                    <a:pt x="546" y="749"/>
                  </a:lnTo>
                  <a:lnTo>
                    <a:pt x="538" y="757"/>
                  </a:lnTo>
                  <a:lnTo>
                    <a:pt x="528" y="764"/>
                  </a:lnTo>
                  <a:lnTo>
                    <a:pt x="516" y="772"/>
                  </a:lnTo>
                  <a:lnTo>
                    <a:pt x="502" y="779"/>
                  </a:lnTo>
                  <a:lnTo>
                    <a:pt x="487" y="786"/>
                  </a:lnTo>
                  <a:lnTo>
                    <a:pt x="470" y="791"/>
                  </a:lnTo>
                  <a:lnTo>
                    <a:pt x="450" y="797"/>
                  </a:lnTo>
                  <a:lnTo>
                    <a:pt x="430" y="802"/>
                  </a:lnTo>
                  <a:lnTo>
                    <a:pt x="408" y="806"/>
                  </a:lnTo>
                  <a:lnTo>
                    <a:pt x="385" y="810"/>
                  </a:lnTo>
                  <a:lnTo>
                    <a:pt x="360" y="812"/>
                  </a:lnTo>
                  <a:lnTo>
                    <a:pt x="334" y="814"/>
                  </a:lnTo>
                  <a:lnTo>
                    <a:pt x="307" y="814"/>
                  </a:lnTo>
                  <a:close/>
                </a:path>
              </a:pathLst>
            </a:custGeom>
            <a:solidFill>
              <a:srgbClr val="000000"/>
            </a:solidFill>
            <a:ln w="9525">
              <a:noFill/>
              <a:round/>
              <a:headEnd/>
              <a:tailEnd/>
            </a:ln>
          </p:spPr>
          <p:txBody>
            <a:bodyPr/>
            <a:lstStyle/>
            <a:p>
              <a:endParaRPr lang="ja-JP" altLang="en-US"/>
            </a:p>
          </p:txBody>
        </p:sp>
        <p:sp>
          <p:nvSpPr>
            <p:cNvPr id="53" name="Freeform 38"/>
            <p:cNvSpPr>
              <a:spLocks/>
            </p:cNvSpPr>
            <p:nvPr/>
          </p:nvSpPr>
          <p:spPr bwMode="auto">
            <a:xfrm>
              <a:off x="-1381169" y="241300"/>
              <a:ext cx="198437" cy="198438"/>
            </a:xfrm>
            <a:custGeom>
              <a:avLst/>
              <a:gdLst>
                <a:gd name="T0" fmla="*/ 2147483647 w 249"/>
                <a:gd name="T1" fmla="*/ 0 h 249"/>
                <a:gd name="T2" fmla="*/ 2147483647 w 249"/>
                <a:gd name="T3" fmla="*/ 2147483647 h 249"/>
                <a:gd name="T4" fmla="*/ 2147483647 w 249"/>
                <a:gd name="T5" fmla="*/ 2147483647 h 249"/>
                <a:gd name="T6" fmla="*/ 2147483647 w 249"/>
                <a:gd name="T7" fmla="*/ 2147483647 h 249"/>
                <a:gd name="T8" fmla="*/ 2147483647 w 249"/>
                <a:gd name="T9" fmla="*/ 2147483647 h 249"/>
                <a:gd name="T10" fmla="*/ 2147483647 w 249"/>
                <a:gd name="T11" fmla="*/ 2147483647 h 249"/>
                <a:gd name="T12" fmla="*/ 2147483647 w 249"/>
                <a:gd name="T13" fmla="*/ 2147483647 h 249"/>
                <a:gd name="T14" fmla="*/ 2147483647 w 249"/>
                <a:gd name="T15" fmla="*/ 2147483647 h 249"/>
                <a:gd name="T16" fmla="*/ 0 w 249"/>
                <a:gd name="T17" fmla="*/ 2147483647 h 249"/>
                <a:gd name="T18" fmla="*/ 2147483647 w 249"/>
                <a:gd name="T19" fmla="*/ 2147483647 h 249"/>
                <a:gd name="T20" fmla="*/ 2147483647 w 249"/>
                <a:gd name="T21" fmla="*/ 2147483647 h 249"/>
                <a:gd name="T22" fmla="*/ 2147483647 w 249"/>
                <a:gd name="T23" fmla="*/ 2147483647 h 249"/>
                <a:gd name="T24" fmla="*/ 2147483647 w 249"/>
                <a:gd name="T25" fmla="*/ 2147483647 h 249"/>
                <a:gd name="T26" fmla="*/ 2147483647 w 249"/>
                <a:gd name="T27" fmla="*/ 2147483647 h 249"/>
                <a:gd name="T28" fmla="*/ 2147483647 w 249"/>
                <a:gd name="T29" fmla="*/ 2147483647 h 249"/>
                <a:gd name="T30" fmla="*/ 2147483647 w 249"/>
                <a:gd name="T31" fmla="*/ 2147483647 h 249"/>
                <a:gd name="T32" fmla="*/ 2147483647 w 249"/>
                <a:gd name="T33" fmla="*/ 2147483647 h 249"/>
                <a:gd name="T34" fmla="*/ 2147483647 w 249"/>
                <a:gd name="T35" fmla="*/ 2147483647 h 249"/>
                <a:gd name="T36" fmla="*/ 2147483647 w 249"/>
                <a:gd name="T37" fmla="*/ 2147483647 h 249"/>
                <a:gd name="T38" fmla="*/ 2147483647 w 249"/>
                <a:gd name="T39" fmla="*/ 2147483647 h 249"/>
                <a:gd name="T40" fmla="*/ 2147483647 w 249"/>
                <a:gd name="T41" fmla="*/ 2147483647 h 249"/>
                <a:gd name="T42" fmla="*/ 2147483647 w 249"/>
                <a:gd name="T43" fmla="*/ 2147483647 h 249"/>
                <a:gd name="T44" fmla="*/ 2147483647 w 249"/>
                <a:gd name="T45" fmla="*/ 2147483647 h 249"/>
                <a:gd name="T46" fmla="*/ 2147483647 w 249"/>
                <a:gd name="T47" fmla="*/ 2147483647 h 249"/>
                <a:gd name="T48" fmla="*/ 2147483647 w 249"/>
                <a:gd name="T49" fmla="*/ 2147483647 h 249"/>
                <a:gd name="T50" fmla="*/ 2147483647 w 249"/>
                <a:gd name="T51" fmla="*/ 2147483647 h 249"/>
                <a:gd name="T52" fmla="*/ 2147483647 w 249"/>
                <a:gd name="T53" fmla="*/ 2147483647 h 249"/>
                <a:gd name="T54" fmla="*/ 2147483647 w 249"/>
                <a:gd name="T55" fmla="*/ 2147483647 h 249"/>
                <a:gd name="T56" fmla="*/ 2147483647 w 249"/>
                <a:gd name="T57" fmla="*/ 2147483647 h 249"/>
                <a:gd name="T58" fmla="*/ 2147483647 w 249"/>
                <a:gd name="T59" fmla="*/ 2147483647 h 249"/>
                <a:gd name="T60" fmla="*/ 2147483647 w 249"/>
                <a:gd name="T61" fmla="*/ 2147483647 h 249"/>
                <a:gd name="T62" fmla="*/ 2147483647 w 249"/>
                <a:gd name="T63" fmla="*/ 2147483647 h 249"/>
                <a:gd name="T64" fmla="*/ 2147483647 w 249"/>
                <a:gd name="T65" fmla="*/ 2147483647 h 249"/>
                <a:gd name="T66" fmla="*/ 2147483647 w 249"/>
                <a:gd name="T67" fmla="*/ 0 h 249"/>
                <a:gd name="T68" fmla="*/ 2147483647 w 249"/>
                <a:gd name="T69" fmla="*/ 0 h 2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249"/>
                <a:gd name="T107" fmla="*/ 249 w 249"/>
                <a:gd name="T108" fmla="*/ 249 h 2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249">
                  <a:moveTo>
                    <a:pt x="105" y="0"/>
                  </a:moveTo>
                  <a:lnTo>
                    <a:pt x="84" y="3"/>
                  </a:lnTo>
                  <a:lnTo>
                    <a:pt x="64" y="11"/>
                  </a:lnTo>
                  <a:lnTo>
                    <a:pt x="46" y="22"/>
                  </a:lnTo>
                  <a:lnTo>
                    <a:pt x="31" y="37"/>
                  </a:lnTo>
                  <a:lnTo>
                    <a:pt x="18" y="56"/>
                  </a:lnTo>
                  <a:lnTo>
                    <a:pt x="8" y="76"/>
                  </a:lnTo>
                  <a:lnTo>
                    <a:pt x="2" y="100"/>
                  </a:lnTo>
                  <a:lnTo>
                    <a:pt x="0" y="125"/>
                  </a:lnTo>
                  <a:lnTo>
                    <a:pt x="2" y="150"/>
                  </a:lnTo>
                  <a:lnTo>
                    <a:pt x="8" y="173"/>
                  </a:lnTo>
                  <a:lnTo>
                    <a:pt x="18" y="195"/>
                  </a:lnTo>
                  <a:lnTo>
                    <a:pt x="31" y="212"/>
                  </a:lnTo>
                  <a:lnTo>
                    <a:pt x="46" y="229"/>
                  </a:lnTo>
                  <a:lnTo>
                    <a:pt x="64" y="240"/>
                  </a:lnTo>
                  <a:lnTo>
                    <a:pt x="84" y="247"/>
                  </a:lnTo>
                  <a:lnTo>
                    <a:pt x="105" y="249"/>
                  </a:lnTo>
                  <a:lnTo>
                    <a:pt x="144" y="249"/>
                  </a:lnTo>
                  <a:lnTo>
                    <a:pt x="165" y="247"/>
                  </a:lnTo>
                  <a:lnTo>
                    <a:pt x="184" y="240"/>
                  </a:lnTo>
                  <a:lnTo>
                    <a:pt x="203" y="229"/>
                  </a:lnTo>
                  <a:lnTo>
                    <a:pt x="218" y="212"/>
                  </a:lnTo>
                  <a:lnTo>
                    <a:pt x="230" y="195"/>
                  </a:lnTo>
                  <a:lnTo>
                    <a:pt x="241" y="173"/>
                  </a:lnTo>
                  <a:lnTo>
                    <a:pt x="246" y="150"/>
                  </a:lnTo>
                  <a:lnTo>
                    <a:pt x="249" y="125"/>
                  </a:lnTo>
                  <a:lnTo>
                    <a:pt x="246" y="100"/>
                  </a:lnTo>
                  <a:lnTo>
                    <a:pt x="241" y="76"/>
                  </a:lnTo>
                  <a:lnTo>
                    <a:pt x="230" y="56"/>
                  </a:lnTo>
                  <a:lnTo>
                    <a:pt x="218" y="37"/>
                  </a:lnTo>
                  <a:lnTo>
                    <a:pt x="203" y="22"/>
                  </a:lnTo>
                  <a:lnTo>
                    <a:pt x="184" y="11"/>
                  </a:lnTo>
                  <a:lnTo>
                    <a:pt x="165" y="3"/>
                  </a:lnTo>
                  <a:lnTo>
                    <a:pt x="144" y="0"/>
                  </a:lnTo>
                  <a:lnTo>
                    <a:pt x="105" y="0"/>
                  </a:lnTo>
                  <a:close/>
                </a:path>
              </a:pathLst>
            </a:custGeom>
            <a:solidFill>
              <a:srgbClr val="3F9EFF"/>
            </a:solidFill>
            <a:ln w="9525">
              <a:noFill/>
              <a:round/>
              <a:headEnd/>
              <a:tailEnd/>
            </a:ln>
          </p:spPr>
          <p:txBody>
            <a:bodyPr/>
            <a:lstStyle/>
            <a:p>
              <a:endParaRPr lang="ja-JP" altLang="en-US"/>
            </a:p>
          </p:txBody>
        </p:sp>
        <p:sp>
          <p:nvSpPr>
            <p:cNvPr id="54" name="Freeform 39"/>
            <p:cNvSpPr>
              <a:spLocks/>
            </p:cNvSpPr>
            <p:nvPr/>
          </p:nvSpPr>
          <p:spPr bwMode="auto">
            <a:xfrm>
              <a:off x="-1309731" y="100013"/>
              <a:ext cx="150812" cy="125413"/>
            </a:xfrm>
            <a:custGeom>
              <a:avLst/>
              <a:gdLst>
                <a:gd name="T0" fmla="*/ 2147483647 w 190"/>
                <a:gd name="T1" fmla="*/ 2147483647 h 159"/>
                <a:gd name="T2" fmla="*/ 2147483647 w 190"/>
                <a:gd name="T3" fmla="*/ 2147483647 h 159"/>
                <a:gd name="T4" fmla="*/ 2147483647 w 190"/>
                <a:gd name="T5" fmla="*/ 2147483647 h 159"/>
                <a:gd name="T6" fmla="*/ 2147483647 w 190"/>
                <a:gd name="T7" fmla="*/ 2147483647 h 159"/>
                <a:gd name="T8" fmla="*/ 2147483647 w 190"/>
                <a:gd name="T9" fmla="*/ 2147483647 h 159"/>
                <a:gd name="T10" fmla="*/ 2147483647 w 190"/>
                <a:gd name="T11" fmla="*/ 2147483647 h 159"/>
                <a:gd name="T12" fmla="*/ 2147483647 w 190"/>
                <a:gd name="T13" fmla="*/ 2147483647 h 159"/>
                <a:gd name="T14" fmla="*/ 2147483647 w 190"/>
                <a:gd name="T15" fmla="*/ 2147483647 h 159"/>
                <a:gd name="T16" fmla="*/ 2147483647 w 190"/>
                <a:gd name="T17" fmla="*/ 2147483647 h 159"/>
                <a:gd name="T18" fmla="*/ 2147483647 w 190"/>
                <a:gd name="T19" fmla="*/ 2147483647 h 159"/>
                <a:gd name="T20" fmla="*/ 2147483647 w 190"/>
                <a:gd name="T21" fmla="*/ 2147483647 h 159"/>
                <a:gd name="T22" fmla="*/ 2147483647 w 190"/>
                <a:gd name="T23" fmla="*/ 2147483647 h 159"/>
                <a:gd name="T24" fmla="*/ 2147483647 w 190"/>
                <a:gd name="T25" fmla="*/ 2147483647 h 159"/>
                <a:gd name="T26" fmla="*/ 2147483647 w 190"/>
                <a:gd name="T27" fmla="*/ 2147483647 h 159"/>
                <a:gd name="T28" fmla="*/ 2147483647 w 190"/>
                <a:gd name="T29" fmla="*/ 2147483647 h 159"/>
                <a:gd name="T30" fmla="*/ 2147483647 w 190"/>
                <a:gd name="T31" fmla="*/ 2147483647 h 159"/>
                <a:gd name="T32" fmla="*/ 2147483647 w 190"/>
                <a:gd name="T33" fmla="*/ 2147483647 h 159"/>
                <a:gd name="T34" fmla="*/ 2147483647 w 190"/>
                <a:gd name="T35" fmla="*/ 2147483647 h 159"/>
                <a:gd name="T36" fmla="*/ 2147483647 w 190"/>
                <a:gd name="T37" fmla="*/ 2147483647 h 159"/>
                <a:gd name="T38" fmla="*/ 2147483647 w 190"/>
                <a:gd name="T39" fmla="*/ 0 h 159"/>
                <a:gd name="T40" fmla="*/ 2147483647 w 190"/>
                <a:gd name="T41" fmla="*/ 0 h 159"/>
                <a:gd name="T42" fmla="*/ 2147483647 w 190"/>
                <a:gd name="T43" fmla="*/ 2147483647 h 159"/>
                <a:gd name="T44" fmla="*/ 2147483647 w 190"/>
                <a:gd name="T45" fmla="*/ 2147483647 h 159"/>
                <a:gd name="T46" fmla="*/ 2147483647 w 190"/>
                <a:gd name="T47" fmla="*/ 2147483647 h 159"/>
                <a:gd name="T48" fmla="*/ 2147483647 w 190"/>
                <a:gd name="T49" fmla="*/ 2147483647 h 159"/>
                <a:gd name="T50" fmla="*/ 2147483647 w 190"/>
                <a:gd name="T51" fmla="*/ 2147483647 h 159"/>
                <a:gd name="T52" fmla="*/ 2147483647 w 190"/>
                <a:gd name="T53" fmla="*/ 2147483647 h 159"/>
                <a:gd name="T54" fmla="*/ 2147483647 w 190"/>
                <a:gd name="T55" fmla="*/ 2147483647 h 159"/>
                <a:gd name="T56" fmla="*/ 2147483647 w 190"/>
                <a:gd name="T57" fmla="*/ 2147483647 h 159"/>
                <a:gd name="T58" fmla="*/ 2147483647 w 190"/>
                <a:gd name="T59" fmla="*/ 2147483647 h 159"/>
                <a:gd name="T60" fmla="*/ 2147483647 w 190"/>
                <a:gd name="T61" fmla="*/ 2147483647 h 159"/>
                <a:gd name="T62" fmla="*/ 2147483647 w 190"/>
                <a:gd name="T63" fmla="*/ 2147483647 h 159"/>
                <a:gd name="T64" fmla="*/ 2147483647 w 190"/>
                <a:gd name="T65" fmla="*/ 2147483647 h 159"/>
                <a:gd name="T66" fmla="*/ 2147483647 w 190"/>
                <a:gd name="T67" fmla="*/ 2147483647 h 159"/>
                <a:gd name="T68" fmla="*/ 2147483647 w 190"/>
                <a:gd name="T69" fmla="*/ 2147483647 h 159"/>
                <a:gd name="T70" fmla="*/ 2147483647 w 190"/>
                <a:gd name="T71" fmla="*/ 2147483647 h 159"/>
                <a:gd name="T72" fmla="*/ 2147483647 w 190"/>
                <a:gd name="T73" fmla="*/ 2147483647 h 159"/>
                <a:gd name="T74" fmla="*/ 0 w 190"/>
                <a:gd name="T75" fmla="*/ 2147483647 h 159"/>
                <a:gd name="T76" fmla="*/ 2147483647 w 190"/>
                <a:gd name="T77" fmla="*/ 2147483647 h 159"/>
                <a:gd name="T78" fmla="*/ 2147483647 w 190"/>
                <a:gd name="T79" fmla="*/ 2147483647 h 159"/>
                <a:gd name="T80" fmla="*/ 2147483647 w 190"/>
                <a:gd name="T81" fmla="*/ 2147483647 h 159"/>
                <a:gd name="T82" fmla="*/ 2147483647 w 190"/>
                <a:gd name="T83" fmla="*/ 2147483647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0"/>
                <a:gd name="T127" fmla="*/ 0 h 159"/>
                <a:gd name="T128" fmla="*/ 190 w 190"/>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0" h="159">
                  <a:moveTo>
                    <a:pt x="15" y="154"/>
                  </a:moveTo>
                  <a:lnTo>
                    <a:pt x="54" y="154"/>
                  </a:lnTo>
                  <a:lnTo>
                    <a:pt x="61" y="154"/>
                  </a:lnTo>
                  <a:lnTo>
                    <a:pt x="69" y="155"/>
                  </a:lnTo>
                  <a:lnTo>
                    <a:pt x="76" y="158"/>
                  </a:lnTo>
                  <a:lnTo>
                    <a:pt x="83" y="159"/>
                  </a:lnTo>
                  <a:lnTo>
                    <a:pt x="86" y="148"/>
                  </a:lnTo>
                  <a:lnTo>
                    <a:pt x="92" y="135"/>
                  </a:lnTo>
                  <a:lnTo>
                    <a:pt x="99" y="118"/>
                  </a:lnTo>
                  <a:lnTo>
                    <a:pt x="108" y="100"/>
                  </a:lnTo>
                  <a:lnTo>
                    <a:pt x="118" y="82"/>
                  </a:lnTo>
                  <a:lnTo>
                    <a:pt x="131" y="62"/>
                  </a:lnTo>
                  <a:lnTo>
                    <a:pt x="146" y="43"/>
                  </a:lnTo>
                  <a:lnTo>
                    <a:pt x="162" y="26"/>
                  </a:lnTo>
                  <a:lnTo>
                    <a:pt x="169" y="20"/>
                  </a:lnTo>
                  <a:lnTo>
                    <a:pt x="176" y="15"/>
                  </a:lnTo>
                  <a:lnTo>
                    <a:pt x="183" y="10"/>
                  </a:lnTo>
                  <a:lnTo>
                    <a:pt x="190" y="5"/>
                  </a:lnTo>
                  <a:lnTo>
                    <a:pt x="165" y="1"/>
                  </a:lnTo>
                  <a:lnTo>
                    <a:pt x="143" y="0"/>
                  </a:lnTo>
                  <a:lnTo>
                    <a:pt x="122" y="0"/>
                  </a:lnTo>
                  <a:lnTo>
                    <a:pt x="105" y="2"/>
                  </a:lnTo>
                  <a:lnTo>
                    <a:pt x="90" y="4"/>
                  </a:lnTo>
                  <a:lnTo>
                    <a:pt x="78" y="8"/>
                  </a:lnTo>
                  <a:lnTo>
                    <a:pt x="70" y="10"/>
                  </a:lnTo>
                  <a:lnTo>
                    <a:pt x="64" y="12"/>
                  </a:lnTo>
                  <a:lnTo>
                    <a:pt x="59" y="19"/>
                  </a:lnTo>
                  <a:lnTo>
                    <a:pt x="53" y="26"/>
                  </a:lnTo>
                  <a:lnTo>
                    <a:pt x="48" y="33"/>
                  </a:lnTo>
                  <a:lnTo>
                    <a:pt x="42" y="40"/>
                  </a:lnTo>
                  <a:lnTo>
                    <a:pt x="32" y="57"/>
                  </a:lnTo>
                  <a:lnTo>
                    <a:pt x="23" y="76"/>
                  </a:lnTo>
                  <a:lnTo>
                    <a:pt x="16" y="92"/>
                  </a:lnTo>
                  <a:lnTo>
                    <a:pt x="10" y="108"/>
                  </a:lnTo>
                  <a:lnTo>
                    <a:pt x="5" y="123"/>
                  </a:lnTo>
                  <a:lnTo>
                    <a:pt x="3" y="136"/>
                  </a:lnTo>
                  <a:lnTo>
                    <a:pt x="1" y="147"/>
                  </a:lnTo>
                  <a:lnTo>
                    <a:pt x="0" y="155"/>
                  </a:lnTo>
                  <a:lnTo>
                    <a:pt x="3" y="155"/>
                  </a:lnTo>
                  <a:lnTo>
                    <a:pt x="7" y="154"/>
                  </a:lnTo>
                  <a:lnTo>
                    <a:pt x="10" y="154"/>
                  </a:lnTo>
                  <a:lnTo>
                    <a:pt x="15" y="154"/>
                  </a:lnTo>
                  <a:close/>
                </a:path>
              </a:pathLst>
            </a:custGeom>
            <a:solidFill>
              <a:srgbClr val="3F9EFF"/>
            </a:solidFill>
            <a:ln w="9525">
              <a:noFill/>
              <a:round/>
              <a:headEnd/>
              <a:tailEnd/>
            </a:ln>
          </p:spPr>
          <p:txBody>
            <a:bodyPr/>
            <a:lstStyle/>
            <a:p>
              <a:endParaRPr lang="ja-JP" altLang="en-US"/>
            </a:p>
          </p:txBody>
        </p:sp>
        <p:sp>
          <p:nvSpPr>
            <p:cNvPr id="55" name="Freeform 40"/>
            <p:cNvSpPr>
              <a:spLocks/>
            </p:cNvSpPr>
            <p:nvPr/>
          </p:nvSpPr>
          <p:spPr bwMode="auto">
            <a:xfrm>
              <a:off x="-1422444" y="125413"/>
              <a:ext cx="439737" cy="433388"/>
            </a:xfrm>
            <a:custGeom>
              <a:avLst/>
              <a:gdLst>
                <a:gd name="T0" fmla="*/ 2147483647 w 553"/>
                <a:gd name="T1" fmla="*/ 2147483647 h 545"/>
                <a:gd name="T2" fmla="*/ 2147483647 w 553"/>
                <a:gd name="T3" fmla="*/ 2147483647 h 545"/>
                <a:gd name="T4" fmla="*/ 2147483647 w 553"/>
                <a:gd name="T5" fmla="*/ 2147483647 h 545"/>
                <a:gd name="T6" fmla="*/ 2147483647 w 553"/>
                <a:gd name="T7" fmla="*/ 2147483647 h 545"/>
                <a:gd name="T8" fmla="*/ 2147483647 w 553"/>
                <a:gd name="T9" fmla="*/ 2147483647 h 545"/>
                <a:gd name="T10" fmla="*/ 2147483647 w 553"/>
                <a:gd name="T11" fmla="*/ 2147483647 h 545"/>
                <a:gd name="T12" fmla="*/ 2147483647 w 553"/>
                <a:gd name="T13" fmla="*/ 2147483647 h 545"/>
                <a:gd name="T14" fmla="*/ 2147483647 w 553"/>
                <a:gd name="T15" fmla="*/ 2147483647 h 545"/>
                <a:gd name="T16" fmla="*/ 2147483647 w 553"/>
                <a:gd name="T17" fmla="*/ 2147483647 h 545"/>
                <a:gd name="T18" fmla="*/ 2147483647 w 553"/>
                <a:gd name="T19" fmla="*/ 2147483647 h 545"/>
                <a:gd name="T20" fmla="*/ 2147483647 w 553"/>
                <a:gd name="T21" fmla="*/ 2147483647 h 545"/>
                <a:gd name="T22" fmla="*/ 2147483647 w 553"/>
                <a:gd name="T23" fmla="*/ 2147483647 h 545"/>
                <a:gd name="T24" fmla="*/ 2147483647 w 553"/>
                <a:gd name="T25" fmla="*/ 2147483647 h 545"/>
                <a:gd name="T26" fmla="*/ 2147483647 w 553"/>
                <a:gd name="T27" fmla="*/ 2147483647 h 545"/>
                <a:gd name="T28" fmla="*/ 2147483647 w 553"/>
                <a:gd name="T29" fmla="*/ 2147483647 h 545"/>
                <a:gd name="T30" fmla="*/ 2147483647 w 553"/>
                <a:gd name="T31" fmla="*/ 2147483647 h 545"/>
                <a:gd name="T32" fmla="*/ 2147483647 w 553"/>
                <a:gd name="T33" fmla="*/ 2147483647 h 545"/>
                <a:gd name="T34" fmla="*/ 2147483647 w 553"/>
                <a:gd name="T35" fmla="*/ 2147483647 h 545"/>
                <a:gd name="T36" fmla="*/ 2147483647 w 553"/>
                <a:gd name="T37" fmla="*/ 2147483647 h 545"/>
                <a:gd name="T38" fmla="*/ 2147483647 w 553"/>
                <a:gd name="T39" fmla="*/ 2147483647 h 545"/>
                <a:gd name="T40" fmla="*/ 2147483647 w 553"/>
                <a:gd name="T41" fmla="*/ 2147483647 h 545"/>
                <a:gd name="T42" fmla="*/ 2147483647 w 553"/>
                <a:gd name="T43" fmla="*/ 2147483647 h 545"/>
                <a:gd name="T44" fmla="*/ 2147483647 w 553"/>
                <a:gd name="T45" fmla="*/ 2147483647 h 545"/>
                <a:gd name="T46" fmla="*/ 2147483647 w 553"/>
                <a:gd name="T47" fmla="*/ 2147483647 h 545"/>
                <a:gd name="T48" fmla="*/ 2147483647 w 553"/>
                <a:gd name="T49" fmla="*/ 2147483647 h 545"/>
                <a:gd name="T50" fmla="*/ 2147483647 w 553"/>
                <a:gd name="T51" fmla="*/ 2147483647 h 545"/>
                <a:gd name="T52" fmla="*/ 2147483647 w 553"/>
                <a:gd name="T53" fmla="*/ 2147483647 h 545"/>
                <a:gd name="T54" fmla="*/ 2147483647 w 553"/>
                <a:gd name="T55" fmla="*/ 2147483647 h 545"/>
                <a:gd name="T56" fmla="*/ 2147483647 w 553"/>
                <a:gd name="T57" fmla="*/ 2147483647 h 545"/>
                <a:gd name="T58" fmla="*/ 2147483647 w 553"/>
                <a:gd name="T59" fmla="*/ 2147483647 h 545"/>
                <a:gd name="T60" fmla="*/ 2147483647 w 553"/>
                <a:gd name="T61" fmla="*/ 2147483647 h 545"/>
                <a:gd name="T62" fmla="*/ 2147483647 w 553"/>
                <a:gd name="T63" fmla="*/ 2147483647 h 545"/>
                <a:gd name="T64" fmla="*/ 2147483647 w 553"/>
                <a:gd name="T65" fmla="*/ 2147483647 h 545"/>
                <a:gd name="T66" fmla="*/ 2147483647 w 553"/>
                <a:gd name="T67" fmla="*/ 2147483647 h 545"/>
                <a:gd name="T68" fmla="*/ 2147483647 w 553"/>
                <a:gd name="T69" fmla="*/ 2147483647 h 545"/>
                <a:gd name="T70" fmla="*/ 2147483647 w 553"/>
                <a:gd name="T71" fmla="*/ 2147483647 h 545"/>
                <a:gd name="T72" fmla="*/ 2147483647 w 553"/>
                <a:gd name="T73" fmla="*/ 2147483647 h 545"/>
                <a:gd name="T74" fmla="*/ 2147483647 w 553"/>
                <a:gd name="T75" fmla="*/ 2147483647 h 545"/>
                <a:gd name="T76" fmla="*/ 2147483647 w 553"/>
                <a:gd name="T77" fmla="*/ 2147483647 h 545"/>
                <a:gd name="T78" fmla="*/ 2147483647 w 553"/>
                <a:gd name="T79" fmla="*/ 2147483647 h 545"/>
                <a:gd name="T80" fmla="*/ 2147483647 w 553"/>
                <a:gd name="T81" fmla="*/ 2147483647 h 545"/>
                <a:gd name="T82" fmla="*/ 2147483647 w 553"/>
                <a:gd name="T83" fmla="*/ 2147483647 h 545"/>
                <a:gd name="T84" fmla="*/ 2147483647 w 553"/>
                <a:gd name="T85" fmla="*/ 2147483647 h 545"/>
                <a:gd name="T86" fmla="*/ 2147483647 w 553"/>
                <a:gd name="T87" fmla="*/ 2147483647 h 545"/>
                <a:gd name="T88" fmla="*/ 2147483647 w 553"/>
                <a:gd name="T89" fmla="*/ 2147483647 h 545"/>
                <a:gd name="T90" fmla="*/ 2147483647 w 553"/>
                <a:gd name="T91" fmla="*/ 2147483647 h 545"/>
                <a:gd name="T92" fmla="*/ 2147483647 w 553"/>
                <a:gd name="T93" fmla="*/ 2147483647 h 545"/>
                <a:gd name="T94" fmla="*/ 2147483647 w 553"/>
                <a:gd name="T95" fmla="*/ 2147483647 h 545"/>
                <a:gd name="T96" fmla="*/ 2147483647 w 553"/>
                <a:gd name="T97" fmla="*/ 2147483647 h 545"/>
                <a:gd name="T98" fmla="*/ 2147483647 w 553"/>
                <a:gd name="T99" fmla="*/ 2147483647 h 545"/>
                <a:gd name="T100" fmla="*/ 2147483647 w 553"/>
                <a:gd name="T101" fmla="*/ 2147483647 h 545"/>
                <a:gd name="T102" fmla="*/ 2147483647 w 553"/>
                <a:gd name="T103" fmla="*/ 2147483647 h 545"/>
                <a:gd name="T104" fmla="*/ 2147483647 w 553"/>
                <a:gd name="T105" fmla="*/ 2147483647 h 545"/>
                <a:gd name="T106" fmla="*/ 2147483647 w 553"/>
                <a:gd name="T107" fmla="*/ 2147483647 h 545"/>
                <a:gd name="T108" fmla="*/ 2147483647 w 553"/>
                <a:gd name="T109" fmla="*/ 2147483647 h 545"/>
                <a:gd name="T110" fmla="*/ 2147483647 w 553"/>
                <a:gd name="T111" fmla="*/ 2147483647 h 545"/>
                <a:gd name="T112" fmla="*/ 2147483647 w 553"/>
                <a:gd name="T113" fmla="*/ 2147483647 h 545"/>
                <a:gd name="T114" fmla="*/ 2147483647 w 553"/>
                <a:gd name="T115" fmla="*/ 2147483647 h 545"/>
                <a:gd name="T116" fmla="*/ 2147483647 w 553"/>
                <a:gd name="T117" fmla="*/ 2147483647 h 545"/>
                <a:gd name="T118" fmla="*/ 2147483647 w 553"/>
                <a:gd name="T119" fmla="*/ 2147483647 h 545"/>
                <a:gd name="T120" fmla="*/ 2147483647 w 553"/>
                <a:gd name="T121" fmla="*/ 2147483647 h 545"/>
                <a:gd name="T122" fmla="*/ 2147483647 w 553"/>
                <a:gd name="T123" fmla="*/ 2147483647 h 545"/>
                <a:gd name="T124" fmla="*/ 2147483647 w 553"/>
                <a:gd name="T125" fmla="*/ 2147483647 h 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3"/>
                <a:gd name="T190" fmla="*/ 0 h 545"/>
                <a:gd name="T191" fmla="*/ 553 w 553"/>
                <a:gd name="T192" fmla="*/ 545 h 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3" h="545">
                  <a:moveTo>
                    <a:pt x="213" y="538"/>
                  </a:moveTo>
                  <a:lnTo>
                    <a:pt x="220" y="539"/>
                  </a:lnTo>
                  <a:lnTo>
                    <a:pt x="228" y="542"/>
                  </a:lnTo>
                  <a:lnTo>
                    <a:pt x="236" y="543"/>
                  </a:lnTo>
                  <a:lnTo>
                    <a:pt x="244" y="543"/>
                  </a:lnTo>
                  <a:lnTo>
                    <a:pt x="252" y="544"/>
                  </a:lnTo>
                  <a:lnTo>
                    <a:pt x="260" y="545"/>
                  </a:lnTo>
                  <a:lnTo>
                    <a:pt x="268" y="545"/>
                  </a:lnTo>
                  <a:lnTo>
                    <a:pt x="276" y="545"/>
                  </a:lnTo>
                  <a:lnTo>
                    <a:pt x="284" y="545"/>
                  </a:lnTo>
                  <a:lnTo>
                    <a:pt x="294" y="544"/>
                  </a:lnTo>
                  <a:lnTo>
                    <a:pt x="302" y="544"/>
                  </a:lnTo>
                  <a:lnTo>
                    <a:pt x="311" y="543"/>
                  </a:lnTo>
                  <a:lnTo>
                    <a:pt x="319" y="542"/>
                  </a:lnTo>
                  <a:lnTo>
                    <a:pt x="328" y="541"/>
                  </a:lnTo>
                  <a:lnTo>
                    <a:pt x="336" y="538"/>
                  </a:lnTo>
                  <a:lnTo>
                    <a:pt x="344" y="537"/>
                  </a:lnTo>
                  <a:lnTo>
                    <a:pt x="350" y="535"/>
                  </a:lnTo>
                  <a:lnTo>
                    <a:pt x="357" y="534"/>
                  </a:lnTo>
                  <a:lnTo>
                    <a:pt x="363" y="531"/>
                  </a:lnTo>
                  <a:lnTo>
                    <a:pt x="369" y="529"/>
                  </a:lnTo>
                  <a:lnTo>
                    <a:pt x="388" y="521"/>
                  </a:lnTo>
                  <a:lnTo>
                    <a:pt x="408" y="512"/>
                  </a:lnTo>
                  <a:lnTo>
                    <a:pt x="425" y="501"/>
                  </a:lnTo>
                  <a:lnTo>
                    <a:pt x="442" y="490"/>
                  </a:lnTo>
                  <a:lnTo>
                    <a:pt x="459" y="476"/>
                  </a:lnTo>
                  <a:lnTo>
                    <a:pt x="474" y="462"/>
                  </a:lnTo>
                  <a:lnTo>
                    <a:pt x="489" y="446"/>
                  </a:lnTo>
                  <a:lnTo>
                    <a:pt x="501" y="430"/>
                  </a:lnTo>
                  <a:lnTo>
                    <a:pt x="513" y="413"/>
                  </a:lnTo>
                  <a:lnTo>
                    <a:pt x="523" y="394"/>
                  </a:lnTo>
                  <a:lnTo>
                    <a:pt x="532" y="375"/>
                  </a:lnTo>
                  <a:lnTo>
                    <a:pt x="539" y="355"/>
                  </a:lnTo>
                  <a:lnTo>
                    <a:pt x="545" y="334"/>
                  </a:lnTo>
                  <a:lnTo>
                    <a:pt x="550" y="314"/>
                  </a:lnTo>
                  <a:lnTo>
                    <a:pt x="552" y="290"/>
                  </a:lnTo>
                  <a:lnTo>
                    <a:pt x="553" y="269"/>
                  </a:lnTo>
                  <a:lnTo>
                    <a:pt x="552" y="244"/>
                  </a:lnTo>
                  <a:lnTo>
                    <a:pt x="548" y="220"/>
                  </a:lnTo>
                  <a:lnTo>
                    <a:pt x="544" y="197"/>
                  </a:lnTo>
                  <a:lnTo>
                    <a:pt x="537" y="175"/>
                  </a:lnTo>
                  <a:lnTo>
                    <a:pt x="528" y="153"/>
                  </a:lnTo>
                  <a:lnTo>
                    <a:pt x="517" y="133"/>
                  </a:lnTo>
                  <a:lnTo>
                    <a:pt x="505" y="113"/>
                  </a:lnTo>
                  <a:lnTo>
                    <a:pt x="492" y="94"/>
                  </a:lnTo>
                  <a:lnTo>
                    <a:pt x="476" y="77"/>
                  </a:lnTo>
                  <a:lnTo>
                    <a:pt x="460" y="62"/>
                  </a:lnTo>
                  <a:lnTo>
                    <a:pt x="441" y="47"/>
                  </a:lnTo>
                  <a:lnTo>
                    <a:pt x="423" y="35"/>
                  </a:lnTo>
                  <a:lnTo>
                    <a:pt x="402" y="23"/>
                  </a:lnTo>
                  <a:lnTo>
                    <a:pt x="381" y="14"/>
                  </a:lnTo>
                  <a:lnTo>
                    <a:pt x="359" y="6"/>
                  </a:lnTo>
                  <a:lnTo>
                    <a:pt x="336" y="0"/>
                  </a:lnTo>
                  <a:lnTo>
                    <a:pt x="318" y="16"/>
                  </a:lnTo>
                  <a:lnTo>
                    <a:pt x="302" y="35"/>
                  </a:lnTo>
                  <a:lnTo>
                    <a:pt x="287" y="54"/>
                  </a:lnTo>
                  <a:lnTo>
                    <a:pt x="275" y="74"/>
                  </a:lnTo>
                  <a:lnTo>
                    <a:pt x="266" y="92"/>
                  </a:lnTo>
                  <a:lnTo>
                    <a:pt x="258" y="109"/>
                  </a:lnTo>
                  <a:lnTo>
                    <a:pt x="252" y="124"/>
                  </a:lnTo>
                  <a:lnTo>
                    <a:pt x="249" y="135"/>
                  </a:lnTo>
                  <a:lnTo>
                    <a:pt x="265" y="145"/>
                  </a:lnTo>
                  <a:lnTo>
                    <a:pt x="280" y="158"/>
                  </a:lnTo>
                  <a:lnTo>
                    <a:pt x="293" y="172"/>
                  </a:lnTo>
                  <a:lnTo>
                    <a:pt x="304" y="189"/>
                  </a:lnTo>
                  <a:lnTo>
                    <a:pt x="313" y="207"/>
                  </a:lnTo>
                  <a:lnTo>
                    <a:pt x="320" y="227"/>
                  </a:lnTo>
                  <a:lnTo>
                    <a:pt x="325" y="249"/>
                  </a:lnTo>
                  <a:lnTo>
                    <a:pt x="326" y="271"/>
                  </a:lnTo>
                  <a:lnTo>
                    <a:pt x="324" y="301"/>
                  </a:lnTo>
                  <a:lnTo>
                    <a:pt x="316" y="329"/>
                  </a:lnTo>
                  <a:lnTo>
                    <a:pt x="304" y="354"/>
                  </a:lnTo>
                  <a:lnTo>
                    <a:pt x="288" y="376"/>
                  </a:lnTo>
                  <a:lnTo>
                    <a:pt x="268" y="394"/>
                  </a:lnTo>
                  <a:lnTo>
                    <a:pt x="246" y="408"/>
                  </a:lnTo>
                  <a:lnTo>
                    <a:pt x="222" y="416"/>
                  </a:lnTo>
                  <a:lnTo>
                    <a:pt x="197" y="420"/>
                  </a:lnTo>
                  <a:lnTo>
                    <a:pt x="158" y="420"/>
                  </a:lnTo>
                  <a:lnTo>
                    <a:pt x="131" y="416"/>
                  </a:lnTo>
                  <a:lnTo>
                    <a:pt x="107" y="408"/>
                  </a:lnTo>
                  <a:lnTo>
                    <a:pt x="85" y="394"/>
                  </a:lnTo>
                  <a:lnTo>
                    <a:pt x="67" y="376"/>
                  </a:lnTo>
                  <a:lnTo>
                    <a:pt x="51" y="354"/>
                  </a:lnTo>
                  <a:lnTo>
                    <a:pt x="39" y="329"/>
                  </a:lnTo>
                  <a:lnTo>
                    <a:pt x="31" y="301"/>
                  </a:lnTo>
                  <a:lnTo>
                    <a:pt x="29" y="271"/>
                  </a:lnTo>
                  <a:lnTo>
                    <a:pt x="31" y="247"/>
                  </a:lnTo>
                  <a:lnTo>
                    <a:pt x="36" y="224"/>
                  </a:lnTo>
                  <a:lnTo>
                    <a:pt x="44" y="203"/>
                  </a:lnTo>
                  <a:lnTo>
                    <a:pt x="54" y="183"/>
                  </a:lnTo>
                  <a:lnTo>
                    <a:pt x="68" y="166"/>
                  </a:lnTo>
                  <a:lnTo>
                    <a:pt x="83" y="151"/>
                  </a:lnTo>
                  <a:lnTo>
                    <a:pt x="100" y="138"/>
                  </a:lnTo>
                  <a:lnTo>
                    <a:pt x="119" y="130"/>
                  </a:lnTo>
                  <a:lnTo>
                    <a:pt x="117" y="130"/>
                  </a:lnTo>
                  <a:lnTo>
                    <a:pt x="119" y="120"/>
                  </a:lnTo>
                  <a:lnTo>
                    <a:pt x="122" y="96"/>
                  </a:lnTo>
                  <a:lnTo>
                    <a:pt x="131" y="62"/>
                  </a:lnTo>
                  <a:lnTo>
                    <a:pt x="147" y="24"/>
                  </a:lnTo>
                  <a:lnTo>
                    <a:pt x="116" y="44"/>
                  </a:lnTo>
                  <a:lnTo>
                    <a:pt x="87" y="68"/>
                  </a:lnTo>
                  <a:lnTo>
                    <a:pt x="62" y="94"/>
                  </a:lnTo>
                  <a:lnTo>
                    <a:pt x="41" y="124"/>
                  </a:lnTo>
                  <a:lnTo>
                    <a:pt x="23" y="158"/>
                  </a:lnTo>
                  <a:lnTo>
                    <a:pt x="10" y="192"/>
                  </a:lnTo>
                  <a:lnTo>
                    <a:pt x="2" y="229"/>
                  </a:lnTo>
                  <a:lnTo>
                    <a:pt x="0" y="269"/>
                  </a:lnTo>
                  <a:lnTo>
                    <a:pt x="1" y="292"/>
                  </a:lnTo>
                  <a:lnTo>
                    <a:pt x="3" y="314"/>
                  </a:lnTo>
                  <a:lnTo>
                    <a:pt x="8" y="335"/>
                  </a:lnTo>
                  <a:lnTo>
                    <a:pt x="14" y="356"/>
                  </a:lnTo>
                  <a:lnTo>
                    <a:pt x="22" y="376"/>
                  </a:lnTo>
                  <a:lnTo>
                    <a:pt x="31" y="395"/>
                  </a:lnTo>
                  <a:lnTo>
                    <a:pt x="41" y="414"/>
                  </a:lnTo>
                  <a:lnTo>
                    <a:pt x="53" y="432"/>
                  </a:lnTo>
                  <a:lnTo>
                    <a:pt x="67" y="448"/>
                  </a:lnTo>
                  <a:lnTo>
                    <a:pt x="80" y="465"/>
                  </a:lnTo>
                  <a:lnTo>
                    <a:pt x="97" y="478"/>
                  </a:lnTo>
                  <a:lnTo>
                    <a:pt x="113" y="492"/>
                  </a:lnTo>
                  <a:lnTo>
                    <a:pt x="131" y="504"/>
                  </a:lnTo>
                  <a:lnTo>
                    <a:pt x="150" y="514"/>
                  </a:lnTo>
                  <a:lnTo>
                    <a:pt x="169" y="523"/>
                  </a:lnTo>
                  <a:lnTo>
                    <a:pt x="189" y="531"/>
                  </a:lnTo>
                  <a:lnTo>
                    <a:pt x="195" y="533"/>
                  </a:lnTo>
                  <a:lnTo>
                    <a:pt x="202" y="535"/>
                  </a:lnTo>
                  <a:lnTo>
                    <a:pt x="207" y="536"/>
                  </a:lnTo>
                  <a:lnTo>
                    <a:pt x="213" y="538"/>
                  </a:lnTo>
                  <a:close/>
                </a:path>
              </a:pathLst>
            </a:custGeom>
            <a:solidFill>
              <a:srgbClr val="BFDDFF"/>
            </a:solidFill>
            <a:ln w="9525">
              <a:noFill/>
              <a:round/>
              <a:headEnd/>
              <a:tailEnd/>
            </a:ln>
          </p:spPr>
          <p:txBody>
            <a:bodyPr/>
            <a:lstStyle/>
            <a:p>
              <a:endParaRPr lang="ja-JP" altLang="en-US"/>
            </a:p>
          </p:txBody>
        </p:sp>
        <p:sp>
          <p:nvSpPr>
            <p:cNvPr id="56" name="Freeform 41"/>
            <p:cNvSpPr>
              <a:spLocks/>
            </p:cNvSpPr>
            <p:nvPr/>
          </p:nvSpPr>
          <p:spPr bwMode="auto">
            <a:xfrm>
              <a:off x="-1400219" y="588963"/>
              <a:ext cx="395287" cy="138113"/>
            </a:xfrm>
            <a:custGeom>
              <a:avLst/>
              <a:gdLst>
                <a:gd name="T0" fmla="*/ 2147483647 w 498"/>
                <a:gd name="T1" fmla="*/ 2147483647 h 174"/>
                <a:gd name="T2" fmla="*/ 2147483647 w 498"/>
                <a:gd name="T3" fmla="*/ 2147483647 h 174"/>
                <a:gd name="T4" fmla="*/ 2147483647 w 498"/>
                <a:gd name="T5" fmla="*/ 2147483647 h 174"/>
                <a:gd name="T6" fmla="*/ 2147483647 w 498"/>
                <a:gd name="T7" fmla="*/ 2147483647 h 174"/>
                <a:gd name="T8" fmla="*/ 2147483647 w 498"/>
                <a:gd name="T9" fmla="*/ 2147483647 h 174"/>
                <a:gd name="T10" fmla="*/ 2147483647 w 498"/>
                <a:gd name="T11" fmla="*/ 2147483647 h 174"/>
                <a:gd name="T12" fmla="*/ 2147483647 w 498"/>
                <a:gd name="T13" fmla="*/ 2147483647 h 174"/>
                <a:gd name="T14" fmla="*/ 2147483647 w 498"/>
                <a:gd name="T15" fmla="*/ 2147483647 h 174"/>
                <a:gd name="T16" fmla="*/ 2147483647 w 498"/>
                <a:gd name="T17" fmla="*/ 2147483647 h 174"/>
                <a:gd name="T18" fmla="*/ 2147483647 w 498"/>
                <a:gd name="T19" fmla="*/ 2147483647 h 174"/>
                <a:gd name="T20" fmla="*/ 2147483647 w 498"/>
                <a:gd name="T21" fmla="*/ 2147483647 h 174"/>
                <a:gd name="T22" fmla="*/ 2147483647 w 498"/>
                <a:gd name="T23" fmla="*/ 2147483647 h 174"/>
                <a:gd name="T24" fmla="*/ 2147483647 w 498"/>
                <a:gd name="T25" fmla="*/ 2147483647 h 174"/>
                <a:gd name="T26" fmla="*/ 2147483647 w 498"/>
                <a:gd name="T27" fmla="*/ 2147483647 h 174"/>
                <a:gd name="T28" fmla="*/ 2147483647 w 498"/>
                <a:gd name="T29" fmla="*/ 2147483647 h 174"/>
                <a:gd name="T30" fmla="*/ 2147483647 w 498"/>
                <a:gd name="T31" fmla="*/ 2147483647 h 174"/>
                <a:gd name="T32" fmla="*/ 2147483647 w 498"/>
                <a:gd name="T33" fmla="*/ 2147483647 h 174"/>
                <a:gd name="T34" fmla="*/ 2147483647 w 498"/>
                <a:gd name="T35" fmla="*/ 2147483647 h 174"/>
                <a:gd name="T36" fmla="*/ 2147483647 w 498"/>
                <a:gd name="T37" fmla="*/ 2147483647 h 174"/>
                <a:gd name="T38" fmla="*/ 2147483647 w 498"/>
                <a:gd name="T39" fmla="*/ 2147483647 h 174"/>
                <a:gd name="T40" fmla="*/ 2147483647 w 498"/>
                <a:gd name="T41" fmla="*/ 2147483647 h 174"/>
                <a:gd name="T42" fmla="*/ 2147483647 w 498"/>
                <a:gd name="T43" fmla="*/ 2147483647 h 174"/>
                <a:gd name="T44" fmla="*/ 2147483647 w 498"/>
                <a:gd name="T45" fmla="*/ 2147483647 h 174"/>
                <a:gd name="T46" fmla="*/ 2147483647 w 498"/>
                <a:gd name="T47" fmla="*/ 2147483647 h 174"/>
                <a:gd name="T48" fmla="*/ 2147483647 w 498"/>
                <a:gd name="T49" fmla="*/ 2147483647 h 174"/>
                <a:gd name="T50" fmla="*/ 2147483647 w 498"/>
                <a:gd name="T51" fmla="*/ 2147483647 h 174"/>
                <a:gd name="T52" fmla="*/ 2147483647 w 498"/>
                <a:gd name="T53" fmla="*/ 2147483647 h 174"/>
                <a:gd name="T54" fmla="*/ 2147483647 w 498"/>
                <a:gd name="T55" fmla="*/ 2147483647 h 174"/>
                <a:gd name="T56" fmla="*/ 2147483647 w 498"/>
                <a:gd name="T57" fmla="*/ 2147483647 h 174"/>
                <a:gd name="T58" fmla="*/ 2147483647 w 498"/>
                <a:gd name="T59" fmla="*/ 2147483647 h 174"/>
                <a:gd name="T60" fmla="*/ 2147483647 w 498"/>
                <a:gd name="T61" fmla="*/ 2147483647 h 174"/>
                <a:gd name="T62" fmla="*/ 2147483647 w 498"/>
                <a:gd name="T63" fmla="*/ 2147483647 h 174"/>
                <a:gd name="T64" fmla="*/ 2147483647 w 498"/>
                <a:gd name="T65" fmla="*/ 214748364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8"/>
                <a:gd name="T100" fmla="*/ 0 h 174"/>
                <a:gd name="T101" fmla="*/ 498 w 498"/>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8" h="174">
                  <a:moveTo>
                    <a:pt x="342" y="1"/>
                  </a:moveTo>
                  <a:lnTo>
                    <a:pt x="342" y="38"/>
                  </a:lnTo>
                  <a:lnTo>
                    <a:pt x="338" y="54"/>
                  </a:lnTo>
                  <a:lnTo>
                    <a:pt x="329" y="67"/>
                  </a:lnTo>
                  <a:lnTo>
                    <a:pt x="315" y="76"/>
                  </a:lnTo>
                  <a:lnTo>
                    <a:pt x="300" y="83"/>
                  </a:lnTo>
                  <a:lnTo>
                    <a:pt x="284" y="87"/>
                  </a:lnTo>
                  <a:lnTo>
                    <a:pt x="270" y="89"/>
                  </a:lnTo>
                  <a:lnTo>
                    <a:pt x="259" y="90"/>
                  </a:lnTo>
                  <a:lnTo>
                    <a:pt x="252" y="90"/>
                  </a:lnTo>
                  <a:lnTo>
                    <a:pt x="223" y="88"/>
                  </a:lnTo>
                  <a:lnTo>
                    <a:pt x="200" y="82"/>
                  </a:lnTo>
                  <a:lnTo>
                    <a:pt x="184" y="74"/>
                  </a:lnTo>
                  <a:lnTo>
                    <a:pt x="173" y="65"/>
                  </a:lnTo>
                  <a:lnTo>
                    <a:pt x="166" y="56"/>
                  </a:lnTo>
                  <a:lnTo>
                    <a:pt x="163" y="48"/>
                  </a:lnTo>
                  <a:lnTo>
                    <a:pt x="162" y="42"/>
                  </a:lnTo>
                  <a:lnTo>
                    <a:pt x="162" y="38"/>
                  </a:lnTo>
                  <a:lnTo>
                    <a:pt x="162" y="0"/>
                  </a:lnTo>
                  <a:lnTo>
                    <a:pt x="127" y="6"/>
                  </a:lnTo>
                  <a:lnTo>
                    <a:pt x="95" y="14"/>
                  </a:lnTo>
                  <a:lnTo>
                    <a:pt x="67" y="25"/>
                  </a:lnTo>
                  <a:lnTo>
                    <a:pt x="44" y="35"/>
                  </a:lnTo>
                  <a:lnTo>
                    <a:pt x="26" y="46"/>
                  </a:lnTo>
                  <a:lnTo>
                    <a:pt x="12" y="59"/>
                  </a:lnTo>
                  <a:lnTo>
                    <a:pt x="4" y="72"/>
                  </a:lnTo>
                  <a:lnTo>
                    <a:pt x="0" y="84"/>
                  </a:lnTo>
                  <a:lnTo>
                    <a:pt x="2" y="93"/>
                  </a:lnTo>
                  <a:lnTo>
                    <a:pt x="5" y="101"/>
                  </a:lnTo>
                  <a:lnTo>
                    <a:pt x="11" y="109"/>
                  </a:lnTo>
                  <a:lnTo>
                    <a:pt x="19" y="117"/>
                  </a:lnTo>
                  <a:lnTo>
                    <a:pt x="29" y="124"/>
                  </a:lnTo>
                  <a:lnTo>
                    <a:pt x="41" y="132"/>
                  </a:lnTo>
                  <a:lnTo>
                    <a:pt x="55" y="139"/>
                  </a:lnTo>
                  <a:lnTo>
                    <a:pt x="70" y="146"/>
                  </a:lnTo>
                  <a:lnTo>
                    <a:pt x="87" y="151"/>
                  </a:lnTo>
                  <a:lnTo>
                    <a:pt x="106" y="157"/>
                  </a:lnTo>
                  <a:lnTo>
                    <a:pt x="127" y="162"/>
                  </a:lnTo>
                  <a:lnTo>
                    <a:pt x="149" y="166"/>
                  </a:lnTo>
                  <a:lnTo>
                    <a:pt x="172" y="170"/>
                  </a:lnTo>
                  <a:lnTo>
                    <a:pt x="196" y="172"/>
                  </a:lnTo>
                  <a:lnTo>
                    <a:pt x="223" y="174"/>
                  </a:lnTo>
                  <a:lnTo>
                    <a:pt x="249" y="174"/>
                  </a:lnTo>
                  <a:lnTo>
                    <a:pt x="276" y="174"/>
                  </a:lnTo>
                  <a:lnTo>
                    <a:pt x="302" y="172"/>
                  </a:lnTo>
                  <a:lnTo>
                    <a:pt x="327" y="170"/>
                  </a:lnTo>
                  <a:lnTo>
                    <a:pt x="350" y="166"/>
                  </a:lnTo>
                  <a:lnTo>
                    <a:pt x="372" y="162"/>
                  </a:lnTo>
                  <a:lnTo>
                    <a:pt x="392" y="157"/>
                  </a:lnTo>
                  <a:lnTo>
                    <a:pt x="412" y="151"/>
                  </a:lnTo>
                  <a:lnTo>
                    <a:pt x="429" y="146"/>
                  </a:lnTo>
                  <a:lnTo>
                    <a:pt x="444" y="139"/>
                  </a:lnTo>
                  <a:lnTo>
                    <a:pt x="458" y="132"/>
                  </a:lnTo>
                  <a:lnTo>
                    <a:pt x="470" y="124"/>
                  </a:lnTo>
                  <a:lnTo>
                    <a:pt x="480" y="117"/>
                  </a:lnTo>
                  <a:lnTo>
                    <a:pt x="488" y="109"/>
                  </a:lnTo>
                  <a:lnTo>
                    <a:pt x="494" y="101"/>
                  </a:lnTo>
                  <a:lnTo>
                    <a:pt x="497" y="93"/>
                  </a:lnTo>
                  <a:lnTo>
                    <a:pt x="498" y="84"/>
                  </a:lnTo>
                  <a:lnTo>
                    <a:pt x="496" y="72"/>
                  </a:lnTo>
                  <a:lnTo>
                    <a:pt x="487" y="59"/>
                  </a:lnTo>
                  <a:lnTo>
                    <a:pt x="474" y="48"/>
                  </a:lnTo>
                  <a:lnTo>
                    <a:pt x="456" y="36"/>
                  </a:lnTo>
                  <a:lnTo>
                    <a:pt x="434" y="25"/>
                  </a:lnTo>
                  <a:lnTo>
                    <a:pt x="406" y="15"/>
                  </a:lnTo>
                  <a:lnTo>
                    <a:pt x="376" y="7"/>
                  </a:lnTo>
                  <a:lnTo>
                    <a:pt x="342" y="1"/>
                  </a:lnTo>
                  <a:close/>
                </a:path>
              </a:pathLst>
            </a:custGeom>
            <a:solidFill>
              <a:srgbClr val="BFDDFF"/>
            </a:solidFill>
            <a:ln w="9525">
              <a:noFill/>
              <a:round/>
              <a:headEnd/>
              <a:tailEnd/>
            </a:ln>
          </p:spPr>
          <p:txBody>
            <a:bodyPr/>
            <a:lstStyle/>
            <a:p>
              <a:endParaRPr lang="ja-JP" altLang="en-US"/>
            </a:p>
          </p:txBody>
        </p:sp>
        <p:sp>
          <p:nvSpPr>
            <p:cNvPr id="57" name="Freeform 42"/>
            <p:cNvSpPr>
              <a:spLocks/>
            </p:cNvSpPr>
            <p:nvPr/>
          </p:nvSpPr>
          <p:spPr bwMode="auto">
            <a:xfrm>
              <a:off x="-1252581" y="577850"/>
              <a:ext cx="103187" cy="63500"/>
            </a:xfrm>
            <a:custGeom>
              <a:avLst/>
              <a:gdLst>
                <a:gd name="T0" fmla="*/ 0 w 131"/>
                <a:gd name="T1" fmla="*/ 2147483647 h 80"/>
                <a:gd name="T2" fmla="*/ 0 w 131"/>
                <a:gd name="T3" fmla="*/ 2147483647 h 80"/>
                <a:gd name="T4" fmla="*/ 0 w 131"/>
                <a:gd name="T5" fmla="*/ 2147483647 h 80"/>
                <a:gd name="T6" fmla="*/ 0 w 131"/>
                <a:gd name="T7" fmla="*/ 2147483647 h 80"/>
                <a:gd name="T8" fmla="*/ 0 w 131"/>
                <a:gd name="T9" fmla="*/ 2147483647 h 80"/>
                <a:gd name="T10" fmla="*/ 0 w 131"/>
                <a:gd name="T11" fmla="*/ 2147483647 h 80"/>
                <a:gd name="T12" fmla="*/ 0 w 131"/>
                <a:gd name="T13" fmla="*/ 2147483647 h 80"/>
                <a:gd name="T14" fmla="*/ 0 w 131"/>
                <a:gd name="T15" fmla="*/ 2147483647 h 80"/>
                <a:gd name="T16" fmla="*/ 0 w 131"/>
                <a:gd name="T17" fmla="*/ 2147483647 h 80"/>
                <a:gd name="T18" fmla="*/ 2147483647 w 131"/>
                <a:gd name="T19" fmla="*/ 2147483647 h 80"/>
                <a:gd name="T20" fmla="*/ 2147483647 w 131"/>
                <a:gd name="T21" fmla="*/ 2147483647 h 80"/>
                <a:gd name="T22" fmla="*/ 2147483647 w 131"/>
                <a:gd name="T23" fmla="*/ 2147483647 h 80"/>
                <a:gd name="T24" fmla="*/ 2147483647 w 131"/>
                <a:gd name="T25" fmla="*/ 2147483647 h 80"/>
                <a:gd name="T26" fmla="*/ 2147483647 w 131"/>
                <a:gd name="T27" fmla="*/ 2147483647 h 80"/>
                <a:gd name="T28" fmla="*/ 2147483647 w 131"/>
                <a:gd name="T29" fmla="*/ 2147483647 h 80"/>
                <a:gd name="T30" fmla="*/ 2147483647 w 131"/>
                <a:gd name="T31" fmla="*/ 2147483647 h 80"/>
                <a:gd name="T32" fmla="*/ 2147483647 w 131"/>
                <a:gd name="T33" fmla="*/ 2147483647 h 80"/>
                <a:gd name="T34" fmla="*/ 2147483647 w 131"/>
                <a:gd name="T35" fmla="*/ 2147483647 h 80"/>
                <a:gd name="T36" fmla="*/ 2147483647 w 131"/>
                <a:gd name="T37" fmla="*/ 2147483647 h 80"/>
                <a:gd name="T38" fmla="*/ 2147483647 w 131"/>
                <a:gd name="T39" fmla="*/ 2147483647 h 80"/>
                <a:gd name="T40" fmla="*/ 2147483647 w 131"/>
                <a:gd name="T41" fmla="*/ 2147483647 h 80"/>
                <a:gd name="T42" fmla="*/ 2147483647 w 131"/>
                <a:gd name="T43" fmla="*/ 2147483647 h 80"/>
                <a:gd name="T44" fmla="*/ 2147483647 w 131"/>
                <a:gd name="T45" fmla="*/ 2147483647 h 80"/>
                <a:gd name="T46" fmla="*/ 2147483647 w 131"/>
                <a:gd name="T47" fmla="*/ 2147483647 h 80"/>
                <a:gd name="T48" fmla="*/ 2147483647 w 131"/>
                <a:gd name="T49" fmla="*/ 2147483647 h 80"/>
                <a:gd name="T50" fmla="*/ 2147483647 w 131"/>
                <a:gd name="T51" fmla="*/ 2147483647 h 80"/>
                <a:gd name="T52" fmla="*/ 2147483647 w 131"/>
                <a:gd name="T53" fmla="*/ 2147483647 h 80"/>
                <a:gd name="T54" fmla="*/ 2147483647 w 131"/>
                <a:gd name="T55" fmla="*/ 2147483647 h 80"/>
                <a:gd name="T56" fmla="*/ 2147483647 w 131"/>
                <a:gd name="T57" fmla="*/ 2147483647 h 80"/>
                <a:gd name="T58" fmla="*/ 2147483647 w 131"/>
                <a:gd name="T59" fmla="*/ 2147483647 h 80"/>
                <a:gd name="T60" fmla="*/ 2147483647 w 131"/>
                <a:gd name="T61" fmla="*/ 2147483647 h 80"/>
                <a:gd name="T62" fmla="*/ 2147483647 w 131"/>
                <a:gd name="T63" fmla="*/ 2147483647 h 80"/>
                <a:gd name="T64" fmla="*/ 2147483647 w 131"/>
                <a:gd name="T65" fmla="*/ 0 h 80"/>
                <a:gd name="T66" fmla="*/ 2147483647 w 131"/>
                <a:gd name="T67" fmla="*/ 2147483647 h 80"/>
                <a:gd name="T68" fmla="*/ 2147483647 w 131"/>
                <a:gd name="T69" fmla="*/ 2147483647 h 80"/>
                <a:gd name="T70" fmla="*/ 2147483647 w 131"/>
                <a:gd name="T71" fmla="*/ 2147483647 h 80"/>
                <a:gd name="T72" fmla="*/ 2147483647 w 131"/>
                <a:gd name="T73" fmla="*/ 2147483647 h 80"/>
                <a:gd name="T74" fmla="*/ 2147483647 w 131"/>
                <a:gd name="T75" fmla="*/ 2147483647 h 80"/>
                <a:gd name="T76" fmla="*/ 2147483647 w 131"/>
                <a:gd name="T77" fmla="*/ 2147483647 h 80"/>
                <a:gd name="T78" fmla="*/ 2147483647 w 131"/>
                <a:gd name="T79" fmla="*/ 2147483647 h 80"/>
                <a:gd name="T80" fmla="*/ 2147483647 w 131"/>
                <a:gd name="T81" fmla="*/ 2147483647 h 80"/>
                <a:gd name="T82" fmla="*/ 2147483647 w 131"/>
                <a:gd name="T83" fmla="*/ 2147483647 h 80"/>
                <a:gd name="T84" fmla="*/ 2147483647 w 131"/>
                <a:gd name="T85" fmla="*/ 2147483647 h 80"/>
                <a:gd name="T86" fmla="*/ 2147483647 w 131"/>
                <a:gd name="T87" fmla="*/ 2147483647 h 80"/>
                <a:gd name="T88" fmla="*/ 2147483647 w 131"/>
                <a:gd name="T89" fmla="*/ 2147483647 h 80"/>
                <a:gd name="T90" fmla="*/ 2147483647 w 131"/>
                <a:gd name="T91" fmla="*/ 2147483647 h 80"/>
                <a:gd name="T92" fmla="*/ 2147483647 w 131"/>
                <a:gd name="T93" fmla="*/ 2147483647 h 80"/>
                <a:gd name="T94" fmla="*/ 2147483647 w 131"/>
                <a:gd name="T95" fmla="*/ 2147483647 h 80"/>
                <a:gd name="T96" fmla="*/ 0 w 131"/>
                <a:gd name="T97" fmla="*/ 2147483647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80"/>
                <a:gd name="T149" fmla="*/ 131 w 131"/>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80">
                  <a:moveTo>
                    <a:pt x="0" y="2"/>
                  </a:moveTo>
                  <a:lnTo>
                    <a:pt x="0" y="4"/>
                  </a:lnTo>
                  <a:lnTo>
                    <a:pt x="0" y="6"/>
                  </a:lnTo>
                  <a:lnTo>
                    <a:pt x="0" y="10"/>
                  </a:lnTo>
                  <a:lnTo>
                    <a:pt x="0" y="12"/>
                  </a:lnTo>
                  <a:lnTo>
                    <a:pt x="0" y="27"/>
                  </a:lnTo>
                  <a:lnTo>
                    <a:pt x="0" y="41"/>
                  </a:lnTo>
                  <a:lnTo>
                    <a:pt x="0" y="49"/>
                  </a:lnTo>
                  <a:lnTo>
                    <a:pt x="0" y="52"/>
                  </a:lnTo>
                  <a:lnTo>
                    <a:pt x="1" y="56"/>
                  </a:lnTo>
                  <a:lnTo>
                    <a:pt x="3" y="60"/>
                  </a:lnTo>
                  <a:lnTo>
                    <a:pt x="7" y="65"/>
                  </a:lnTo>
                  <a:lnTo>
                    <a:pt x="14" y="70"/>
                  </a:lnTo>
                  <a:lnTo>
                    <a:pt x="23" y="74"/>
                  </a:lnTo>
                  <a:lnTo>
                    <a:pt x="35" y="77"/>
                  </a:lnTo>
                  <a:lnTo>
                    <a:pt x="48" y="79"/>
                  </a:lnTo>
                  <a:lnTo>
                    <a:pt x="66" y="80"/>
                  </a:lnTo>
                  <a:lnTo>
                    <a:pt x="73" y="80"/>
                  </a:lnTo>
                  <a:lnTo>
                    <a:pt x="82" y="79"/>
                  </a:lnTo>
                  <a:lnTo>
                    <a:pt x="92" y="78"/>
                  </a:lnTo>
                  <a:lnTo>
                    <a:pt x="104" y="74"/>
                  </a:lnTo>
                  <a:lnTo>
                    <a:pt x="114" y="71"/>
                  </a:lnTo>
                  <a:lnTo>
                    <a:pt x="123" y="66"/>
                  </a:lnTo>
                  <a:lnTo>
                    <a:pt x="129" y="60"/>
                  </a:lnTo>
                  <a:lnTo>
                    <a:pt x="131" y="52"/>
                  </a:lnTo>
                  <a:lnTo>
                    <a:pt x="131" y="49"/>
                  </a:lnTo>
                  <a:lnTo>
                    <a:pt x="131" y="41"/>
                  </a:lnTo>
                  <a:lnTo>
                    <a:pt x="131" y="27"/>
                  </a:lnTo>
                  <a:lnTo>
                    <a:pt x="131" y="12"/>
                  </a:lnTo>
                  <a:lnTo>
                    <a:pt x="131" y="10"/>
                  </a:lnTo>
                  <a:lnTo>
                    <a:pt x="131" y="6"/>
                  </a:lnTo>
                  <a:lnTo>
                    <a:pt x="131" y="3"/>
                  </a:lnTo>
                  <a:lnTo>
                    <a:pt x="131" y="0"/>
                  </a:lnTo>
                  <a:lnTo>
                    <a:pt x="123" y="3"/>
                  </a:lnTo>
                  <a:lnTo>
                    <a:pt x="115" y="4"/>
                  </a:lnTo>
                  <a:lnTo>
                    <a:pt x="106" y="5"/>
                  </a:lnTo>
                  <a:lnTo>
                    <a:pt x="98" y="6"/>
                  </a:lnTo>
                  <a:lnTo>
                    <a:pt x="89" y="7"/>
                  </a:lnTo>
                  <a:lnTo>
                    <a:pt x="81" y="9"/>
                  </a:lnTo>
                  <a:lnTo>
                    <a:pt x="71" y="9"/>
                  </a:lnTo>
                  <a:lnTo>
                    <a:pt x="63" y="9"/>
                  </a:lnTo>
                  <a:lnTo>
                    <a:pt x="55" y="9"/>
                  </a:lnTo>
                  <a:lnTo>
                    <a:pt x="47" y="9"/>
                  </a:lnTo>
                  <a:lnTo>
                    <a:pt x="39" y="7"/>
                  </a:lnTo>
                  <a:lnTo>
                    <a:pt x="31" y="6"/>
                  </a:lnTo>
                  <a:lnTo>
                    <a:pt x="23" y="6"/>
                  </a:lnTo>
                  <a:lnTo>
                    <a:pt x="16" y="5"/>
                  </a:lnTo>
                  <a:lnTo>
                    <a:pt x="8" y="3"/>
                  </a:lnTo>
                  <a:lnTo>
                    <a:pt x="0" y="2"/>
                  </a:lnTo>
                  <a:close/>
                </a:path>
              </a:pathLst>
            </a:custGeom>
            <a:solidFill>
              <a:srgbClr val="3F9EFF"/>
            </a:solidFill>
            <a:ln w="9525">
              <a:noFill/>
              <a:round/>
              <a:headEnd/>
              <a:tailEnd/>
            </a:ln>
          </p:spPr>
          <p:txBody>
            <a:bodyPr/>
            <a:lstStyle/>
            <a:p>
              <a:endParaRPr lang="ja-JP" altLang="en-US"/>
            </a:p>
          </p:txBody>
        </p:sp>
        <p:sp>
          <p:nvSpPr>
            <p:cNvPr id="58" name="Freeform 43"/>
            <p:cNvSpPr>
              <a:spLocks noEditPoints="1"/>
            </p:cNvSpPr>
            <p:nvPr/>
          </p:nvSpPr>
          <p:spPr bwMode="auto">
            <a:xfrm>
              <a:off x="-1366881" y="261938"/>
              <a:ext cx="136525" cy="157163"/>
            </a:xfrm>
            <a:custGeom>
              <a:avLst/>
              <a:gdLst>
                <a:gd name="T0" fmla="*/ 2147483647 w 173"/>
                <a:gd name="T1" fmla="*/ 2147483647 h 198"/>
                <a:gd name="T2" fmla="*/ 2147483647 w 173"/>
                <a:gd name="T3" fmla="*/ 2147483647 h 198"/>
                <a:gd name="T4" fmla="*/ 2147483647 w 173"/>
                <a:gd name="T5" fmla="*/ 2147483647 h 198"/>
                <a:gd name="T6" fmla="*/ 2147483647 w 173"/>
                <a:gd name="T7" fmla="*/ 2147483647 h 198"/>
                <a:gd name="T8" fmla="*/ 2147483647 w 173"/>
                <a:gd name="T9" fmla="*/ 2147483647 h 198"/>
                <a:gd name="T10" fmla="*/ 2147483647 w 173"/>
                <a:gd name="T11" fmla="*/ 2147483647 h 198"/>
                <a:gd name="T12" fmla="*/ 2147483647 w 173"/>
                <a:gd name="T13" fmla="*/ 2147483647 h 198"/>
                <a:gd name="T14" fmla="*/ 2147483647 w 173"/>
                <a:gd name="T15" fmla="*/ 2147483647 h 198"/>
                <a:gd name="T16" fmla="*/ 2147483647 w 173"/>
                <a:gd name="T17" fmla="*/ 2147483647 h 198"/>
                <a:gd name="T18" fmla="*/ 2147483647 w 173"/>
                <a:gd name="T19" fmla="*/ 2147483647 h 198"/>
                <a:gd name="T20" fmla="*/ 2147483647 w 173"/>
                <a:gd name="T21" fmla="*/ 2147483647 h 198"/>
                <a:gd name="T22" fmla="*/ 2147483647 w 173"/>
                <a:gd name="T23" fmla="*/ 2147483647 h 198"/>
                <a:gd name="T24" fmla="*/ 2147483647 w 173"/>
                <a:gd name="T25" fmla="*/ 2147483647 h 198"/>
                <a:gd name="T26" fmla="*/ 2147483647 w 173"/>
                <a:gd name="T27" fmla="*/ 2147483647 h 198"/>
                <a:gd name="T28" fmla="*/ 2147483647 w 173"/>
                <a:gd name="T29" fmla="*/ 2147483647 h 198"/>
                <a:gd name="T30" fmla="*/ 2147483647 w 173"/>
                <a:gd name="T31" fmla="*/ 2147483647 h 198"/>
                <a:gd name="T32" fmla="*/ 2147483647 w 173"/>
                <a:gd name="T33" fmla="*/ 2147483647 h 198"/>
                <a:gd name="T34" fmla="*/ 2147483647 w 173"/>
                <a:gd name="T35" fmla="*/ 2147483647 h 198"/>
                <a:gd name="T36" fmla="*/ 2147483647 w 173"/>
                <a:gd name="T37" fmla="*/ 2147483647 h 198"/>
                <a:gd name="T38" fmla="*/ 2147483647 w 173"/>
                <a:gd name="T39" fmla="*/ 2147483647 h 198"/>
                <a:gd name="T40" fmla="*/ 2147483647 w 173"/>
                <a:gd name="T41" fmla="*/ 2147483647 h 198"/>
                <a:gd name="T42" fmla="*/ 2147483647 w 173"/>
                <a:gd name="T43" fmla="*/ 2147483647 h 198"/>
                <a:gd name="T44" fmla="*/ 2147483647 w 173"/>
                <a:gd name="T45" fmla="*/ 2147483647 h 198"/>
                <a:gd name="T46" fmla="*/ 2147483647 w 173"/>
                <a:gd name="T47" fmla="*/ 2147483647 h 198"/>
                <a:gd name="T48" fmla="*/ 2147483647 w 173"/>
                <a:gd name="T49" fmla="*/ 2147483647 h 198"/>
                <a:gd name="T50" fmla="*/ 2147483647 w 173"/>
                <a:gd name="T51" fmla="*/ 2147483647 h 198"/>
                <a:gd name="T52" fmla="*/ 2147483647 w 173"/>
                <a:gd name="T53" fmla="*/ 2147483647 h 198"/>
                <a:gd name="T54" fmla="*/ 2147483647 w 173"/>
                <a:gd name="T55" fmla="*/ 2147483647 h 198"/>
                <a:gd name="T56" fmla="*/ 2147483647 w 173"/>
                <a:gd name="T57" fmla="*/ 2147483647 h 198"/>
                <a:gd name="T58" fmla="*/ 2147483647 w 173"/>
                <a:gd name="T59" fmla="*/ 2147483647 h 198"/>
                <a:gd name="T60" fmla="*/ 2147483647 w 173"/>
                <a:gd name="T61" fmla="*/ 2147483647 h 198"/>
                <a:gd name="T62" fmla="*/ 2147483647 w 173"/>
                <a:gd name="T63" fmla="*/ 2147483647 h 198"/>
                <a:gd name="T64" fmla="*/ 2147483647 w 173"/>
                <a:gd name="T65" fmla="*/ 2147483647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98"/>
                <a:gd name="T101" fmla="*/ 173 w 173"/>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98">
                  <a:moveTo>
                    <a:pt x="0" y="99"/>
                  </a:moveTo>
                  <a:lnTo>
                    <a:pt x="2" y="118"/>
                  </a:lnTo>
                  <a:lnTo>
                    <a:pt x="7" y="138"/>
                  </a:lnTo>
                  <a:lnTo>
                    <a:pt x="15" y="154"/>
                  </a:lnTo>
                  <a:lnTo>
                    <a:pt x="25" y="169"/>
                  </a:lnTo>
                  <a:lnTo>
                    <a:pt x="38" y="181"/>
                  </a:lnTo>
                  <a:lnTo>
                    <a:pt x="53" y="190"/>
                  </a:lnTo>
                  <a:lnTo>
                    <a:pt x="69" y="196"/>
                  </a:lnTo>
                  <a:lnTo>
                    <a:pt x="87" y="198"/>
                  </a:lnTo>
                  <a:lnTo>
                    <a:pt x="104" y="196"/>
                  </a:lnTo>
                  <a:lnTo>
                    <a:pt x="120" y="190"/>
                  </a:lnTo>
                  <a:lnTo>
                    <a:pt x="135" y="181"/>
                  </a:lnTo>
                  <a:lnTo>
                    <a:pt x="148" y="169"/>
                  </a:lnTo>
                  <a:lnTo>
                    <a:pt x="158" y="154"/>
                  </a:lnTo>
                  <a:lnTo>
                    <a:pt x="166" y="138"/>
                  </a:lnTo>
                  <a:lnTo>
                    <a:pt x="171" y="118"/>
                  </a:lnTo>
                  <a:lnTo>
                    <a:pt x="173" y="99"/>
                  </a:lnTo>
                  <a:lnTo>
                    <a:pt x="171" y="79"/>
                  </a:lnTo>
                  <a:lnTo>
                    <a:pt x="166" y="61"/>
                  </a:lnTo>
                  <a:lnTo>
                    <a:pt x="158" y="44"/>
                  </a:lnTo>
                  <a:lnTo>
                    <a:pt x="148" y="29"/>
                  </a:lnTo>
                  <a:lnTo>
                    <a:pt x="135" y="17"/>
                  </a:lnTo>
                  <a:lnTo>
                    <a:pt x="120" y="8"/>
                  </a:lnTo>
                  <a:lnTo>
                    <a:pt x="104" y="2"/>
                  </a:lnTo>
                  <a:lnTo>
                    <a:pt x="87" y="0"/>
                  </a:lnTo>
                  <a:lnTo>
                    <a:pt x="69" y="2"/>
                  </a:lnTo>
                  <a:lnTo>
                    <a:pt x="53" y="8"/>
                  </a:lnTo>
                  <a:lnTo>
                    <a:pt x="38" y="17"/>
                  </a:lnTo>
                  <a:lnTo>
                    <a:pt x="25" y="29"/>
                  </a:lnTo>
                  <a:lnTo>
                    <a:pt x="15" y="44"/>
                  </a:lnTo>
                  <a:lnTo>
                    <a:pt x="7" y="61"/>
                  </a:lnTo>
                  <a:lnTo>
                    <a:pt x="2" y="79"/>
                  </a:lnTo>
                  <a:lnTo>
                    <a:pt x="0" y="99"/>
                  </a:lnTo>
                  <a:close/>
                  <a:moveTo>
                    <a:pt x="16" y="99"/>
                  </a:moveTo>
                  <a:lnTo>
                    <a:pt x="17" y="82"/>
                  </a:lnTo>
                  <a:lnTo>
                    <a:pt x="22" y="67"/>
                  </a:lnTo>
                  <a:lnTo>
                    <a:pt x="28" y="53"/>
                  </a:lnTo>
                  <a:lnTo>
                    <a:pt x="37" y="40"/>
                  </a:lnTo>
                  <a:lnTo>
                    <a:pt x="47" y="30"/>
                  </a:lnTo>
                  <a:lnTo>
                    <a:pt x="59" y="23"/>
                  </a:lnTo>
                  <a:lnTo>
                    <a:pt x="73" y="17"/>
                  </a:lnTo>
                  <a:lnTo>
                    <a:pt x="87" y="16"/>
                  </a:lnTo>
                  <a:lnTo>
                    <a:pt x="100" y="17"/>
                  </a:lnTo>
                  <a:lnTo>
                    <a:pt x="114" y="23"/>
                  </a:lnTo>
                  <a:lnTo>
                    <a:pt x="126" y="30"/>
                  </a:lnTo>
                  <a:lnTo>
                    <a:pt x="136" y="40"/>
                  </a:lnTo>
                  <a:lnTo>
                    <a:pt x="145" y="53"/>
                  </a:lnTo>
                  <a:lnTo>
                    <a:pt x="151" y="67"/>
                  </a:lnTo>
                  <a:lnTo>
                    <a:pt x="156" y="82"/>
                  </a:lnTo>
                  <a:lnTo>
                    <a:pt x="157" y="99"/>
                  </a:lnTo>
                  <a:lnTo>
                    <a:pt x="156" y="116"/>
                  </a:lnTo>
                  <a:lnTo>
                    <a:pt x="151" y="131"/>
                  </a:lnTo>
                  <a:lnTo>
                    <a:pt x="145" y="145"/>
                  </a:lnTo>
                  <a:lnTo>
                    <a:pt x="136" y="158"/>
                  </a:lnTo>
                  <a:lnTo>
                    <a:pt x="126" y="168"/>
                  </a:lnTo>
                  <a:lnTo>
                    <a:pt x="114" y="175"/>
                  </a:lnTo>
                  <a:lnTo>
                    <a:pt x="100" y="181"/>
                  </a:lnTo>
                  <a:lnTo>
                    <a:pt x="87" y="182"/>
                  </a:lnTo>
                  <a:lnTo>
                    <a:pt x="73" y="181"/>
                  </a:lnTo>
                  <a:lnTo>
                    <a:pt x="59" y="175"/>
                  </a:lnTo>
                  <a:lnTo>
                    <a:pt x="47" y="168"/>
                  </a:lnTo>
                  <a:lnTo>
                    <a:pt x="37" y="158"/>
                  </a:lnTo>
                  <a:lnTo>
                    <a:pt x="28" y="145"/>
                  </a:lnTo>
                  <a:lnTo>
                    <a:pt x="22" y="131"/>
                  </a:lnTo>
                  <a:lnTo>
                    <a:pt x="17" y="116"/>
                  </a:lnTo>
                  <a:lnTo>
                    <a:pt x="16" y="99"/>
                  </a:lnTo>
                  <a:close/>
                </a:path>
              </a:pathLst>
            </a:custGeom>
            <a:solidFill>
              <a:srgbClr val="000000"/>
            </a:solidFill>
            <a:ln w="9525">
              <a:noFill/>
              <a:round/>
              <a:headEnd/>
              <a:tailEnd/>
            </a:ln>
          </p:spPr>
          <p:txBody>
            <a:bodyPr/>
            <a:lstStyle/>
            <a:p>
              <a:endParaRPr lang="ja-JP" altLang="en-US"/>
            </a:p>
          </p:txBody>
        </p:sp>
        <p:sp>
          <p:nvSpPr>
            <p:cNvPr id="59" name="Freeform 44"/>
            <p:cNvSpPr>
              <a:spLocks/>
            </p:cNvSpPr>
            <p:nvPr/>
          </p:nvSpPr>
          <p:spPr bwMode="auto">
            <a:xfrm>
              <a:off x="-1354181" y="274638"/>
              <a:ext cx="111125" cy="131763"/>
            </a:xfrm>
            <a:custGeom>
              <a:avLst/>
              <a:gdLst>
                <a:gd name="T0" fmla="*/ 0 w 141"/>
                <a:gd name="T1" fmla="*/ 2147483647 h 166"/>
                <a:gd name="T2" fmla="*/ 2147483647 w 141"/>
                <a:gd name="T3" fmla="*/ 2147483647 h 166"/>
                <a:gd name="T4" fmla="*/ 2147483647 w 141"/>
                <a:gd name="T5" fmla="*/ 2147483647 h 166"/>
                <a:gd name="T6" fmla="*/ 2147483647 w 141"/>
                <a:gd name="T7" fmla="*/ 2147483647 h 166"/>
                <a:gd name="T8" fmla="*/ 2147483647 w 141"/>
                <a:gd name="T9" fmla="*/ 2147483647 h 166"/>
                <a:gd name="T10" fmla="*/ 2147483647 w 141"/>
                <a:gd name="T11" fmla="*/ 2147483647 h 166"/>
                <a:gd name="T12" fmla="*/ 2147483647 w 141"/>
                <a:gd name="T13" fmla="*/ 2147483647 h 166"/>
                <a:gd name="T14" fmla="*/ 2147483647 w 141"/>
                <a:gd name="T15" fmla="*/ 2147483647 h 166"/>
                <a:gd name="T16" fmla="*/ 2147483647 w 141"/>
                <a:gd name="T17" fmla="*/ 0 h 166"/>
                <a:gd name="T18" fmla="*/ 2147483647 w 141"/>
                <a:gd name="T19" fmla="*/ 2147483647 h 166"/>
                <a:gd name="T20" fmla="*/ 2147483647 w 141"/>
                <a:gd name="T21" fmla="*/ 2147483647 h 166"/>
                <a:gd name="T22" fmla="*/ 2147483647 w 141"/>
                <a:gd name="T23" fmla="*/ 2147483647 h 166"/>
                <a:gd name="T24" fmla="*/ 2147483647 w 141"/>
                <a:gd name="T25" fmla="*/ 2147483647 h 166"/>
                <a:gd name="T26" fmla="*/ 2147483647 w 141"/>
                <a:gd name="T27" fmla="*/ 2147483647 h 166"/>
                <a:gd name="T28" fmla="*/ 2147483647 w 141"/>
                <a:gd name="T29" fmla="*/ 2147483647 h 166"/>
                <a:gd name="T30" fmla="*/ 2147483647 w 141"/>
                <a:gd name="T31" fmla="*/ 2147483647 h 166"/>
                <a:gd name="T32" fmla="*/ 2147483647 w 141"/>
                <a:gd name="T33" fmla="*/ 2147483647 h 166"/>
                <a:gd name="T34" fmla="*/ 2147483647 w 141"/>
                <a:gd name="T35" fmla="*/ 2147483647 h 166"/>
                <a:gd name="T36" fmla="*/ 2147483647 w 141"/>
                <a:gd name="T37" fmla="*/ 2147483647 h 166"/>
                <a:gd name="T38" fmla="*/ 2147483647 w 141"/>
                <a:gd name="T39" fmla="*/ 2147483647 h 166"/>
                <a:gd name="T40" fmla="*/ 2147483647 w 141"/>
                <a:gd name="T41" fmla="*/ 2147483647 h 166"/>
                <a:gd name="T42" fmla="*/ 2147483647 w 141"/>
                <a:gd name="T43" fmla="*/ 2147483647 h 166"/>
                <a:gd name="T44" fmla="*/ 2147483647 w 141"/>
                <a:gd name="T45" fmla="*/ 2147483647 h 166"/>
                <a:gd name="T46" fmla="*/ 2147483647 w 141"/>
                <a:gd name="T47" fmla="*/ 2147483647 h 166"/>
                <a:gd name="T48" fmla="*/ 2147483647 w 141"/>
                <a:gd name="T49" fmla="*/ 2147483647 h 166"/>
                <a:gd name="T50" fmla="*/ 2147483647 w 141"/>
                <a:gd name="T51" fmla="*/ 2147483647 h 166"/>
                <a:gd name="T52" fmla="*/ 2147483647 w 141"/>
                <a:gd name="T53" fmla="*/ 2147483647 h 166"/>
                <a:gd name="T54" fmla="*/ 2147483647 w 141"/>
                <a:gd name="T55" fmla="*/ 2147483647 h 166"/>
                <a:gd name="T56" fmla="*/ 2147483647 w 141"/>
                <a:gd name="T57" fmla="*/ 2147483647 h 166"/>
                <a:gd name="T58" fmla="*/ 2147483647 w 141"/>
                <a:gd name="T59" fmla="*/ 2147483647 h 166"/>
                <a:gd name="T60" fmla="*/ 2147483647 w 141"/>
                <a:gd name="T61" fmla="*/ 2147483647 h 166"/>
                <a:gd name="T62" fmla="*/ 2147483647 w 141"/>
                <a:gd name="T63" fmla="*/ 2147483647 h 166"/>
                <a:gd name="T64" fmla="*/ 0 w 141"/>
                <a:gd name="T65" fmla="*/ 2147483647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66"/>
                <a:gd name="T101" fmla="*/ 141 w 141"/>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66">
                  <a:moveTo>
                    <a:pt x="0" y="83"/>
                  </a:moveTo>
                  <a:lnTo>
                    <a:pt x="1" y="66"/>
                  </a:lnTo>
                  <a:lnTo>
                    <a:pt x="6" y="51"/>
                  </a:lnTo>
                  <a:lnTo>
                    <a:pt x="12" y="37"/>
                  </a:lnTo>
                  <a:lnTo>
                    <a:pt x="21" y="24"/>
                  </a:lnTo>
                  <a:lnTo>
                    <a:pt x="31" y="14"/>
                  </a:lnTo>
                  <a:lnTo>
                    <a:pt x="43" y="7"/>
                  </a:lnTo>
                  <a:lnTo>
                    <a:pt x="57" y="1"/>
                  </a:lnTo>
                  <a:lnTo>
                    <a:pt x="71" y="0"/>
                  </a:lnTo>
                  <a:lnTo>
                    <a:pt x="84" y="1"/>
                  </a:lnTo>
                  <a:lnTo>
                    <a:pt x="98" y="7"/>
                  </a:lnTo>
                  <a:lnTo>
                    <a:pt x="110" y="14"/>
                  </a:lnTo>
                  <a:lnTo>
                    <a:pt x="120" y="24"/>
                  </a:lnTo>
                  <a:lnTo>
                    <a:pt x="129" y="37"/>
                  </a:lnTo>
                  <a:lnTo>
                    <a:pt x="135" y="51"/>
                  </a:lnTo>
                  <a:lnTo>
                    <a:pt x="140" y="66"/>
                  </a:lnTo>
                  <a:lnTo>
                    <a:pt x="141" y="83"/>
                  </a:lnTo>
                  <a:lnTo>
                    <a:pt x="140" y="100"/>
                  </a:lnTo>
                  <a:lnTo>
                    <a:pt x="135" y="115"/>
                  </a:lnTo>
                  <a:lnTo>
                    <a:pt x="129" y="129"/>
                  </a:lnTo>
                  <a:lnTo>
                    <a:pt x="120" y="142"/>
                  </a:lnTo>
                  <a:lnTo>
                    <a:pt x="110" y="152"/>
                  </a:lnTo>
                  <a:lnTo>
                    <a:pt x="98" y="159"/>
                  </a:lnTo>
                  <a:lnTo>
                    <a:pt x="84" y="165"/>
                  </a:lnTo>
                  <a:lnTo>
                    <a:pt x="71" y="166"/>
                  </a:lnTo>
                  <a:lnTo>
                    <a:pt x="57" y="165"/>
                  </a:lnTo>
                  <a:lnTo>
                    <a:pt x="43" y="159"/>
                  </a:lnTo>
                  <a:lnTo>
                    <a:pt x="31" y="152"/>
                  </a:lnTo>
                  <a:lnTo>
                    <a:pt x="21" y="142"/>
                  </a:lnTo>
                  <a:lnTo>
                    <a:pt x="12" y="129"/>
                  </a:lnTo>
                  <a:lnTo>
                    <a:pt x="6" y="115"/>
                  </a:lnTo>
                  <a:lnTo>
                    <a:pt x="1" y="100"/>
                  </a:lnTo>
                  <a:lnTo>
                    <a:pt x="0" y="83"/>
                  </a:lnTo>
                  <a:close/>
                </a:path>
              </a:pathLst>
            </a:custGeom>
            <a:solidFill>
              <a:srgbClr val="FFFFFF"/>
            </a:solidFill>
            <a:ln w="9525">
              <a:noFill/>
              <a:round/>
              <a:headEnd/>
              <a:tailEnd/>
            </a:ln>
          </p:spPr>
          <p:txBody>
            <a:bodyPr/>
            <a:lstStyle/>
            <a:p>
              <a:endParaRPr lang="ja-JP" altLang="en-US"/>
            </a:p>
          </p:txBody>
        </p:sp>
        <p:sp>
          <p:nvSpPr>
            <p:cNvPr id="60" name="Freeform 45"/>
            <p:cNvSpPr>
              <a:spLocks/>
            </p:cNvSpPr>
            <p:nvPr/>
          </p:nvSpPr>
          <p:spPr bwMode="auto">
            <a:xfrm>
              <a:off x="-1327194" y="288925"/>
              <a:ext cx="71437" cy="96838"/>
            </a:xfrm>
            <a:custGeom>
              <a:avLst/>
              <a:gdLst>
                <a:gd name="T0" fmla="*/ 2147483647 w 90"/>
                <a:gd name="T1" fmla="*/ 2147483647 h 124"/>
                <a:gd name="T2" fmla="*/ 2147483647 w 90"/>
                <a:gd name="T3" fmla="*/ 2147483647 h 124"/>
                <a:gd name="T4" fmla="*/ 2147483647 w 90"/>
                <a:gd name="T5" fmla="*/ 2147483647 h 124"/>
                <a:gd name="T6" fmla="*/ 2147483647 w 90"/>
                <a:gd name="T7" fmla="*/ 2147483647 h 124"/>
                <a:gd name="T8" fmla="*/ 2147483647 w 90"/>
                <a:gd name="T9" fmla="*/ 2147483647 h 124"/>
                <a:gd name="T10" fmla="*/ 2147483647 w 90"/>
                <a:gd name="T11" fmla="*/ 2147483647 h 124"/>
                <a:gd name="T12" fmla="*/ 2147483647 w 90"/>
                <a:gd name="T13" fmla="*/ 2147483647 h 124"/>
                <a:gd name="T14" fmla="*/ 2147483647 w 90"/>
                <a:gd name="T15" fmla="*/ 2147483647 h 124"/>
                <a:gd name="T16" fmla="*/ 2147483647 w 90"/>
                <a:gd name="T17" fmla="*/ 0 h 124"/>
                <a:gd name="T18" fmla="*/ 2147483647 w 90"/>
                <a:gd name="T19" fmla="*/ 0 h 124"/>
                <a:gd name="T20" fmla="*/ 2147483647 w 90"/>
                <a:gd name="T21" fmla="*/ 2147483647 h 124"/>
                <a:gd name="T22" fmla="*/ 2147483647 w 90"/>
                <a:gd name="T23" fmla="*/ 2147483647 h 124"/>
                <a:gd name="T24" fmla="*/ 2147483647 w 90"/>
                <a:gd name="T25" fmla="*/ 2147483647 h 124"/>
                <a:gd name="T26" fmla="*/ 2147483647 w 90"/>
                <a:gd name="T27" fmla="*/ 2147483647 h 124"/>
                <a:gd name="T28" fmla="*/ 2147483647 w 90"/>
                <a:gd name="T29" fmla="*/ 2147483647 h 124"/>
                <a:gd name="T30" fmla="*/ 2147483647 w 90"/>
                <a:gd name="T31" fmla="*/ 2147483647 h 124"/>
                <a:gd name="T32" fmla="*/ 0 w 90"/>
                <a:gd name="T33" fmla="*/ 2147483647 h 124"/>
                <a:gd name="T34" fmla="*/ 2147483647 w 90"/>
                <a:gd name="T35" fmla="*/ 2147483647 h 124"/>
                <a:gd name="T36" fmla="*/ 2147483647 w 90"/>
                <a:gd name="T37" fmla="*/ 2147483647 h 124"/>
                <a:gd name="T38" fmla="*/ 2147483647 w 90"/>
                <a:gd name="T39" fmla="*/ 2147483647 h 124"/>
                <a:gd name="T40" fmla="*/ 2147483647 w 90"/>
                <a:gd name="T41" fmla="*/ 2147483647 h 124"/>
                <a:gd name="T42" fmla="*/ 2147483647 w 90"/>
                <a:gd name="T43" fmla="*/ 2147483647 h 124"/>
                <a:gd name="T44" fmla="*/ 2147483647 w 90"/>
                <a:gd name="T45" fmla="*/ 2147483647 h 124"/>
                <a:gd name="T46" fmla="*/ 2147483647 w 90"/>
                <a:gd name="T47" fmla="*/ 2147483647 h 124"/>
                <a:gd name="T48" fmla="*/ 2147483647 w 90"/>
                <a:gd name="T49" fmla="*/ 2147483647 h 124"/>
                <a:gd name="T50" fmla="*/ 2147483647 w 90"/>
                <a:gd name="T51" fmla="*/ 2147483647 h 124"/>
                <a:gd name="T52" fmla="*/ 2147483647 w 90"/>
                <a:gd name="T53" fmla="*/ 2147483647 h 124"/>
                <a:gd name="T54" fmla="*/ 2147483647 w 90"/>
                <a:gd name="T55" fmla="*/ 2147483647 h 124"/>
                <a:gd name="T56" fmla="*/ 2147483647 w 90"/>
                <a:gd name="T57" fmla="*/ 2147483647 h 124"/>
                <a:gd name="T58" fmla="*/ 2147483647 w 90"/>
                <a:gd name="T59" fmla="*/ 2147483647 h 124"/>
                <a:gd name="T60" fmla="*/ 2147483647 w 90"/>
                <a:gd name="T61" fmla="*/ 2147483647 h 124"/>
                <a:gd name="T62" fmla="*/ 2147483647 w 90"/>
                <a:gd name="T63" fmla="*/ 2147483647 h 124"/>
                <a:gd name="T64" fmla="*/ 2147483647 w 90"/>
                <a:gd name="T65" fmla="*/ 2147483647 h 124"/>
                <a:gd name="T66" fmla="*/ 2147483647 w 90"/>
                <a:gd name="T67" fmla="*/ 2147483647 h 124"/>
                <a:gd name="T68" fmla="*/ 2147483647 w 90"/>
                <a:gd name="T69" fmla="*/ 2147483647 h 124"/>
                <a:gd name="T70" fmla="*/ 2147483647 w 90"/>
                <a:gd name="T71" fmla="*/ 2147483647 h 124"/>
                <a:gd name="T72" fmla="*/ 2147483647 w 90"/>
                <a:gd name="T73" fmla="*/ 2147483647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24"/>
                <a:gd name="T113" fmla="*/ 90 w 90"/>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24">
                  <a:moveTo>
                    <a:pt x="90" y="65"/>
                  </a:moveTo>
                  <a:lnTo>
                    <a:pt x="88" y="52"/>
                  </a:lnTo>
                  <a:lnTo>
                    <a:pt x="85" y="39"/>
                  </a:lnTo>
                  <a:lnTo>
                    <a:pt x="80" y="29"/>
                  </a:lnTo>
                  <a:lnTo>
                    <a:pt x="73" y="19"/>
                  </a:lnTo>
                  <a:lnTo>
                    <a:pt x="65" y="12"/>
                  </a:lnTo>
                  <a:lnTo>
                    <a:pt x="55" y="5"/>
                  </a:lnTo>
                  <a:lnTo>
                    <a:pt x="46" y="1"/>
                  </a:lnTo>
                  <a:lnTo>
                    <a:pt x="34" y="0"/>
                  </a:lnTo>
                  <a:lnTo>
                    <a:pt x="30" y="0"/>
                  </a:lnTo>
                  <a:lnTo>
                    <a:pt x="25" y="1"/>
                  </a:lnTo>
                  <a:lnTo>
                    <a:pt x="20" y="2"/>
                  </a:lnTo>
                  <a:lnTo>
                    <a:pt x="16" y="4"/>
                  </a:lnTo>
                  <a:lnTo>
                    <a:pt x="11" y="6"/>
                  </a:lnTo>
                  <a:lnTo>
                    <a:pt x="8" y="9"/>
                  </a:lnTo>
                  <a:lnTo>
                    <a:pt x="3" y="12"/>
                  </a:lnTo>
                  <a:lnTo>
                    <a:pt x="0" y="15"/>
                  </a:lnTo>
                  <a:lnTo>
                    <a:pt x="5" y="13"/>
                  </a:lnTo>
                  <a:lnTo>
                    <a:pt x="11" y="11"/>
                  </a:lnTo>
                  <a:lnTo>
                    <a:pt x="17" y="9"/>
                  </a:lnTo>
                  <a:lnTo>
                    <a:pt x="23" y="9"/>
                  </a:lnTo>
                  <a:lnTo>
                    <a:pt x="34" y="11"/>
                  </a:lnTo>
                  <a:lnTo>
                    <a:pt x="43" y="14"/>
                  </a:lnTo>
                  <a:lnTo>
                    <a:pt x="54" y="20"/>
                  </a:lnTo>
                  <a:lnTo>
                    <a:pt x="62" y="28"/>
                  </a:lnTo>
                  <a:lnTo>
                    <a:pt x="69" y="37"/>
                  </a:lnTo>
                  <a:lnTo>
                    <a:pt x="73" y="49"/>
                  </a:lnTo>
                  <a:lnTo>
                    <a:pt x="77" y="60"/>
                  </a:lnTo>
                  <a:lnTo>
                    <a:pt x="78" y="73"/>
                  </a:lnTo>
                  <a:lnTo>
                    <a:pt x="77" y="88"/>
                  </a:lnTo>
                  <a:lnTo>
                    <a:pt x="72" y="102"/>
                  </a:lnTo>
                  <a:lnTo>
                    <a:pt x="65" y="113"/>
                  </a:lnTo>
                  <a:lnTo>
                    <a:pt x="57" y="124"/>
                  </a:lnTo>
                  <a:lnTo>
                    <a:pt x="70" y="113"/>
                  </a:lnTo>
                  <a:lnTo>
                    <a:pt x="80" y="100"/>
                  </a:lnTo>
                  <a:lnTo>
                    <a:pt x="87" y="83"/>
                  </a:lnTo>
                  <a:lnTo>
                    <a:pt x="90" y="65"/>
                  </a:lnTo>
                  <a:close/>
                </a:path>
              </a:pathLst>
            </a:custGeom>
            <a:solidFill>
              <a:srgbClr val="CCCCCC"/>
            </a:solidFill>
            <a:ln w="9525">
              <a:noFill/>
              <a:round/>
              <a:headEnd/>
              <a:tailEnd/>
            </a:ln>
          </p:spPr>
          <p:txBody>
            <a:bodyPr/>
            <a:lstStyle/>
            <a:p>
              <a:endParaRPr lang="ja-JP" altLang="en-US"/>
            </a:p>
          </p:txBody>
        </p:sp>
        <p:sp>
          <p:nvSpPr>
            <p:cNvPr id="61" name="Freeform 46"/>
            <p:cNvSpPr>
              <a:spLocks/>
            </p:cNvSpPr>
            <p:nvPr/>
          </p:nvSpPr>
          <p:spPr bwMode="auto">
            <a:xfrm>
              <a:off x="-1385931" y="646113"/>
              <a:ext cx="365125" cy="65088"/>
            </a:xfrm>
            <a:custGeom>
              <a:avLst/>
              <a:gdLst>
                <a:gd name="T0" fmla="*/ 2147483647 w 460"/>
                <a:gd name="T1" fmla="*/ 2147483647 h 82"/>
                <a:gd name="T2" fmla="*/ 2147483647 w 460"/>
                <a:gd name="T3" fmla="*/ 2147483647 h 82"/>
                <a:gd name="T4" fmla="*/ 2147483647 w 460"/>
                <a:gd name="T5" fmla="*/ 2147483647 h 82"/>
                <a:gd name="T6" fmla="*/ 2147483647 w 460"/>
                <a:gd name="T7" fmla="*/ 2147483647 h 82"/>
                <a:gd name="T8" fmla="*/ 2147483647 w 460"/>
                <a:gd name="T9" fmla="*/ 2147483647 h 82"/>
                <a:gd name="T10" fmla="*/ 2147483647 w 460"/>
                <a:gd name="T11" fmla="*/ 2147483647 h 82"/>
                <a:gd name="T12" fmla="*/ 2147483647 w 460"/>
                <a:gd name="T13" fmla="*/ 2147483647 h 82"/>
                <a:gd name="T14" fmla="*/ 2147483647 w 460"/>
                <a:gd name="T15" fmla="*/ 2147483647 h 82"/>
                <a:gd name="T16" fmla="*/ 2147483647 w 460"/>
                <a:gd name="T17" fmla="*/ 2147483647 h 82"/>
                <a:gd name="T18" fmla="*/ 0 w 460"/>
                <a:gd name="T19" fmla="*/ 2147483647 h 82"/>
                <a:gd name="T20" fmla="*/ 2147483647 w 460"/>
                <a:gd name="T21" fmla="*/ 2147483647 h 82"/>
                <a:gd name="T22" fmla="*/ 2147483647 w 460"/>
                <a:gd name="T23" fmla="*/ 2147483647 h 82"/>
                <a:gd name="T24" fmla="*/ 2147483647 w 460"/>
                <a:gd name="T25" fmla="*/ 2147483647 h 82"/>
                <a:gd name="T26" fmla="*/ 2147483647 w 460"/>
                <a:gd name="T27" fmla="*/ 2147483647 h 82"/>
                <a:gd name="T28" fmla="*/ 2147483647 w 460"/>
                <a:gd name="T29" fmla="*/ 2147483647 h 82"/>
                <a:gd name="T30" fmla="*/ 2147483647 w 460"/>
                <a:gd name="T31" fmla="*/ 2147483647 h 82"/>
                <a:gd name="T32" fmla="*/ 2147483647 w 460"/>
                <a:gd name="T33" fmla="*/ 2147483647 h 82"/>
                <a:gd name="T34" fmla="*/ 2147483647 w 460"/>
                <a:gd name="T35" fmla="*/ 2147483647 h 82"/>
                <a:gd name="T36" fmla="*/ 2147483647 w 460"/>
                <a:gd name="T37" fmla="*/ 2147483647 h 82"/>
                <a:gd name="T38" fmla="*/ 2147483647 w 460"/>
                <a:gd name="T39" fmla="*/ 2147483647 h 82"/>
                <a:gd name="T40" fmla="*/ 2147483647 w 460"/>
                <a:gd name="T41" fmla="*/ 2147483647 h 82"/>
                <a:gd name="T42" fmla="*/ 2147483647 w 460"/>
                <a:gd name="T43" fmla="*/ 2147483647 h 82"/>
                <a:gd name="T44" fmla="*/ 2147483647 w 460"/>
                <a:gd name="T45" fmla="*/ 2147483647 h 82"/>
                <a:gd name="T46" fmla="*/ 2147483647 w 460"/>
                <a:gd name="T47" fmla="*/ 2147483647 h 82"/>
                <a:gd name="T48" fmla="*/ 2147483647 w 460"/>
                <a:gd name="T49" fmla="*/ 2147483647 h 82"/>
                <a:gd name="T50" fmla="*/ 2147483647 w 460"/>
                <a:gd name="T51" fmla="*/ 2147483647 h 82"/>
                <a:gd name="T52" fmla="*/ 2147483647 w 460"/>
                <a:gd name="T53" fmla="*/ 2147483647 h 82"/>
                <a:gd name="T54" fmla="*/ 2147483647 w 460"/>
                <a:gd name="T55" fmla="*/ 2147483647 h 82"/>
                <a:gd name="T56" fmla="*/ 2147483647 w 460"/>
                <a:gd name="T57" fmla="*/ 2147483647 h 82"/>
                <a:gd name="T58" fmla="*/ 2147483647 w 460"/>
                <a:gd name="T59" fmla="*/ 2147483647 h 82"/>
                <a:gd name="T60" fmla="*/ 2147483647 w 460"/>
                <a:gd name="T61" fmla="*/ 2147483647 h 82"/>
                <a:gd name="T62" fmla="*/ 2147483647 w 460"/>
                <a:gd name="T63" fmla="*/ 2147483647 h 82"/>
                <a:gd name="T64" fmla="*/ 2147483647 w 460"/>
                <a:gd name="T65" fmla="*/ 2147483647 h 82"/>
                <a:gd name="T66" fmla="*/ 2147483647 w 460"/>
                <a:gd name="T67" fmla="*/ 2147483647 h 82"/>
                <a:gd name="T68" fmla="*/ 2147483647 w 460"/>
                <a:gd name="T69" fmla="*/ 2147483647 h 82"/>
                <a:gd name="T70" fmla="*/ 2147483647 w 460"/>
                <a:gd name="T71" fmla="*/ 214748364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0"/>
                <a:gd name="T109" fmla="*/ 0 h 82"/>
                <a:gd name="T110" fmla="*/ 460 w 460"/>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0" h="82">
                  <a:moveTo>
                    <a:pt x="229" y="64"/>
                  </a:moveTo>
                  <a:lnTo>
                    <a:pt x="207" y="64"/>
                  </a:lnTo>
                  <a:lnTo>
                    <a:pt x="187" y="63"/>
                  </a:lnTo>
                  <a:lnTo>
                    <a:pt x="166" y="62"/>
                  </a:lnTo>
                  <a:lnTo>
                    <a:pt x="146" y="60"/>
                  </a:lnTo>
                  <a:lnTo>
                    <a:pt x="127" y="56"/>
                  </a:lnTo>
                  <a:lnTo>
                    <a:pt x="109" y="54"/>
                  </a:lnTo>
                  <a:lnTo>
                    <a:pt x="92" y="51"/>
                  </a:lnTo>
                  <a:lnTo>
                    <a:pt x="76" y="46"/>
                  </a:lnTo>
                  <a:lnTo>
                    <a:pt x="62" y="41"/>
                  </a:lnTo>
                  <a:lnTo>
                    <a:pt x="48" y="37"/>
                  </a:lnTo>
                  <a:lnTo>
                    <a:pt x="37" y="31"/>
                  </a:lnTo>
                  <a:lnTo>
                    <a:pt x="26" y="25"/>
                  </a:lnTo>
                  <a:lnTo>
                    <a:pt x="18" y="20"/>
                  </a:lnTo>
                  <a:lnTo>
                    <a:pt x="10" y="14"/>
                  </a:lnTo>
                  <a:lnTo>
                    <a:pt x="6" y="7"/>
                  </a:lnTo>
                  <a:lnTo>
                    <a:pt x="2" y="0"/>
                  </a:lnTo>
                  <a:lnTo>
                    <a:pt x="1" y="2"/>
                  </a:lnTo>
                  <a:lnTo>
                    <a:pt x="1" y="3"/>
                  </a:lnTo>
                  <a:lnTo>
                    <a:pt x="0" y="6"/>
                  </a:lnTo>
                  <a:lnTo>
                    <a:pt x="0" y="8"/>
                  </a:lnTo>
                  <a:lnTo>
                    <a:pt x="1" y="16"/>
                  </a:lnTo>
                  <a:lnTo>
                    <a:pt x="5" y="23"/>
                  </a:lnTo>
                  <a:lnTo>
                    <a:pt x="10" y="30"/>
                  </a:lnTo>
                  <a:lnTo>
                    <a:pt x="18" y="37"/>
                  </a:lnTo>
                  <a:lnTo>
                    <a:pt x="28" y="44"/>
                  </a:lnTo>
                  <a:lnTo>
                    <a:pt x="39" y="49"/>
                  </a:lnTo>
                  <a:lnTo>
                    <a:pt x="52" y="55"/>
                  </a:lnTo>
                  <a:lnTo>
                    <a:pt x="67" y="60"/>
                  </a:lnTo>
                  <a:lnTo>
                    <a:pt x="83" y="66"/>
                  </a:lnTo>
                  <a:lnTo>
                    <a:pt x="101" y="69"/>
                  </a:lnTo>
                  <a:lnTo>
                    <a:pt x="120" y="73"/>
                  </a:lnTo>
                  <a:lnTo>
                    <a:pt x="141" y="76"/>
                  </a:lnTo>
                  <a:lnTo>
                    <a:pt x="161" y="78"/>
                  </a:lnTo>
                  <a:lnTo>
                    <a:pt x="183" y="81"/>
                  </a:lnTo>
                  <a:lnTo>
                    <a:pt x="206" y="82"/>
                  </a:lnTo>
                  <a:lnTo>
                    <a:pt x="229" y="82"/>
                  </a:lnTo>
                  <a:lnTo>
                    <a:pt x="252" y="82"/>
                  </a:lnTo>
                  <a:lnTo>
                    <a:pt x="275" y="81"/>
                  </a:lnTo>
                  <a:lnTo>
                    <a:pt x="297" y="78"/>
                  </a:lnTo>
                  <a:lnTo>
                    <a:pt x="319" y="76"/>
                  </a:lnTo>
                  <a:lnTo>
                    <a:pt x="339" y="73"/>
                  </a:lnTo>
                  <a:lnTo>
                    <a:pt x="358" y="69"/>
                  </a:lnTo>
                  <a:lnTo>
                    <a:pt x="376" y="66"/>
                  </a:lnTo>
                  <a:lnTo>
                    <a:pt x="392" y="60"/>
                  </a:lnTo>
                  <a:lnTo>
                    <a:pt x="407" y="55"/>
                  </a:lnTo>
                  <a:lnTo>
                    <a:pt x="421" y="49"/>
                  </a:lnTo>
                  <a:lnTo>
                    <a:pt x="432" y="44"/>
                  </a:lnTo>
                  <a:lnTo>
                    <a:pt x="441" y="37"/>
                  </a:lnTo>
                  <a:lnTo>
                    <a:pt x="449" y="30"/>
                  </a:lnTo>
                  <a:lnTo>
                    <a:pt x="455" y="23"/>
                  </a:lnTo>
                  <a:lnTo>
                    <a:pt x="459" y="16"/>
                  </a:lnTo>
                  <a:lnTo>
                    <a:pt x="460" y="8"/>
                  </a:lnTo>
                  <a:lnTo>
                    <a:pt x="460" y="6"/>
                  </a:lnTo>
                  <a:lnTo>
                    <a:pt x="459" y="3"/>
                  </a:lnTo>
                  <a:lnTo>
                    <a:pt x="459" y="2"/>
                  </a:lnTo>
                  <a:lnTo>
                    <a:pt x="457" y="0"/>
                  </a:lnTo>
                  <a:lnTo>
                    <a:pt x="454" y="7"/>
                  </a:lnTo>
                  <a:lnTo>
                    <a:pt x="449" y="14"/>
                  </a:lnTo>
                  <a:lnTo>
                    <a:pt x="441" y="20"/>
                  </a:lnTo>
                  <a:lnTo>
                    <a:pt x="433" y="25"/>
                  </a:lnTo>
                  <a:lnTo>
                    <a:pt x="423" y="31"/>
                  </a:lnTo>
                  <a:lnTo>
                    <a:pt x="411" y="37"/>
                  </a:lnTo>
                  <a:lnTo>
                    <a:pt x="398" y="41"/>
                  </a:lnTo>
                  <a:lnTo>
                    <a:pt x="384" y="46"/>
                  </a:lnTo>
                  <a:lnTo>
                    <a:pt x="368" y="51"/>
                  </a:lnTo>
                  <a:lnTo>
                    <a:pt x="350" y="54"/>
                  </a:lnTo>
                  <a:lnTo>
                    <a:pt x="332" y="56"/>
                  </a:lnTo>
                  <a:lnTo>
                    <a:pt x="313" y="60"/>
                  </a:lnTo>
                  <a:lnTo>
                    <a:pt x="294" y="62"/>
                  </a:lnTo>
                  <a:lnTo>
                    <a:pt x="273" y="63"/>
                  </a:lnTo>
                  <a:lnTo>
                    <a:pt x="251" y="64"/>
                  </a:lnTo>
                  <a:lnTo>
                    <a:pt x="229" y="64"/>
                  </a:lnTo>
                  <a:close/>
                </a:path>
              </a:pathLst>
            </a:custGeom>
            <a:solidFill>
              <a:srgbClr val="FFFFFF"/>
            </a:solidFill>
            <a:ln w="9525">
              <a:noFill/>
              <a:round/>
              <a:headEnd/>
              <a:tailEnd/>
            </a:ln>
          </p:spPr>
          <p:txBody>
            <a:bodyPr/>
            <a:lstStyle/>
            <a:p>
              <a:endParaRPr lang="ja-JP" altLang="en-US"/>
            </a:p>
          </p:txBody>
        </p:sp>
        <p:sp>
          <p:nvSpPr>
            <p:cNvPr id="62" name="Freeform 47"/>
            <p:cNvSpPr>
              <a:spLocks/>
            </p:cNvSpPr>
            <p:nvPr/>
          </p:nvSpPr>
          <p:spPr bwMode="auto">
            <a:xfrm>
              <a:off x="-1254169" y="101600"/>
              <a:ext cx="95250" cy="123825"/>
            </a:xfrm>
            <a:custGeom>
              <a:avLst/>
              <a:gdLst>
                <a:gd name="T0" fmla="*/ 0 w 121"/>
                <a:gd name="T1" fmla="*/ 2147483647 h 157"/>
                <a:gd name="T2" fmla="*/ 2147483647 w 121"/>
                <a:gd name="T3" fmla="*/ 2147483647 h 157"/>
                <a:gd name="T4" fmla="*/ 2147483647 w 121"/>
                <a:gd name="T5" fmla="*/ 2147483647 h 157"/>
                <a:gd name="T6" fmla="*/ 2147483647 w 121"/>
                <a:gd name="T7" fmla="*/ 2147483647 h 157"/>
                <a:gd name="T8" fmla="*/ 2147483647 w 121"/>
                <a:gd name="T9" fmla="*/ 2147483647 h 157"/>
                <a:gd name="T10" fmla="*/ 2147483647 w 121"/>
                <a:gd name="T11" fmla="*/ 2147483647 h 157"/>
                <a:gd name="T12" fmla="*/ 2147483647 w 121"/>
                <a:gd name="T13" fmla="*/ 2147483647 h 157"/>
                <a:gd name="T14" fmla="*/ 2147483647 w 121"/>
                <a:gd name="T15" fmla="*/ 2147483647 h 157"/>
                <a:gd name="T16" fmla="*/ 2147483647 w 121"/>
                <a:gd name="T17" fmla="*/ 2147483647 h 157"/>
                <a:gd name="T18" fmla="*/ 2147483647 w 121"/>
                <a:gd name="T19" fmla="*/ 2147483647 h 157"/>
                <a:gd name="T20" fmla="*/ 2147483647 w 121"/>
                <a:gd name="T21" fmla="*/ 2147483647 h 157"/>
                <a:gd name="T22" fmla="*/ 2147483647 w 121"/>
                <a:gd name="T23" fmla="*/ 2147483647 h 157"/>
                <a:gd name="T24" fmla="*/ 2147483647 w 121"/>
                <a:gd name="T25" fmla="*/ 2147483647 h 157"/>
                <a:gd name="T26" fmla="*/ 2147483647 w 121"/>
                <a:gd name="T27" fmla="*/ 2147483647 h 157"/>
                <a:gd name="T28" fmla="*/ 2147483647 w 121"/>
                <a:gd name="T29" fmla="*/ 2147483647 h 157"/>
                <a:gd name="T30" fmla="*/ 2147483647 w 121"/>
                <a:gd name="T31" fmla="*/ 2147483647 h 157"/>
                <a:gd name="T32" fmla="*/ 2147483647 w 121"/>
                <a:gd name="T33" fmla="*/ 2147483647 h 157"/>
                <a:gd name="T34" fmla="*/ 2147483647 w 121"/>
                <a:gd name="T35" fmla="*/ 2147483647 h 157"/>
                <a:gd name="T36" fmla="*/ 2147483647 w 121"/>
                <a:gd name="T37" fmla="*/ 2147483647 h 157"/>
                <a:gd name="T38" fmla="*/ 2147483647 w 121"/>
                <a:gd name="T39" fmla="*/ 2147483647 h 157"/>
                <a:gd name="T40" fmla="*/ 2147483647 w 121"/>
                <a:gd name="T41" fmla="*/ 0 h 157"/>
                <a:gd name="T42" fmla="*/ 2147483647 w 121"/>
                <a:gd name="T43" fmla="*/ 2147483647 h 157"/>
                <a:gd name="T44" fmla="*/ 2147483647 w 121"/>
                <a:gd name="T45" fmla="*/ 2147483647 h 157"/>
                <a:gd name="T46" fmla="*/ 2147483647 w 121"/>
                <a:gd name="T47" fmla="*/ 2147483647 h 157"/>
                <a:gd name="T48" fmla="*/ 2147483647 w 121"/>
                <a:gd name="T49" fmla="*/ 2147483647 h 157"/>
                <a:gd name="T50" fmla="*/ 2147483647 w 121"/>
                <a:gd name="T51" fmla="*/ 2147483647 h 157"/>
                <a:gd name="T52" fmla="*/ 2147483647 w 121"/>
                <a:gd name="T53" fmla="*/ 2147483647 h 157"/>
                <a:gd name="T54" fmla="*/ 2147483647 w 121"/>
                <a:gd name="T55" fmla="*/ 2147483647 h 157"/>
                <a:gd name="T56" fmla="*/ 0 w 121"/>
                <a:gd name="T57" fmla="*/ 2147483647 h 1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
                <a:gd name="T88" fmla="*/ 0 h 157"/>
                <a:gd name="T89" fmla="*/ 121 w 121"/>
                <a:gd name="T90" fmla="*/ 157 h 1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 h="157">
                  <a:moveTo>
                    <a:pt x="0" y="153"/>
                  </a:moveTo>
                  <a:lnTo>
                    <a:pt x="3" y="154"/>
                  </a:lnTo>
                  <a:lnTo>
                    <a:pt x="7" y="154"/>
                  </a:lnTo>
                  <a:lnTo>
                    <a:pt x="10" y="156"/>
                  </a:lnTo>
                  <a:lnTo>
                    <a:pt x="14" y="157"/>
                  </a:lnTo>
                  <a:lnTo>
                    <a:pt x="17" y="146"/>
                  </a:lnTo>
                  <a:lnTo>
                    <a:pt x="23" y="133"/>
                  </a:lnTo>
                  <a:lnTo>
                    <a:pt x="30" y="116"/>
                  </a:lnTo>
                  <a:lnTo>
                    <a:pt x="39" y="98"/>
                  </a:lnTo>
                  <a:lnTo>
                    <a:pt x="49" y="80"/>
                  </a:lnTo>
                  <a:lnTo>
                    <a:pt x="62" y="60"/>
                  </a:lnTo>
                  <a:lnTo>
                    <a:pt x="77" y="41"/>
                  </a:lnTo>
                  <a:lnTo>
                    <a:pt x="93" y="24"/>
                  </a:lnTo>
                  <a:lnTo>
                    <a:pt x="100" y="18"/>
                  </a:lnTo>
                  <a:lnTo>
                    <a:pt x="107" y="13"/>
                  </a:lnTo>
                  <a:lnTo>
                    <a:pt x="114" y="8"/>
                  </a:lnTo>
                  <a:lnTo>
                    <a:pt x="121" y="3"/>
                  </a:lnTo>
                  <a:lnTo>
                    <a:pt x="116" y="2"/>
                  </a:lnTo>
                  <a:lnTo>
                    <a:pt x="112" y="1"/>
                  </a:lnTo>
                  <a:lnTo>
                    <a:pt x="107" y="1"/>
                  </a:lnTo>
                  <a:lnTo>
                    <a:pt x="102" y="0"/>
                  </a:lnTo>
                  <a:lnTo>
                    <a:pt x="77" y="20"/>
                  </a:lnTo>
                  <a:lnTo>
                    <a:pt x="56" y="43"/>
                  </a:lnTo>
                  <a:lnTo>
                    <a:pt x="39" y="67"/>
                  </a:lnTo>
                  <a:lnTo>
                    <a:pt x="25" y="90"/>
                  </a:lnTo>
                  <a:lnTo>
                    <a:pt x="15" y="113"/>
                  </a:lnTo>
                  <a:lnTo>
                    <a:pt x="7" y="131"/>
                  </a:lnTo>
                  <a:lnTo>
                    <a:pt x="2" y="145"/>
                  </a:lnTo>
                  <a:lnTo>
                    <a:pt x="0" y="153"/>
                  </a:lnTo>
                  <a:close/>
                </a:path>
              </a:pathLst>
            </a:custGeom>
            <a:solidFill>
              <a:srgbClr val="FFFFFF"/>
            </a:solidFill>
            <a:ln w="9525">
              <a:noFill/>
              <a:round/>
              <a:headEnd/>
              <a:tailEnd/>
            </a:ln>
          </p:spPr>
          <p:txBody>
            <a:bodyPr/>
            <a:lstStyle/>
            <a:p>
              <a:endParaRPr lang="ja-JP" altLang="en-US"/>
            </a:p>
          </p:txBody>
        </p:sp>
      </p:grpSp>
      <p:sp>
        <p:nvSpPr>
          <p:cNvPr id="93" name="角丸四角形吹き出し 70"/>
          <p:cNvSpPr>
            <a:spLocks noChangeArrowheads="1"/>
          </p:cNvSpPr>
          <p:nvPr/>
        </p:nvSpPr>
        <p:spPr bwMode="auto">
          <a:xfrm>
            <a:off x="370526" y="2419172"/>
            <a:ext cx="3977539" cy="1215043"/>
          </a:xfrm>
          <a:prstGeom prst="wedgeRoundRectCallout">
            <a:avLst>
              <a:gd name="adj1" fmla="val 33935"/>
              <a:gd name="adj2" fmla="val 74547"/>
              <a:gd name="adj3" fmla="val 16667"/>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lIns="104306" tIns="52153" rIns="104306" bIns="52153"/>
          <a:lstStyle/>
          <a:p>
            <a:r>
              <a:rPr lang="en-US" altLang="ja-JP" sz="3200" dirty="0" smtClean="0">
                <a:solidFill>
                  <a:schemeClr val="bg1"/>
                </a:solidFill>
              </a:rPr>
              <a:t>“Push button”  is on your right side</a:t>
            </a:r>
            <a:endParaRPr lang="en-US" altLang="ja-JP"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8" name="AutoShape 24"/>
          <p:cNvSpPr>
            <a:spLocks noChangeArrowheads="1"/>
          </p:cNvSpPr>
          <p:nvPr/>
        </p:nvSpPr>
        <p:spPr bwMode="auto">
          <a:xfrm>
            <a:off x="74643" y="5168519"/>
            <a:ext cx="5299790" cy="2165342"/>
          </a:xfrm>
          <a:prstGeom prst="roundRect">
            <a:avLst>
              <a:gd name="adj" fmla="val 7329"/>
            </a:avLst>
          </a:prstGeom>
          <a:ln>
            <a:headEnd/>
            <a:tailEnd/>
          </a:ln>
        </p:spPr>
        <p:style>
          <a:lnRef idx="1">
            <a:schemeClr val="accent4"/>
          </a:lnRef>
          <a:fillRef idx="2">
            <a:schemeClr val="accent4"/>
          </a:fillRef>
          <a:effectRef idx="1">
            <a:schemeClr val="accent4"/>
          </a:effectRef>
          <a:fontRef idx="minor">
            <a:schemeClr val="dk1"/>
          </a:fontRef>
        </p:style>
        <p:txBody>
          <a:bodyPr wrap="square" lIns="104306" tIns="52153" rIns="104306" bIns="52153">
            <a:normAutofit/>
          </a:bodyPr>
          <a:lstStyle/>
          <a:p>
            <a:r>
              <a:rPr lang="en-US" altLang="ja-JP" sz="2800" dirty="0" smtClean="0">
                <a:solidFill>
                  <a:srgbClr val="FF0000"/>
                </a:solidFill>
              </a:rPr>
              <a:t>Recognizes designed characters and pictograms</a:t>
            </a:r>
          </a:p>
        </p:txBody>
      </p:sp>
      <p:sp>
        <p:nvSpPr>
          <p:cNvPr id="21507" name="Text Box 3"/>
          <p:cNvSpPr txBox="1">
            <a:spLocks noChangeArrowheads="1"/>
          </p:cNvSpPr>
          <p:nvPr/>
        </p:nvSpPr>
        <p:spPr bwMode="auto">
          <a:xfrm>
            <a:off x="74645" y="1303687"/>
            <a:ext cx="5337110" cy="16074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04306" tIns="52153" rIns="104306" bIns="52153">
            <a:noAutofit/>
          </a:bodyPr>
          <a:lstStyle/>
          <a:p>
            <a:r>
              <a:rPr lang="en-US" altLang="ja-JP" sz="3200" dirty="0" smtClean="0"/>
              <a:t>1:  </a:t>
            </a:r>
            <a:r>
              <a:rPr lang="en-US" altLang="ja-JP" sz="3200" dirty="0" smtClean="0">
                <a:solidFill>
                  <a:srgbClr val="FF0000"/>
                </a:solidFill>
              </a:rPr>
              <a:t>Real-time</a:t>
            </a:r>
            <a:endParaRPr lang="ja-JP" altLang="en-US" sz="3200" dirty="0"/>
          </a:p>
          <a:p>
            <a:r>
              <a:rPr lang="ja-JP" altLang="en-US" sz="3200" dirty="0" smtClean="0"/>
              <a:t>・</a:t>
            </a:r>
            <a:r>
              <a:rPr lang="en-US" altLang="ja-JP" sz="3200" dirty="0" smtClean="0"/>
              <a:t>Recognizes ~200 characters/sec</a:t>
            </a:r>
            <a:endParaRPr lang="ja-JP" altLang="en-US" sz="3200" dirty="0"/>
          </a:p>
        </p:txBody>
      </p:sp>
      <p:sp>
        <p:nvSpPr>
          <p:cNvPr id="21508" name="Text Box 4"/>
          <p:cNvSpPr txBox="1">
            <a:spLocks noChangeArrowheads="1"/>
          </p:cNvSpPr>
          <p:nvPr/>
        </p:nvSpPr>
        <p:spPr bwMode="auto">
          <a:xfrm>
            <a:off x="78068" y="3011650"/>
            <a:ext cx="5333581" cy="20135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04306" tIns="52153" rIns="104306" bIns="52153">
            <a:normAutofit lnSpcReduction="10000"/>
          </a:bodyPr>
          <a:lstStyle/>
          <a:p>
            <a:r>
              <a:rPr lang="en-US" altLang="ja-JP" sz="3200" dirty="0" smtClean="0"/>
              <a:t>2: </a:t>
            </a:r>
            <a:r>
              <a:rPr lang="en-US" altLang="ja-JP" sz="3200" dirty="0" smtClean="0">
                <a:solidFill>
                  <a:srgbClr val="FF0000"/>
                </a:solidFill>
              </a:rPr>
              <a:t>Robust to perspective distortion</a:t>
            </a:r>
            <a:endParaRPr lang="ja-JP" altLang="en-US" sz="3200" dirty="0">
              <a:solidFill>
                <a:srgbClr val="FF0000"/>
              </a:solidFill>
            </a:endParaRPr>
          </a:p>
          <a:p>
            <a:r>
              <a:rPr lang="ja-JP" altLang="en-US" sz="3200" dirty="0" smtClean="0"/>
              <a:t>・</a:t>
            </a:r>
            <a:r>
              <a:rPr lang="en-US" altLang="ja-JP" sz="3200" dirty="0" smtClean="0"/>
              <a:t>Recognition accuracy is &gt;80% in 45 deg.</a:t>
            </a:r>
            <a:endParaRPr lang="ja-JP" altLang="en-US" sz="3200" dirty="0"/>
          </a:p>
        </p:txBody>
      </p:sp>
      <p:sp>
        <p:nvSpPr>
          <p:cNvPr id="21519" name="Text Box 15"/>
          <p:cNvSpPr txBox="1">
            <a:spLocks noChangeArrowheads="1"/>
          </p:cNvSpPr>
          <p:nvPr/>
        </p:nvSpPr>
        <p:spPr bwMode="auto">
          <a:xfrm>
            <a:off x="5509760" y="1303688"/>
            <a:ext cx="5053013" cy="60146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04306" tIns="52153" rIns="104306" bIns="52153">
            <a:normAutofit/>
          </a:bodyPr>
          <a:lstStyle/>
          <a:p>
            <a:r>
              <a:rPr lang="en-US" altLang="ja-JP" sz="3200" dirty="0" smtClean="0"/>
              <a:t>3: </a:t>
            </a:r>
            <a:r>
              <a:rPr lang="ja-JP" altLang="en-US" sz="3200" dirty="0" smtClean="0">
                <a:solidFill>
                  <a:srgbClr val="FF0000"/>
                </a:solidFill>
              </a:rPr>
              <a:t> </a:t>
            </a:r>
            <a:r>
              <a:rPr lang="en-US" altLang="ja-JP" sz="3200" dirty="0" smtClean="0">
                <a:solidFill>
                  <a:srgbClr val="FF0000"/>
                </a:solidFill>
              </a:rPr>
              <a:t>Layout free</a:t>
            </a:r>
            <a:endParaRPr lang="ja-JP" altLang="en-US" sz="3200" dirty="0" smtClean="0">
              <a:solidFill>
                <a:srgbClr val="FF0000"/>
              </a:solidFill>
            </a:endParaRPr>
          </a:p>
        </p:txBody>
      </p:sp>
      <p:pic>
        <p:nvPicPr>
          <p:cNvPr id="21520" name="Picture 16" descr="IMP"/>
          <p:cNvPicPr>
            <a:picLocks noChangeAspect="1" noChangeArrowheads="1"/>
          </p:cNvPicPr>
          <p:nvPr/>
        </p:nvPicPr>
        <p:blipFill>
          <a:blip r:embed="rId2" cstate="print"/>
          <a:srcRect/>
          <a:stretch>
            <a:fillRect/>
          </a:stretch>
        </p:blipFill>
        <p:spPr bwMode="auto">
          <a:xfrm>
            <a:off x="5762173" y="4269138"/>
            <a:ext cx="4632325" cy="2749550"/>
          </a:xfrm>
          <a:prstGeom prst="rect">
            <a:avLst/>
          </a:prstGeom>
          <a:noFill/>
          <a:ln w="12700">
            <a:solidFill>
              <a:schemeClr val="tx1"/>
            </a:solidFill>
            <a:miter lim="800000"/>
            <a:headEnd/>
            <a:tailEnd/>
          </a:ln>
        </p:spPr>
      </p:pic>
      <p:pic>
        <p:nvPicPr>
          <p:cNvPr id="21521" name="Picture 17" descr="uzu"/>
          <p:cNvPicPr>
            <a:picLocks noChangeAspect="1" noChangeArrowheads="1"/>
          </p:cNvPicPr>
          <p:nvPr/>
        </p:nvPicPr>
        <p:blipFill>
          <a:blip r:embed="rId3" cstate="print"/>
          <a:srcRect/>
          <a:stretch>
            <a:fillRect/>
          </a:stretch>
        </p:blipFill>
        <p:spPr bwMode="auto">
          <a:xfrm>
            <a:off x="6014585" y="1937100"/>
            <a:ext cx="3956050" cy="2225675"/>
          </a:xfrm>
          <a:prstGeom prst="rect">
            <a:avLst/>
          </a:prstGeom>
          <a:noFill/>
          <a:ln w="12700">
            <a:solidFill>
              <a:schemeClr val="tx1"/>
            </a:solidFill>
            <a:miter lim="800000"/>
            <a:headEnd/>
            <a:tailEnd/>
          </a:ln>
        </p:spPr>
      </p:pic>
      <p:pic>
        <p:nvPicPr>
          <p:cNvPr id="21523" name="Picture 19" descr="62"/>
          <p:cNvPicPr>
            <a:picLocks noChangeAspect="1" noChangeArrowheads="1"/>
          </p:cNvPicPr>
          <p:nvPr/>
        </p:nvPicPr>
        <p:blipFill>
          <a:blip r:embed="rId4" cstate="print"/>
          <a:srcRect/>
          <a:stretch>
            <a:fillRect/>
          </a:stretch>
        </p:blipFill>
        <p:spPr bwMode="auto">
          <a:xfrm>
            <a:off x="4567284" y="6339930"/>
            <a:ext cx="618388" cy="583384"/>
          </a:xfrm>
          <a:prstGeom prst="rect">
            <a:avLst/>
          </a:prstGeom>
          <a:solidFill>
            <a:schemeClr val="tx1"/>
          </a:solidFill>
          <a:ln w="12700">
            <a:solidFill>
              <a:schemeClr val="tx1"/>
            </a:solidFill>
            <a:miter lim="800000"/>
            <a:headEnd/>
            <a:tailEnd/>
          </a:ln>
        </p:spPr>
      </p:pic>
      <p:pic>
        <p:nvPicPr>
          <p:cNvPr id="21524" name="Picture 20" descr="64"/>
          <p:cNvPicPr>
            <a:picLocks noChangeAspect="1" noChangeArrowheads="1"/>
          </p:cNvPicPr>
          <p:nvPr/>
        </p:nvPicPr>
        <p:blipFill>
          <a:blip r:embed="rId5" cstate="print"/>
          <a:srcRect/>
          <a:stretch>
            <a:fillRect/>
          </a:stretch>
        </p:blipFill>
        <p:spPr bwMode="auto">
          <a:xfrm>
            <a:off x="3780283" y="6339930"/>
            <a:ext cx="619448" cy="583384"/>
          </a:xfrm>
          <a:prstGeom prst="rect">
            <a:avLst/>
          </a:prstGeom>
          <a:noFill/>
          <a:ln w="12700">
            <a:solidFill>
              <a:schemeClr val="tx1"/>
            </a:solidFill>
            <a:miter lim="800000"/>
            <a:headEnd/>
            <a:tailEnd/>
          </a:ln>
        </p:spPr>
      </p:pic>
      <p:pic>
        <p:nvPicPr>
          <p:cNvPr id="21525" name="Picture 21" descr="Gigi"/>
          <p:cNvPicPr>
            <a:picLocks noChangeAspect="1" noChangeArrowheads="1"/>
          </p:cNvPicPr>
          <p:nvPr/>
        </p:nvPicPr>
        <p:blipFill>
          <a:blip r:embed="rId6" cstate="print"/>
          <a:srcRect/>
          <a:stretch>
            <a:fillRect/>
          </a:stretch>
        </p:blipFill>
        <p:spPr bwMode="auto">
          <a:xfrm>
            <a:off x="155190" y="6334225"/>
            <a:ext cx="2732806" cy="595563"/>
          </a:xfrm>
          <a:prstGeom prst="rect">
            <a:avLst/>
          </a:prstGeom>
          <a:noFill/>
          <a:ln w="12700">
            <a:solidFill>
              <a:schemeClr val="tx1"/>
            </a:solidFill>
            <a:miter lim="800000"/>
            <a:headEnd/>
            <a:tailEnd/>
          </a:ln>
        </p:spPr>
      </p:pic>
      <p:pic>
        <p:nvPicPr>
          <p:cNvPr id="21527" name="Picture 23" descr="65"/>
          <p:cNvPicPr>
            <a:picLocks noChangeAspect="1" noChangeArrowheads="1"/>
          </p:cNvPicPr>
          <p:nvPr/>
        </p:nvPicPr>
        <p:blipFill>
          <a:blip r:embed="rId7" cstate="print"/>
          <a:srcRect/>
          <a:stretch>
            <a:fillRect/>
          </a:stretch>
        </p:blipFill>
        <p:spPr bwMode="auto">
          <a:xfrm>
            <a:off x="3030604" y="6341517"/>
            <a:ext cx="619448" cy="583384"/>
          </a:xfrm>
          <a:prstGeom prst="rect">
            <a:avLst/>
          </a:prstGeom>
          <a:noFill/>
          <a:ln w="12700">
            <a:solidFill>
              <a:schemeClr val="tx1"/>
            </a:solidFill>
            <a:miter lim="800000"/>
            <a:headEnd/>
            <a:tailEnd/>
          </a:ln>
        </p:spPr>
      </p:pic>
      <p:sp>
        <p:nvSpPr>
          <p:cNvPr id="16396" name="タイトル 14"/>
          <p:cNvSpPr>
            <a:spLocks noGrp="1"/>
          </p:cNvSpPr>
          <p:nvPr>
            <p:ph type="title"/>
          </p:nvPr>
        </p:nvSpPr>
        <p:spPr>
          <a:xfrm>
            <a:off x="210820" y="252042"/>
            <a:ext cx="9624060" cy="1008168"/>
          </a:xfrm>
        </p:spPr>
        <p:txBody>
          <a:bodyPr/>
          <a:lstStyle/>
          <a:p>
            <a:r>
              <a:rPr lang="en-US" altLang="ja-JP" sz="3600" dirty="0" smtClean="0">
                <a:solidFill>
                  <a:schemeClr val="tx1"/>
                </a:solidFill>
              </a:rPr>
              <a:t>3 Advantages of the</a:t>
            </a:r>
            <a:br>
              <a:rPr lang="en-US" altLang="ja-JP" sz="3600" dirty="0" smtClean="0">
                <a:solidFill>
                  <a:schemeClr val="tx1"/>
                </a:solidFill>
              </a:rPr>
            </a:br>
            <a:r>
              <a:rPr lang="en-US" altLang="ja-JP" sz="3600" dirty="0" smtClean="0">
                <a:solidFill>
                  <a:schemeClr val="tx1"/>
                </a:solidFill>
              </a:rPr>
              <a:t>Proposed Method</a:t>
            </a:r>
            <a:endParaRPr lang="ja-JP" altLang="en-US" sz="3600" dirty="0" smtClean="0">
              <a:solidFill>
                <a:schemeClr val="tx1"/>
              </a:solidFill>
            </a:endParaRPr>
          </a:p>
        </p:txBody>
      </p:sp>
      <p:sp>
        <p:nvSpPr>
          <p:cNvPr id="18" name="角丸四角形 17"/>
          <p:cNvSpPr/>
          <p:nvPr/>
        </p:nvSpPr>
        <p:spPr>
          <a:xfrm>
            <a:off x="5001208" y="33250"/>
            <a:ext cx="5586262" cy="1230285"/>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altLang="ja-JP" sz="3200" dirty="0" smtClean="0"/>
              <a:t>First method that realizes three requirements </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8" grpId="0" animBg="1"/>
      <p:bldP spid="21507" grpId="0" animBg="1"/>
      <p:bldP spid="21508" grpId="0" animBg="1"/>
      <p:bldP spid="215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en-US" altLang="ja-JP" sz="3600" dirty="0" smtClean="0"/>
              <a:t>Existing Methods and Problems</a:t>
            </a:r>
            <a:endParaRPr lang="ja-JP" altLang="en-US" sz="3600" dirty="0" smtClean="0"/>
          </a:p>
        </p:txBody>
      </p:sp>
      <p:sp>
        <p:nvSpPr>
          <p:cNvPr id="17411" name="テキスト プレースホルダ 8"/>
          <p:cNvSpPr>
            <a:spLocks noGrp="1"/>
          </p:cNvSpPr>
          <p:nvPr>
            <p:ph sz="quarter" idx="1"/>
          </p:nvPr>
        </p:nvSpPr>
        <p:spPr>
          <a:xfrm>
            <a:off x="236090" y="1344225"/>
            <a:ext cx="9624060" cy="5444109"/>
          </a:xfrm>
        </p:spPr>
        <p:txBody>
          <a:bodyPr/>
          <a:lstStyle/>
          <a:p>
            <a:pPr marL="514350" indent="-514350">
              <a:buFont typeface="Bookman Old Style" pitchFamily="18" charset="0"/>
              <a:buAutoNum type="arabicPeriod"/>
            </a:pPr>
            <a:r>
              <a:rPr lang="en-US" altLang="ja-JP" dirty="0" smtClean="0"/>
              <a:t>Real-time recognition capable </a:t>
            </a:r>
            <a:r>
              <a:rPr lang="en-US" altLang="ja-JP" sz="3200" dirty="0" smtClean="0">
                <a:solidFill>
                  <a:srgbClr val="FF0000"/>
                </a:solidFill>
              </a:rPr>
              <a:t>only fo</a:t>
            </a:r>
            <a:r>
              <a:rPr lang="en-US" altLang="ja-JP" dirty="0" smtClean="0">
                <a:solidFill>
                  <a:srgbClr val="FF0000"/>
                </a:solidFill>
              </a:rPr>
              <a:t>r c</a:t>
            </a:r>
            <a:r>
              <a:rPr lang="en-US" altLang="ja-JP" sz="3200" dirty="0" smtClean="0">
                <a:solidFill>
                  <a:srgbClr val="FF0000"/>
                </a:solidFill>
              </a:rPr>
              <a:t>haracters in a straight text line</a:t>
            </a:r>
            <a:endParaRPr lang="en-US" altLang="ja-JP" sz="3200" dirty="0" smtClean="0"/>
          </a:p>
          <a:p>
            <a:pPr marL="514350" indent="-514350">
              <a:buFont typeface="Bookman Old Style" pitchFamily="18" charset="0"/>
              <a:buAutoNum type="arabicPeriod"/>
            </a:pPr>
            <a:endParaRPr lang="en-US" altLang="ja-JP" sz="3200" dirty="0" smtClean="0"/>
          </a:p>
          <a:p>
            <a:pPr marL="514350" indent="-514350">
              <a:buFont typeface="Bookman Old Style" pitchFamily="18" charset="0"/>
              <a:buAutoNum type="arabicPeriod"/>
            </a:pPr>
            <a:endParaRPr lang="en-US" altLang="ja-JP" sz="3200" dirty="0" smtClean="0"/>
          </a:p>
          <a:p>
            <a:pPr marL="514350" indent="-514350">
              <a:buFont typeface="Bookman Old Style" pitchFamily="18" charset="0"/>
              <a:buAutoNum type="arabicPeriod"/>
            </a:pPr>
            <a:endParaRPr lang="en-US" altLang="ja-JP" sz="3200" dirty="0" smtClean="0"/>
          </a:p>
          <a:p>
            <a:pPr marL="514350" indent="-514350">
              <a:buFont typeface="Bookman Old Style" pitchFamily="18" charset="0"/>
              <a:buAutoNum type="arabicPeriod"/>
            </a:pPr>
            <a:endParaRPr lang="en-US" altLang="ja-JP" sz="3200" dirty="0" smtClean="0"/>
          </a:p>
          <a:p>
            <a:pPr marL="514350" indent="-514350">
              <a:buFont typeface="Bookman Old Style" pitchFamily="18" charset="0"/>
              <a:buAutoNum type="arabicPeriod"/>
            </a:pPr>
            <a:r>
              <a:rPr lang="en-US" altLang="ja-JP" sz="3200" dirty="0" smtClean="0"/>
              <a:t>Can recognize each character in a complex layout </a:t>
            </a:r>
            <a:r>
              <a:rPr lang="en-US" altLang="ja-JP" sz="3200" dirty="0" smtClean="0">
                <a:solidFill>
                  <a:srgbClr val="FF0000"/>
                </a:solidFill>
              </a:rPr>
              <a:t>with much computational time</a:t>
            </a:r>
            <a:endParaRPr lang="ja-JP" altLang="en-US" sz="3200" dirty="0" smtClean="0">
              <a:solidFill>
                <a:srgbClr val="FF0000"/>
              </a:solidFill>
            </a:endParaRPr>
          </a:p>
          <a:p>
            <a:pPr marL="514350" indent="-514350">
              <a:buFont typeface="Bookman Old Style" pitchFamily="18" charset="0"/>
              <a:buAutoNum type="arabicPeriod"/>
            </a:pPr>
            <a:endParaRPr lang="ja-JP" altLang="en-US" sz="3200" dirty="0" smtClean="0"/>
          </a:p>
        </p:txBody>
      </p:sp>
      <p:pic>
        <p:nvPicPr>
          <p:cNvPr id="17412" name="Picture 2" descr="Z:\eng_exer\images\0009.eps"/>
          <p:cNvPicPr>
            <a:picLocks noChangeAspect="1" noChangeArrowheads="1"/>
          </p:cNvPicPr>
          <p:nvPr/>
        </p:nvPicPr>
        <p:blipFill>
          <a:blip r:embed="rId3" cstate="print"/>
          <a:srcRect/>
          <a:stretch>
            <a:fillRect/>
          </a:stretch>
        </p:blipFill>
        <p:spPr bwMode="auto">
          <a:xfrm>
            <a:off x="7547956" y="1954213"/>
            <a:ext cx="2842232" cy="2851179"/>
          </a:xfrm>
          <a:prstGeom prst="rect">
            <a:avLst/>
          </a:prstGeom>
          <a:noFill/>
          <a:ln w="9525">
            <a:noFill/>
            <a:miter lim="800000"/>
            <a:headEnd/>
            <a:tailEnd/>
          </a:ln>
        </p:spPr>
      </p:pic>
      <p:pic>
        <p:nvPicPr>
          <p:cNvPr id="5" name="図 4" descr="sb_cup.jpg"/>
          <p:cNvPicPr>
            <a:picLocks noChangeAspect="1"/>
          </p:cNvPicPr>
          <p:nvPr/>
        </p:nvPicPr>
        <p:blipFill>
          <a:blip r:embed="rId4" cstate="print"/>
          <a:srcRect/>
          <a:stretch>
            <a:fillRect/>
          </a:stretch>
        </p:blipFill>
        <p:spPr bwMode="auto">
          <a:xfrm>
            <a:off x="3751263" y="2401625"/>
            <a:ext cx="1550987" cy="2055812"/>
          </a:xfrm>
          <a:prstGeom prst="rect">
            <a:avLst/>
          </a:prstGeom>
          <a:noFill/>
          <a:ln w="9525">
            <a:noFill/>
            <a:miter lim="800000"/>
            <a:headEnd/>
            <a:tailEnd/>
          </a:ln>
        </p:spPr>
      </p:pic>
      <p:grpSp>
        <p:nvGrpSpPr>
          <p:cNvPr id="17414" name="グループ化 12"/>
          <p:cNvGrpSpPr>
            <a:grpSpLocks/>
          </p:cNvGrpSpPr>
          <p:nvPr/>
        </p:nvGrpSpPr>
        <p:grpSpPr bwMode="auto">
          <a:xfrm>
            <a:off x="2351142" y="5813125"/>
            <a:ext cx="7848600" cy="1585913"/>
            <a:chOff x="642910" y="1989137"/>
            <a:chExt cx="6276975" cy="1439863"/>
          </a:xfrm>
        </p:grpSpPr>
        <p:pic>
          <p:nvPicPr>
            <p:cNvPr id="17421" name="Picture 4" descr="kusachi1"/>
            <p:cNvPicPr>
              <a:picLocks noChangeAspect="1" noChangeArrowheads="1"/>
            </p:cNvPicPr>
            <p:nvPr/>
          </p:nvPicPr>
          <p:blipFill>
            <a:blip r:embed="rId5" cstate="print"/>
            <a:srcRect/>
            <a:stretch>
              <a:fillRect/>
            </a:stretch>
          </p:blipFill>
          <p:spPr bwMode="auto">
            <a:xfrm>
              <a:off x="738160" y="1989137"/>
              <a:ext cx="2152650" cy="1333500"/>
            </a:xfrm>
            <a:prstGeom prst="rect">
              <a:avLst/>
            </a:prstGeom>
            <a:noFill/>
            <a:ln w="9525">
              <a:noFill/>
              <a:miter lim="800000"/>
              <a:headEnd/>
              <a:tailEnd/>
            </a:ln>
          </p:spPr>
        </p:pic>
        <p:sp>
          <p:nvSpPr>
            <p:cNvPr id="17422" name="AutoShape 12"/>
            <p:cNvSpPr>
              <a:spLocks noChangeArrowheads="1"/>
            </p:cNvSpPr>
            <p:nvPr/>
          </p:nvSpPr>
          <p:spPr bwMode="auto">
            <a:xfrm>
              <a:off x="3374998" y="2293937"/>
              <a:ext cx="3544887" cy="1135063"/>
            </a:xfrm>
            <a:prstGeom prst="wedgeRectCallout">
              <a:avLst>
                <a:gd name="adj1" fmla="val -99440"/>
                <a:gd name="adj2" fmla="val -18111"/>
              </a:avLst>
            </a:prstGeom>
            <a:solidFill>
              <a:schemeClr val="bg1"/>
            </a:solidFill>
            <a:ln w="9525">
              <a:solidFill>
                <a:schemeClr val="tx1"/>
              </a:solidFill>
              <a:miter lim="800000"/>
              <a:headEnd/>
              <a:tailEnd/>
            </a:ln>
          </p:spPr>
          <p:txBody>
            <a:bodyPr/>
            <a:lstStyle/>
            <a:p>
              <a:pPr algn="ctr"/>
              <a:endParaRPr lang="ja-JP" altLang="ja-JP"/>
            </a:p>
          </p:txBody>
        </p:sp>
        <p:pic>
          <p:nvPicPr>
            <p:cNvPr id="17423" name="Picture 5" descr="kusachi2"/>
            <p:cNvPicPr>
              <a:picLocks noChangeAspect="1" noChangeArrowheads="1"/>
            </p:cNvPicPr>
            <p:nvPr/>
          </p:nvPicPr>
          <p:blipFill>
            <a:blip r:embed="rId6" cstate="print"/>
            <a:srcRect/>
            <a:stretch>
              <a:fillRect/>
            </a:stretch>
          </p:blipFill>
          <p:spPr bwMode="auto">
            <a:xfrm>
              <a:off x="3495648" y="2360612"/>
              <a:ext cx="942975" cy="962025"/>
            </a:xfrm>
            <a:prstGeom prst="rect">
              <a:avLst/>
            </a:prstGeom>
            <a:noFill/>
            <a:ln w="9525">
              <a:noFill/>
              <a:miter lim="800000"/>
              <a:headEnd/>
              <a:tailEnd/>
            </a:ln>
          </p:spPr>
        </p:pic>
        <p:pic>
          <p:nvPicPr>
            <p:cNvPr id="17424" name="Picture 6" descr="kusachi3"/>
            <p:cNvPicPr>
              <a:picLocks noChangeAspect="1" noChangeArrowheads="1"/>
            </p:cNvPicPr>
            <p:nvPr/>
          </p:nvPicPr>
          <p:blipFill>
            <a:blip r:embed="rId7" cstate="print"/>
            <a:srcRect/>
            <a:stretch>
              <a:fillRect/>
            </a:stretch>
          </p:blipFill>
          <p:spPr bwMode="auto">
            <a:xfrm>
              <a:off x="4618010" y="2465387"/>
              <a:ext cx="857250" cy="857250"/>
            </a:xfrm>
            <a:prstGeom prst="rect">
              <a:avLst/>
            </a:prstGeom>
            <a:noFill/>
            <a:ln w="9525">
              <a:noFill/>
              <a:miter lim="800000"/>
              <a:headEnd/>
              <a:tailEnd/>
            </a:ln>
          </p:spPr>
        </p:pic>
        <p:pic>
          <p:nvPicPr>
            <p:cNvPr id="17425" name="Picture 8" descr="kusachi5"/>
            <p:cNvPicPr>
              <a:picLocks noChangeAspect="1" noChangeArrowheads="1"/>
            </p:cNvPicPr>
            <p:nvPr/>
          </p:nvPicPr>
          <p:blipFill>
            <a:blip r:embed="rId8" cstate="print"/>
            <a:srcRect/>
            <a:stretch>
              <a:fillRect/>
            </a:stretch>
          </p:blipFill>
          <p:spPr bwMode="auto">
            <a:xfrm>
              <a:off x="5695923" y="2360612"/>
              <a:ext cx="962025" cy="1038225"/>
            </a:xfrm>
            <a:prstGeom prst="rect">
              <a:avLst/>
            </a:prstGeom>
            <a:noFill/>
            <a:ln w="9525">
              <a:noFill/>
              <a:miter lim="800000"/>
              <a:headEnd/>
              <a:tailEnd/>
            </a:ln>
          </p:spPr>
        </p:pic>
        <p:sp>
          <p:nvSpPr>
            <p:cNvPr id="17426" name="Rectangle 9"/>
            <p:cNvSpPr>
              <a:spLocks noChangeArrowheads="1"/>
            </p:cNvSpPr>
            <p:nvPr/>
          </p:nvSpPr>
          <p:spPr bwMode="auto">
            <a:xfrm>
              <a:off x="738160" y="2066925"/>
              <a:ext cx="276225" cy="276225"/>
            </a:xfrm>
            <a:prstGeom prst="rect">
              <a:avLst/>
            </a:prstGeom>
            <a:noFill/>
            <a:ln w="38100">
              <a:solidFill>
                <a:srgbClr val="FF0000"/>
              </a:solidFill>
              <a:miter lim="800000"/>
              <a:headEnd/>
              <a:tailEnd/>
            </a:ln>
          </p:spPr>
          <p:txBody>
            <a:bodyPr wrap="none" anchor="ctr"/>
            <a:lstStyle/>
            <a:p>
              <a:endParaRPr lang="ja-JP" altLang="en-US"/>
            </a:p>
          </p:txBody>
        </p:sp>
        <p:sp>
          <p:nvSpPr>
            <p:cNvPr id="17427" name="Freeform 10"/>
            <p:cNvSpPr>
              <a:spLocks/>
            </p:cNvSpPr>
            <p:nvPr/>
          </p:nvSpPr>
          <p:spPr bwMode="auto">
            <a:xfrm>
              <a:off x="642910" y="2133600"/>
              <a:ext cx="1739900" cy="587375"/>
            </a:xfrm>
            <a:custGeom>
              <a:avLst/>
              <a:gdLst>
                <a:gd name="T0" fmla="*/ 234 w 1096"/>
                <a:gd name="T1" fmla="*/ 45 h 370"/>
                <a:gd name="T2" fmla="*/ 370 w 1096"/>
                <a:gd name="T3" fmla="*/ 45 h 370"/>
                <a:gd name="T4" fmla="*/ 1051 w 1096"/>
                <a:gd name="T5" fmla="*/ 45 h 370"/>
                <a:gd name="T6" fmla="*/ 98 w 1096"/>
                <a:gd name="T7" fmla="*/ 317 h 370"/>
                <a:gd name="T8" fmla="*/ 461 w 1096"/>
                <a:gd name="T9" fmla="*/ 362 h 370"/>
                <a:gd name="T10" fmla="*/ 0 60000 65536"/>
                <a:gd name="T11" fmla="*/ 0 60000 65536"/>
                <a:gd name="T12" fmla="*/ 0 60000 65536"/>
                <a:gd name="T13" fmla="*/ 0 60000 65536"/>
                <a:gd name="T14" fmla="*/ 0 60000 65536"/>
                <a:gd name="T15" fmla="*/ 0 w 1096"/>
                <a:gd name="T16" fmla="*/ 0 h 370"/>
                <a:gd name="T17" fmla="*/ 1096 w 1096"/>
                <a:gd name="T18" fmla="*/ 370 h 370"/>
              </a:gdLst>
              <a:ahLst/>
              <a:cxnLst>
                <a:cxn ang="T10">
                  <a:pos x="T0" y="T1"/>
                </a:cxn>
                <a:cxn ang="T11">
                  <a:pos x="T2" y="T3"/>
                </a:cxn>
                <a:cxn ang="T12">
                  <a:pos x="T4" y="T5"/>
                </a:cxn>
                <a:cxn ang="T13">
                  <a:pos x="T6" y="T7"/>
                </a:cxn>
                <a:cxn ang="T14">
                  <a:pos x="T8" y="T9"/>
                </a:cxn>
              </a:cxnLst>
              <a:rect l="T15" t="T16" r="T17" b="T18"/>
              <a:pathLst>
                <a:path w="1096" h="370">
                  <a:moveTo>
                    <a:pt x="234" y="45"/>
                  </a:moveTo>
                  <a:cubicBezTo>
                    <a:pt x="234" y="45"/>
                    <a:pt x="234" y="45"/>
                    <a:pt x="370" y="45"/>
                  </a:cubicBezTo>
                  <a:cubicBezTo>
                    <a:pt x="506" y="45"/>
                    <a:pt x="1096" y="0"/>
                    <a:pt x="1051" y="45"/>
                  </a:cubicBezTo>
                  <a:cubicBezTo>
                    <a:pt x="1006" y="90"/>
                    <a:pt x="196" y="264"/>
                    <a:pt x="98" y="317"/>
                  </a:cubicBezTo>
                  <a:cubicBezTo>
                    <a:pt x="0" y="370"/>
                    <a:pt x="230" y="366"/>
                    <a:pt x="461" y="362"/>
                  </a:cubicBezTo>
                </a:path>
              </a:pathLst>
            </a:custGeom>
            <a:noFill/>
            <a:ln w="38100" cmpd="sng">
              <a:solidFill>
                <a:srgbClr val="FF0000"/>
              </a:solidFill>
              <a:round/>
              <a:headEnd/>
              <a:tailEnd/>
            </a:ln>
          </p:spPr>
          <p:txBody>
            <a:bodyPr/>
            <a:lstStyle/>
            <a:p>
              <a:endParaRPr lang="ja-JP" altLang="en-US"/>
            </a:p>
          </p:txBody>
        </p:sp>
        <p:sp>
          <p:nvSpPr>
            <p:cNvPr id="17428" name="Rectangle 11"/>
            <p:cNvSpPr>
              <a:spLocks noChangeArrowheads="1"/>
            </p:cNvSpPr>
            <p:nvPr/>
          </p:nvSpPr>
          <p:spPr bwMode="auto">
            <a:xfrm>
              <a:off x="1374748" y="2563812"/>
              <a:ext cx="276225" cy="276225"/>
            </a:xfrm>
            <a:prstGeom prst="rect">
              <a:avLst/>
            </a:prstGeom>
            <a:noFill/>
            <a:ln w="38100">
              <a:solidFill>
                <a:srgbClr val="FF0000"/>
              </a:solidFill>
              <a:miter lim="800000"/>
              <a:headEnd/>
              <a:tailEnd/>
            </a:ln>
          </p:spPr>
          <p:txBody>
            <a:bodyPr wrap="none" anchor="ctr"/>
            <a:lstStyle/>
            <a:p>
              <a:endParaRPr lang="ja-JP" altLang="en-US"/>
            </a:p>
          </p:txBody>
        </p:sp>
      </p:grpSp>
      <p:sp>
        <p:nvSpPr>
          <p:cNvPr id="42" name="対角する 2 つの角を丸めた四角形 41"/>
          <p:cNvSpPr/>
          <p:nvPr/>
        </p:nvSpPr>
        <p:spPr>
          <a:xfrm>
            <a:off x="7535353" y="1905172"/>
            <a:ext cx="3158047" cy="684327"/>
          </a:xfrm>
          <a:prstGeom prst="round2DiagRect">
            <a:avLst/>
          </a:prstGeom>
          <a:ln/>
        </p:spPr>
        <p:style>
          <a:lnRef idx="0">
            <a:schemeClr val="accent5"/>
          </a:lnRef>
          <a:fillRef idx="3">
            <a:schemeClr val="accent5"/>
          </a:fillRef>
          <a:effectRef idx="3">
            <a:schemeClr val="accent5"/>
          </a:effectRef>
          <a:fontRef idx="minor">
            <a:schemeClr val="lt1"/>
          </a:fontRef>
        </p:style>
        <p:txBody>
          <a:bodyPr lIns="104306" tIns="52153" rIns="104306" bIns="52153" anchor="ctr"/>
          <a:lstStyle/>
          <a:p>
            <a:pPr algn="ctr">
              <a:defRPr/>
            </a:pPr>
            <a:r>
              <a:rPr lang="en-US" altLang="ja-JP" sz="3200" dirty="0" smtClean="0">
                <a:solidFill>
                  <a:schemeClr val="bg1"/>
                </a:solidFill>
              </a:rPr>
              <a:t>Recognizable</a:t>
            </a:r>
            <a:endParaRPr lang="ja-JP" altLang="en-US" sz="3200" dirty="0">
              <a:solidFill>
                <a:schemeClr val="bg1"/>
              </a:solidFill>
            </a:endParaRPr>
          </a:p>
        </p:txBody>
      </p:sp>
      <p:sp>
        <p:nvSpPr>
          <p:cNvPr id="43" name="対角する 2 つの角を丸めた四角形 42"/>
          <p:cNvSpPr/>
          <p:nvPr/>
        </p:nvSpPr>
        <p:spPr>
          <a:xfrm>
            <a:off x="2543695" y="3907070"/>
            <a:ext cx="4043717" cy="708873"/>
          </a:xfrm>
          <a:prstGeom prst="round2DiagRect">
            <a:avLst/>
          </a:prstGeom>
          <a:ln/>
        </p:spPr>
        <p:style>
          <a:lnRef idx="0">
            <a:schemeClr val="accent2"/>
          </a:lnRef>
          <a:fillRef idx="3">
            <a:schemeClr val="accent2"/>
          </a:fillRef>
          <a:effectRef idx="3">
            <a:schemeClr val="accent2"/>
          </a:effectRef>
          <a:fontRef idx="minor">
            <a:schemeClr val="lt1"/>
          </a:fontRef>
        </p:style>
        <p:txBody>
          <a:bodyPr lIns="104306" tIns="52153" rIns="104306" bIns="52153" anchor="ctr"/>
          <a:lstStyle/>
          <a:p>
            <a:pPr algn="ctr">
              <a:defRPr/>
            </a:pPr>
            <a:r>
              <a:rPr lang="en-US" altLang="ja-JP" sz="3200" dirty="0" smtClean="0">
                <a:solidFill>
                  <a:schemeClr val="bg1"/>
                </a:solidFill>
              </a:rPr>
              <a:t>Not recognizable</a:t>
            </a:r>
            <a:endParaRPr lang="ja-JP"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4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sz="3600" dirty="0" smtClean="0"/>
              <a:t>Existing Methods </a:t>
            </a:r>
            <a:r>
              <a:rPr lang="en-US" altLang="ja-JP" sz="3600" dirty="0" err="1" smtClean="0"/>
              <a:t>vs</a:t>
            </a:r>
            <a:r>
              <a:rPr lang="en-US" altLang="ja-JP" sz="3600" dirty="0" smtClean="0"/>
              <a:t> Proposed Method</a:t>
            </a:r>
            <a:endParaRPr lang="en-US" altLang="ja-JP" dirty="0" smtClean="0"/>
          </a:p>
        </p:txBody>
      </p:sp>
      <p:sp>
        <p:nvSpPr>
          <p:cNvPr id="47" name="正方形/長方形 46"/>
          <p:cNvSpPr/>
          <p:nvPr/>
        </p:nvSpPr>
        <p:spPr>
          <a:xfrm>
            <a:off x="3894428" y="3346916"/>
            <a:ext cx="6583679" cy="615142"/>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292" name="テキスト ボックス 8"/>
          <p:cNvSpPr txBox="1">
            <a:spLocks noChangeArrowheads="1"/>
          </p:cNvSpPr>
          <p:nvPr/>
        </p:nvSpPr>
        <p:spPr bwMode="auto">
          <a:xfrm>
            <a:off x="37322" y="3355604"/>
            <a:ext cx="3759400" cy="53621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104306" tIns="52153" rIns="104306" bIns="52153">
            <a:spAutoFit/>
          </a:bodyPr>
          <a:lstStyle/>
          <a:p>
            <a:pPr algn="r"/>
            <a:r>
              <a:rPr lang="en-US" altLang="ja-JP" sz="2800" dirty="0" err="1"/>
              <a:t>Kusachi</a:t>
            </a:r>
            <a:r>
              <a:rPr lang="en-US" altLang="ja-JP" sz="2800" dirty="0"/>
              <a:t> 2004</a:t>
            </a:r>
            <a:endParaRPr lang="ja-JP" altLang="en-US" sz="2800" dirty="0"/>
          </a:p>
        </p:txBody>
      </p:sp>
      <p:sp>
        <p:nvSpPr>
          <p:cNvPr id="52" name="ドーナツ 51"/>
          <p:cNvSpPr>
            <a:spLocks noChangeAspect="1"/>
          </p:cNvSpPr>
          <p:nvPr/>
        </p:nvSpPr>
        <p:spPr bwMode="auto">
          <a:xfrm>
            <a:off x="6887781" y="3416447"/>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54" name="ドーナツ 53"/>
          <p:cNvSpPr>
            <a:spLocks noChangeAspect="1"/>
          </p:cNvSpPr>
          <p:nvPr/>
        </p:nvSpPr>
        <p:spPr bwMode="auto">
          <a:xfrm>
            <a:off x="9223250" y="3416447"/>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12306" name="十字形 35"/>
          <p:cNvSpPr>
            <a:spLocks noChangeAspect="1"/>
          </p:cNvSpPr>
          <p:nvPr/>
        </p:nvSpPr>
        <p:spPr bwMode="auto">
          <a:xfrm rot="2700000">
            <a:off x="4750550" y="3402004"/>
            <a:ext cx="476080" cy="504966"/>
          </a:xfrm>
          <a:prstGeom prst="plus">
            <a:avLst>
              <a:gd name="adj" fmla="val 34801"/>
            </a:avLst>
          </a:prstGeom>
          <a:solidFill>
            <a:srgbClr val="00B0F0"/>
          </a:solidFill>
          <a:ln w="38100" algn="ctr">
            <a:solidFill>
              <a:schemeClr val="bg1"/>
            </a:solidFill>
            <a:round/>
            <a:headEnd/>
            <a:tailEnd/>
          </a:ln>
        </p:spPr>
        <p:txBody>
          <a:bodyPr wrap="none" lIns="104306" tIns="52153" rIns="104306" bIns="52153" anchor="ctr"/>
          <a:lstStyle/>
          <a:p>
            <a:endParaRPr lang="ja-JP" altLang="en-US"/>
          </a:p>
        </p:txBody>
      </p:sp>
      <p:sp>
        <p:nvSpPr>
          <p:cNvPr id="49" name="正方形/長方形 48"/>
          <p:cNvSpPr/>
          <p:nvPr/>
        </p:nvSpPr>
        <p:spPr>
          <a:xfrm>
            <a:off x="3894428" y="4033872"/>
            <a:ext cx="6583679" cy="615142"/>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293" name="テキスト ボックス 12"/>
          <p:cNvSpPr txBox="1">
            <a:spLocks noChangeArrowheads="1"/>
          </p:cNvSpPr>
          <p:nvPr/>
        </p:nvSpPr>
        <p:spPr bwMode="auto">
          <a:xfrm>
            <a:off x="37322" y="4042560"/>
            <a:ext cx="3759400" cy="53621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104306" tIns="52153" rIns="104306" bIns="52153">
            <a:spAutoFit/>
          </a:bodyPr>
          <a:lstStyle/>
          <a:p>
            <a:pPr algn="r"/>
            <a:r>
              <a:rPr lang="en-US" altLang="ja-JP" sz="2800" dirty="0"/>
              <a:t>Li 2008</a:t>
            </a:r>
            <a:endParaRPr lang="ja-JP" altLang="en-US" sz="2800" dirty="0"/>
          </a:p>
        </p:txBody>
      </p:sp>
      <p:sp>
        <p:nvSpPr>
          <p:cNvPr id="53" name="ドーナツ 52"/>
          <p:cNvSpPr>
            <a:spLocks noChangeAspect="1"/>
          </p:cNvSpPr>
          <p:nvPr/>
        </p:nvSpPr>
        <p:spPr bwMode="auto">
          <a:xfrm>
            <a:off x="6887781" y="4103403"/>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55" name="ドーナツ 54"/>
          <p:cNvSpPr>
            <a:spLocks noChangeAspect="1"/>
          </p:cNvSpPr>
          <p:nvPr/>
        </p:nvSpPr>
        <p:spPr bwMode="auto">
          <a:xfrm>
            <a:off x="9226963" y="4103403"/>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12307" name="十字形 37"/>
          <p:cNvSpPr>
            <a:spLocks noChangeAspect="1"/>
          </p:cNvSpPr>
          <p:nvPr/>
        </p:nvSpPr>
        <p:spPr bwMode="auto">
          <a:xfrm rot="2700000">
            <a:off x="4750550" y="4088960"/>
            <a:ext cx="476080" cy="504966"/>
          </a:xfrm>
          <a:prstGeom prst="plus">
            <a:avLst>
              <a:gd name="adj" fmla="val 34801"/>
            </a:avLst>
          </a:prstGeom>
          <a:solidFill>
            <a:srgbClr val="00B0F0"/>
          </a:solidFill>
          <a:ln w="38100" algn="ctr">
            <a:solidFill>
              <a:schemeClr val="bg1"/>
            </a:solidFill>
            <a:round/>
            <a:headEnd/>
            <a:tailEnd/>
          </a:ln>
        </p:spPr>
        <p:txBody>
          <a:bodyPr wrap="none" lIns="104306" tIns="52153" rIns="104306" bIns="52153" anchor="ctr"/>
          <a:lstStyle/>
          <a:p>
            <a:endParaRPr lang="ja-JP" altLang="en-US"/>
          </a:p>
        </p:txBody>
      </p:sp>
      <p:sp>
        <p:nvSpPr>
          <p:cNvPr id="45" name="正方形/長方形 44"/>
          <p:cNvSpPr/>
          <p:nvPr/>
        </p:nvSpPr>
        <p:spPr>
          <a:xfrm>
            <a:off x="3894428" y="2659960"/>
            <a:ext cx="6583679" cy="615142"/>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2291" name="テキスト ボックス 7"/>
          <p:cNvSpPr txBox="1">
            <a:spLocks noChangeArrowheads="1"/>
          </p:cNvSpPr>
          <p:nvPr/>
        </p:nvSpPr>
        <p:spPr bwMode="auto">
          <a:xfrm>
            <a:off x="37322" y="2668648"/>
            <a:ext cx="3759400" cy="53621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104306" tIns="52153" rIns="104306" bIns="52153">
            <a:spAutoFit/>
          </a:bodyPr>
          <a:lstStyle/>
          <a:p>
            <a:pPr algn="r"/>
            <a:r>
              <a:rPr lang="en-US" altLang="ja-JP" sz="2800" dirty="0"/>
              <a:t>Myers 2004</a:t>
            </a:r>
            <a:endParaRPr lang="ja-JP" altLang="en-US" sz="2800" dirty="0"/>
          </a:p>
        </p:txBody>
      </p:sp>
      <p:sp>
        <p:nvSpPr>
          <p:cNvPr id="48" name="ドーナツ 47"/>
          <p:cNvSpPr>
            <a:spLocks noChangeAspect="1"/>
          </p:cNvSpPr>
          <p:nvPr/>
        </p:nvSpPr>
        <p:spPr bwMode="auto">
          <a:xfrm>
            <a:off x="4715685" y="2729491"/>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50" name="ドーナツ 49"/>
          <p:cNvSpPr>
            <a:spLocks noChangeAspect="1"/>
          </p:cNvSpPr>
          <p:nvPr/>
        </p:nvSpPr>
        <p:spPr bwMode="auto">
          <a:xfrm>
            <a:off x="6887781" y="2729491"/>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12308" name="十字形 39"/>
          <p:cNvSpPr>
            <a:spLocks noChangeAspect="1"/>
          </p:cNvSpPr>
          <p:nvPr/>
        </p:nvSpPr>
        <p:spPr bwMode="auto">
          <a:xfrm rot="2700000">
            <a:off x="9261828" y="2715048"/>
            <a:ext cx="476080" cy="504966"/>
          </a:xfrm>
          <a:prstGeom prst="plus">
            <a:avLst>
              <a:gd name="adj" fmla="val 34801"/>
            </a:avLst>
          </a:prstGeom>
          <a:solidFill>
            <a:srgbClr val="00B0F0"/>
          </a:solidFill>
          <a:ln w="38100" algn="ctr">
            <a:solidFill>
              <a:schemeClr val="bg1"/>
            </a:solidFill>
            <a:round/>
            <a:headEnd/>
            <a:tailEnd/>
          </a:ln>
        </p:spPr>
        <p:txBody>
          <a:bodyPr wrap="none" lIns="104306" tIns="52153" rIns="104306" bIns="52153" anchor="ctr"/>
          <a:lstStyle/>
          <a:p>
            <a:endParaRPr lang="ja-JP" altLang="en-US"/>
          </a:p>
        </p:txBody>
      </p:sp>
      <p:sp>
        <p:nvSpPr>
          <p:cNvPr id="51" name="正方形/長方形 50"/>
          <p:cNvSpPr/>
          <p:nvPr/>
        </p:nvSpPr>
        <p:spPr>
          <a:xfrm>
            <a:off x="3894428" y="4720827"/>
            <a:ext cx="6583679" cy="615142"/>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309" name="テキスト ボックス 43"/>
          <p:cNvSpPr txBox="1">
            <a:spLocks noChangeArrowheads="1"/>
          </p:cNvSpPr>
          <p:nvPr/>
        </p:nvSpPr>
        <p:spPr bwMode="auto">
          <a:xfrm>
            <a:off x="37322" y="4729515"/>
            <a:ext cx="3759400" cy="53621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lIns="104306" tIns="52153" rIns="104306" bIns="52153">
            <a:spAutoFit/>
          </a:bodyPr>
          <a:lstStyle/>
          <a:p>
            <a:pPr algn="r"/>
            <a:r>
              <a:rPr lang="en-US" altLang="ja-JP" sz="2800" dirty="0"/>
              <a:t>Proposed method</a:t>
            </a:r>
            <a:endParaRPr lang="ja-JP" altLang="en-US" sz="2800" dirty="0"/>
          </a:p>
        </p:txBody>
      </p:sp>
      <p:sp>
        <p:nvSpPr>
          <p:cNvPr id="61" name="ドーナツ 60"/>
          <p:cNvSpPr>
            <a:spLocks noChangeAspect="1"/>
          </p:cNvSpPr>
          <p:nvPr/>
        </p:nvSpPr>
        <p:spPr bwMode="auto">
          <a:xfrm>
            <a:off x="6887781" y="4790358"/>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62" name="ドーナツ 61"/>
          <p:cNvSpPr>
            <a:spLocks noChangeAspect="1"/>
          </p:cNvSpPr>
          <p:nvPr/>
        </p:nvSpPr>
        <p:spPr bwMode="auto">
          <a:xfrm>
            <a:off x="9226963" y="4790358"/>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63" name="ドーナツ 62"/>
          <p:cNvSpPr>
            <a:spLocks noChangeAspect="1"/>
          </p:cNvSpPr>
          <p:nvPr/>
        </p:nvSpPr>
        <p:spPr bwMode="auto">
          <a:xfrm>
            <a:off x="4715685" y="4790358"/>
            <a:ext cx="504966" cy="476080"/>
          </a:xfrm>
          <a:prstGeom prst="donut">
            <a:avLst/>
          </a:prstGeom>
          <a:solidFill>
            <a:srgbClr val="FF0000"/>
          </a:solidFill>
          <a:ln w="38100" cap="flat" cmpd="sng" algn="ctr">
            <a:solidFill>
              <a:schemeClr val="bg1"/>
            </a:solidFill>
            <a:prstDash val="solid"/>
            <a:round/>
            <a:headEnd type="none" w="med" len="med"/>
            <a:tailEnd type="none" w="med" len="med"/>
          </a:ln>
          <a:effectLst/>
        </p:spPr>
        <p:txBody>
          <a:bodyPr wrap="none" lIns="104306" tIns="52153" rIns="104306" bIns="52153" anchor="ctr"/>
          <a:lstStyle/>
          <a:p>
            <a:pPr>
              <a:defRPr/>
            </a:pPr>
            <a:endParaRPr lang="ja-JP" altLang="en-US"/>
          </a:p>
        </p:txBody>
      </p:sp>
      <p:sp>
        <p:nvSpPr>
          <p:cNvPr id="65" name="角丸四角形 64"/>
          <p:cNvSpPr/>
          <p:nvPr/>
        </p:nvSpPr>
        <p:spPr>
          <a:xfrm>
            <a:off x="382375" y="5572369"/>
            <a:ext cx="5130575" cy="1294284"/>
          </a:xfrm>
          <a:prstGeom prst="roundRect">
            <a:avLst>
              <a:gd name="adj" fmla="val 12434"/>
            </a:avLst>
          </a:prstGeom>
          <a:ln/>
        </p:spPr>
        <p:style>
          <a:lnRef idx="0">
            <a:schemeClr val="accent1"/>
          </a:lnRef>
          <a:fillRef idx="3">
            <a:schemeClr val="accent1"/>
          </a:fillRef>
          <a:effectRef idx="3">
            <a:schemeClr val="accent1"/>
          </a:effectRef>
          <a:fontRef idx="minor">
            <a:schemeClr val="lt1"/>
          </a:fontRef>
        </p:style>
        <p:txBody>
          <a:bodyPr lIns="104306" tIns="52153" rIns="104306" bIns="52153" anchor="ctr"/>
          <a:lstStyle/>
          <a:p>
            <a:pPr algn="ctr">
              <a:defRPr/>
            </a:pPr>
            <a:r>
              <a:rPr lang="en-US" altLang="ja-JP" sz="4000" dirty="0" smtClean="0">
                <a:solidFill>
                  <a:schemeClr val="bg1"/>
                </a:solidFill>
                <a:latin typeface="Tahoma" pitchFamily="34" charset="0"/>
                <a:cs typeface="Tahoma" pitchFamily="34" charset="0"/>
              </a:rPr>
              <a:t>Recognition of Individual Characters</a:t>
            </a:r>
            <a:endParaRPr lang="en-US" altLang="ja-JP" sz="4000" dirty="0">
              <a:solidFill>
                <a:schemeClr val="bg1"/>
              </a:solidFill>
              <a:latin typeface="Tahoma" pitchFamily="34" charset="0"/>
              <a:cs typeface="Tahoma" pitchFamily="34" charset="0"/>
            </a:endParaRPr>
          </a:p>
        </p:txBody>
      </p:sp>
      <p:sp>
        <p:nvSpPr>
          <p:cNvPr id="33" name="十字形 32"/>
          <p:cNvSpPr/>
          <p:nvPr/>
        </p:nvSpPr>
        <p:spPr bwMode="auto">
          <a:xfrm>
            <a:off x="5775212" y="5715427"/>
            <a:ext cx="1069340" cy="1008168"/>
          </a:xfrm>
          <a:prstGeom prst="plus">
            <a:avLst>
              <a:gd name="adj" fmla="val 3400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none" lIns="104306" tIns="52153" rIns="104306" bIns="52153" anchor="ctr"/>
          <a:lstStyle/>
          <a:p>
            <a:pPr>
              <a:defRPr/>
            </a:pPr>
            <a:endParaRPr lang="ja-JP" altLang="en-US"/>
          </a:p>
        </p:txBody>
      </p:sp>
      <p:sp>
        <p:nvSpPr>
          <p:cNvPr id="12317" name="左カーブ矢印 39"/>
          <p:cNvSpPr>
            <a:spLocks noChangeArrowheads="1"/>
          </p:cNvSpPr>
          <p:nvPr/>
        </p:nvSpPr>
        <p:spPr bwMode="auto">
          <a:xfrm>
            <a:off x="5300481" y="3812922"/>
            <a:ext cx="835422" cy="1417737"/>
          </a:xfrm>
          <a:prstGeom prst="curvedLeftArrow">
            <a:avLst>
              <a:gd name="adj1" fmla="val 25000"/>
              <a:gd name="adj2" fmla="val 59300"/>
              <a:gd name="adj3" fmla="val 25000"/>
            </a:avLst>
          </a:prstGeom>
          <a:ln>
            <a:headEnd/>
            <a:tailEnd/>
          </a:ln>
        </p:spPr>
        <p:style>
          <a:lnRef idx="1">
            <a:schemeClr val="accent3"/>
          </a:lnRef>
          <a:fillRef idx="3">
            <a:schemeClr val="accent3"/>
          </a:fillRef>
          <a:effectRef idx="2">
            <a:schemeClr val="accent3"/>
          </a:effectRef>
          <a:fontRef idx="minor">
            <a:schemeClr val="lt1"/>
          </a:fontRef>
        </p:style>
        <p:txBody>
          <a:bodyPr wrap="none" lIns="104306" tIns="52153" rIns="104306" bIns="52153" anchor="ctr"/>
          <a:lstStyle/>
          <a:p>
            <a:endParaRPr lang="ja-JP" altLang="en-US"/>
          </a:p>
        </p:txBody>
      </p:sp>
      <p:sp>
        <p:nvSpPr>
          <p:cNvPr id="31" name="Text Box 4"/>
          <p:cNvSpPr txBox="1">
            <a:spLocks noChangeArrowheads="1"/>
          </p:cNvSpPr>
          <p:nvPr/>
        </p:nvSpPr>
        <p:spPr bwMode="auto">
          <a:xfrm>
            <a:off x="5362221" y="1301197"/>
            <a:ext cx="2876203" cy="9670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4306" tIns="52153" rIns="104306" bIns="52153">
            <a:spAutoFit/>
          </a:bodyPr>
          <a:lstStyle/>
          <a:p>
            <a:pPr algn="ctr"/>
            <a:r>
              <a:rPr lang="en-US" altLang="ja-JP" sz="2800" dirty="0" smtClean="0"/>
              <a:t>2: </a:t>
            </a:r>
            <a:r>
              <a:rPr lang="en-US" altLang="ja-JP" sz="2800" dirty="0" smtClean="0">
                <a:solidFill>
                  <a:srgbClr val="FF0000"/>
                </a:solidFill>
              </a:rPr>
              <a:t>Perspective distortion</a:t>
            </a:r>
            <a:endParaRPr lang="ja-JP" altLang="en-US" sz="2800" dirty="0">
              <a:solidFill>
                <a:srgbClr val="FF0000"/>
              </a:solidFill>
            </a:endParaRPr>
          </a:p>
        </p:txBody>
      </p:sp>
      <p:sp>
        <p:nvSpPr>
          <p:cNvPr id="32" name="Text Box 15"/>
          <p:cNvSpPr txBox="1">
            <a:spLocks noChangeArrowheads="1"/>
          </p:cNvSpPr>
          <p:nvPr/>
        </p:nvSpPr>
        <p:spPr bwMode="auto">
          <a:xfrm>
            <a:off x="7800392" y="1928553"/>
            <a:ext cx="2809884" cy="5362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4306" tIns="52153" rIns="104306" bIns="52153">
            <a:spAutoFit/>
          </a:bodyPr>
          <a:lstStyle/>
          <a:p>
            <a:pPr algn="ctr"/>
            <a:r>
              <a:rPr lang="en-US" altLang="ja-JP" sz="2800" dirty="0" smtClean="0"/>
              <a:t>3: </a:t>
            </a:r>
            <a:r>
              <a:rPr lang="en-US" altLang="ja-JP" sz="2800" dirty="0" smtClean="0">
                <a:solidFill>
                  <a:srgbClr val="FF0000"/>
                </a:solidFill>
              </a:rPr>
              <a:t>Layout free</a:t>
            </a:r>
            <a:endParaRPr lang="ja-JP" altLang="en-US" sz="2800" dirty="0"/>
          </a:p>
        </p:txBody>
      </p:sp>
      <p:sp>
        <p:nvSpPr>
          <p:cNvPr id="34" name="角丸四角形 33"/>
          <p:cNvSpPr/>
          <p:nvPr/>
        </p:nvSpPr>
        <p:spPr>
          <a:xfrm>
            <a:off x="7106813" y="5523878"/>
            <a:ext cx="3217589" cy="1391267"/>
          </a:xfrm>
          <a:prstGeom prst="roundRect">
            <a:avLst>
              <a:gd name="adj" fmla="val 12434"/>
            </a:avLst>
          </a:prstGeom>
          <a:ln/>
        </p:spPr>
        <p:style>
          <a:lnRef idx="0">
            <a:schemeClr val="accent3"/>
          </a:lnRef>
          <a:fillRef idx="3">
            <a:schemeClr val="accent3"/>
          </a:fillRef>
          <a:effectRef idx="3">
            <a:schemeClr val="accent3"/>
          </a:effectRef>
          <a:fontRef idx="minor">
            <a:schemeClr val="lt1"/>
          </a:fontRef>
        </p:style>
        <p:txBody>
          <a:bodyPr lIns="104306" tIns="52153" rIns="104306" bIns="52153" anchor="ctr"/>
          <a:lstStyle/>
          <a:p>
            <a:pPr algn="ctr">
              <a:defRPr/>
            </a:pPr>
            <a:r>
              <a:rPr lang="en-US" altLang="ja-JP" sz="4000" dirty="0" smtClean="0">
                <a:solidFill>
                  <a:schemeClr val="bg1"/>
                </a:solidFill>
                <a:latin typeface="Tahoma" pitchFamily="34" charset="0"/>
                <a:cs typeface="Tahoma" pitchFamily="34" charset="0"/>
              </a:rPr>
              <a:t>Real-time Processing</a:t>
            </a:r>
            <a:endParaRPr lang="en-US" altLang="ja-JP" sz="4000" dirty="0">
              <a:solidFill>
                <a:schemeClr val="bg1"/>
              </a:solidFill>
              <a:latin typeface="Tahoma" pitchFamily="34" charset="0"/>
              <a:cs typeface="Tahoma" pitchFamily="34" charset="0"/>
            </a:endParaRPr>
          </a:p>
        </p:txBody>
      </p:sp>
      <p:sp>
        <p:nvSpPr>
          <p:cNvPr id="30" name="Text Box 3"/>
          <p:cNvSpPr txBox="1">
            <a:spLocks noChangeArrowheads="1"/>
          </p:cNvSpPr>
          <p:nvPr/>
        </p:nvSpPr>
        <p:spPr bwMode="auto">
          <a:xfrm>
            <a:off x="3001066" y="1928553"/>
            <a:ext cx="2743199" cy="5362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4306" tIns="52153" rIns="104306" bIns="52153">
            <a:spAutoFit/>
          </a:bodyPr>
          <a:lstStyle/>
          <a:p>
            <a:pPr algn="ctr"/>
            <a:r>
              <a:rPr lang="en-US" altLang="ja-JP" sz="2800" dirty="0" smtClean="0"/>
              <a:t>1:  </a:t>
            </a:r>
            <a:r>
              <a:rPr lang="en-US" altLang="ja-JP" sz="2800" dirty="0" smtClean="0">
                <a:solidFill>
                  <a:srgbClr val="FF0000"/>
                </a:solidFill>
              </a:rPr>
              <a:t>Real-time</a:t>
            </a:r>
            <a:endParaRPr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2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3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2292" grpId="0" animBg="1"/>
      <p:bldP spid="52" grpId="0" animBg="1"/>
      <p:bldP spid="54" grpId="0" animBg="1"/>
      <p:bldP spid="12306" grpId="0" animBg="1"/>
      <p:bldP spid="49" grpId="0" animBg="1"/>
      <p:bldP spid="12293" grpId="0" animBg="1"/>
      <p:bldP spid="53" grpId="0" animBg="1"/>
      <p:bldP spid="55" grpId="0" animBg="1"/>
      <p:bldP spid="12307" grpId="0" animBg="1"/>
      <p:bldP spid="45" grpId="0" animBg="1"/>
      <p:bldP spid="12291" grpId="0" animBg="1"/>
      <p:bldP spid="48" grpId="0" animBg="1"/>
      <p:bldP spid="50" grpId="0" animBg="1"/>
      <p:bldP spid="12308" grpId="0" animBg="1"/>
      <p:bldP spid="51" grpId="0" animBg="1"/>
      <p:bldP spid="12309" grpId="0" animBg="1"/>
      <p:bldP spid="61" grpId="0" animBg="1"/>
      <p:bldP spid="62" grpId="0" animBg="1"/>
      <p:bldP spid="63" grpId="0" animBg="1"/>
      <p:bldP spid="65" grpId="0" animBg="1"/>
      <p:bldP spid="33" grpId="0" animBg="1"/>
      <p:bldP spid="12317" grpId="0" animBg="1"/>
      <p:bldP spid="31" grpId="1" animBg="1"/>
      <p:bldP spid="32" grpId="1" animBg="1"/>
      <p:bldP spid="34"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solidFill>
              </a:rPr>
              <a:t>Contents</a:t>
            </a:r>
            <a:endParaRPr kumimoji="1" lang="ja-JP" altLang="en-US" dirty="0">
              <a:solidFill>
                <a:schemeClr val="tx1"/>
              </a:solidFill>
            </a:endParaRPr>
          </a:p>
        </p:txBody>
      </p:sp>
      <p:sp>
        <p:nvSpPr>
          <p:cNvPr id="3" name="コンテンツ プレースホルダ 2"/>
          <p:cNvSpPr>
            <a:spLocks noGrp="1"/>
          </p:cNvSpPr>
          <p:nvPr>
            <p:ph sz="quarter" idx="1"/>
          </p:nvPr>
        </p:nvSpPr>
        <p:spPr>
          <a:xfrm>
            <a:off x="332509" y="1344225"/>
            <a:ext cx="9826221" cy="5444109"/>
          </a:xfrm>
        </p:spPr>
        <p:txBody>
          <a:bodyPr/>
          <a:lstStyle/>
          <a:p>
            <a:pPr marL="514350" indent="-514350">
              <a:buFont typeface="+mj-lt"/>
              <a:buAutoNum type="arabicPeriod"/>
            </a:pPr>
            <a:r>
              <a:rPr lang="en-US" altLang="ja-JP" sz="3600" dirty="0" smtClean="0">
                <a:solidFill>
                  <a:schemeClr val="bg1">
                    <a:lumMod val="65000"/>
                  </a:schemeClr>
                </a:solidFill>
              </a:rPr>
              <a:t>Background</a:t>
            </a:r>
          </a:p>
          <a:p>
            <a:pPr marL="514350" indent="-514350">
              <a:buFont typeface="+mj-lt"/>
              <a:buAutoNum type="arabicPeriod"/>
            </a:pPr>
            <a:r>
              <a:rPr lang="en-US" altLang="ja-JP" sz="3600" dirty="0" smtClean="0">
                <a:solidFill>
                  <a:srgbClr val="FF0000"/>
                </a:solidFill>
              </a:rPr>
              <a:t>Overview of the Proposed Method</a:t>
            </a:r>
          </a:p>
          <a:p>
            <a:pPr marL="514350" indent="-514350">
              <a:buFont typeface="+mj-lt"/>
              <a:buAutoNum type="arabicPeriod"/>
            </a:pPr>
            <a:r>
              <a:rPr lang="en-US" altLang="ja-JP" sz="3600" dirty="0" smtClean="0"/>
              <a:t>Contour Version of Geometric Hashing</a:t>
            </a:r>
          </a:p>
          <a:p>
            <a:pPr marL="514350" indent="-514350">
              <a:buFont typeface="+mj-lt"/>
              <a:buAutoNum type="arabicPeriod"/>
            </a:pPr>
            <a:r>
              <a:rPr lang="en-US" altLang="ja-JP" sz="3600" dirty="0" smtClean="0"/>
              <a:t>Proposed Method</a:t>
            </a:r>
          </a:p>
          <a:p>
            <a:pPr marL="827087" lvl="1" indent="-514350">
              <a:buFont typeface="+mj-lt"/>
              <a:buAutoNum type="arabicPeriod"/>
            </a:pPr>
            <a:r>
              <a:rPr lang="en-US" altLang="ja-JP" sz="3200" dirty="0" smtClean="0">
                <a:solidFill>
                  <a:schemeClr val="tx1"/>
                </a:solidFill>
              </a:rPr>
              <a:t>Real-Time Processing</a:t>
            </a:r>
          </a:p>
          <a:p>
            <a:pPr marL="827087" lvl="1" indent="-514350">
              <a:buFont typeface="+mj-lt"/>
              <a:buAutoNum type="arabicPeriod"/>
            </a:pPr>
            <a:r>
              <a:rPr lang="en-US" altLang="ja-JP" sz="3200" dirty="0" smtClean="0">
                <a:solidFill>
                  <a:schemeClr val="tx1"/>
                </a:solidFill>
              </a:rPr>
              <a:t>Recognition of Separated Characters</a:t>
            </a:r>
          </a:p>
          <a:p>
            <a:pPr marL="827087" lvl="1" indent="-514350">
              <a:buFont typeface="+mj-lt"/>
              <a:buAutoNum type="arabicPeriod"/>
            </a:pPr>
            <a:r>
              <a:rPr lang="en-US" altLang="ja-JP" sz="3200" dirty="0" smtClean="0">
                <a:solidFill>
                  <a:schemeClr val="tx1"/>
                </a:solidFill>
              </a:rPr>
              <a:t>Pose Estimation</a:t>
            </a:r>
          </a:p>
          <a:p>
            <a:pPr marL="514350" indent="-514350">
              <a:buFont typeface="+mj-lt"/>
              <a:buAutoNum type="arabicPeriod"/>
            </a:pPr>
            <a:r>
              <a:rPr lang="en-US" altLang="ja-JP" sz="3600" dirty="0" smtClean="0"/>
              <a:t>Experiment</a:t>
            </a:r>
          </a:p>
          <a:p>
            <a:pPr marL="514350" indent="-514350">
              <a:buFont typeface="+mj-lt"/>
              <a:buAutoNum type="arabicPeriod"/>
            </a:pPr>
            <a:r>
              <a:rPr lang="en-US" altLang="ja-JP" sz="3600" dirty="0" smtClean="0"/>
              <a:t>Conclusion</a:t>
            </a:r>
            <a:endParaRPr kumimoji="1" lang="ja-JP" alt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48"/>
          <p:cNvSpPr>
            <a:spLocks noChangeArrowheads="1"/>
          </p:cNvSpPr>
          <p:nvPr/>
        </p:nvSpPr>
        <p:spPr bwMode="auto">
          <a:xfrm>
            <a:off x="0" y="6694869"/>
            <a:ext cx="10693400" cy="866394"/>
          </a:xfrm>
          <a:prstGeom prst="rect">
            <a:avLst/>
          </a:prstGeom>
          <a:solidFill>
            <a:schemeClr val="bg1"/>
          </a:solidFill>
          <a:ln w="25400" algn="ctr">
            <a:noFill/>
            <a:round/>
            <a:headEnd/>
            <a:tailEnd/>
          </a:ln>
        </p:spPr>
        <p:txBody>
          <a:bodyPr wrap="none" lIns="104306" tIns="52153" rIns="104306" bIns="52153" anchor="ctr"/>
          <a:lstStyle/>
          <a:p>
            <a:endParaRPr lang="ja-JP" altLang="en-US"/>
          </a:p>
        </p:txBody>
      </p:sp>
      <p:sp>
        <p:nvSpPr>
          <p:cNvPr id="13314" name="Rectangle 2"/>
          <p:cNvSpPr>
            <a:spLocks noGrp="1" noChangeArrowheads="1"/>
          </p:cNvSpPr>
          <p:nvPr>
            <p:ph type="title"/>
          </p:nvPr>
        </p:nvSpPr>
        <p:spPr/>
        <p:txBody>
          <a:bodyPr/>
          <a:lstStyle/>
          <a:p>
            <a:r>
              <a:rPr lang="en-US" altLang="ja-JP" sz="3600" dirty="0" smtClean="0">
                <a:solidFill>
                  <a:schemeClr val="tx1"/>
                </a:solidFill>
              </a:rPr>
              <a:t>Overview of the</a:t>
            </a:r>
            <a:br>
              <a:rPr lang="en-US" altLang="ja-JP" sz="3600" dirty="0" smtClean="0">
                <a:solidFill>
                  <a:schemeClr val="tx1"/>
                </a:solidFill>
              </a:rPr>
            </a:br>
            <a:r>
              <a:rPr lang="en-US" altLang="ja-JP" sz="3600" dirty="0" smtClean="0">
                <a:solidFill>
                  <a:schemeClr val="tx1"/>
                </a:solidFill>
              </a:rPr>
              <a:t>Proposed Method 1</a:t>
            </a:r>
            <a:endParaRPr lang="en-US" altLang="ja-JP" dirty="0" smtClean="0">
              <a:solidFill>
                <a:schemeClr val="tx1"/>
              </a:solidFill>
            </a:endParaRPr>
          </a:p>
        </p:txBody>
      </p:sp>
      <p:sp>
        <p:nvSpPr>
          <p:cNvPr id="13315" name="Rectangle 3"/>
          <p:cNvSpPr>
            <a:spLocks noGrp="1" noChangeArrowheads="1"/>
          </p:cNvSpPr>
          <p:nvPr>
            <p:ph sz="quarter" idx="1"/>
          </p:nvPr>
        </p:nvSpPr>
        <p:spPr>
          <a:xfrm>
            <a:off x="37322" y="1344225"/>
            <a:ext cx="6102216" cy="5444109"/>
          </a:xfrm>
        </p:spPr>
        <p:txBody>
          <a:bodyPr/>
          <a:lstStyle/>
          <a:p>
            <a:pPr eaLnBrk="1" hangingPunct="1"/>
            <a:r>
              <a:rPr lang="en-US" altLang="ja-JP" dirty="0" smtClean="0">
                <a:latin typeface="Tahoma" pitchFamily="34" charset="0"/>
              </a:rPr>
              <a:t>Recognizes individual connected components</a:t>
            </a:r>
          </a:p>
          <a:p>
            <a:pPr lvl="2"/>
            <a:endParaRPr lang="en-US" altLang="ja-JP" dirty="0" smtClean="0">
              <a:latin typeface="Tahoma" pitchFamily="34" charset="0"/>
            </a:endParaRPr>
          </a:p>
          <a:p>
            <a:pPr eaLnBrk="1" hangingPunct="1"/>
            <a:endParaRPr lang="en-US" altLang="ja-JP" dirty="0" smtClean="0">
              <a:latin typeface="Tahoma" pitchFamily="34" charset="0"/>
            </a:endParaRPr>
          </a:p>
          <a:p>
            <a:pPr lvl="8"/>
            <a:endParaRPr lang="en-US" altLang="ja-JP" dirty="0" smtClean="0">
              <a:latin typeface="Tahoma" pitchFamily="34" charset="0"/>
            </a:endParaRPr>
          </a:p>
          <a:p>
            <a:pPr eaLnBrk="1" hangingPunct="1"/>
            <a:r>
              <a:rPr lang="en-US" altLang="ja-JP" dirty="0" smtClean="0">
                <a:latin typeface="Tahoma" pitchFamily="34" charset="0"/>
              </a:rPr>
              <a:t>Assumptions</a:t>
            </a:r>
          </a:p>
          <a:p>
            <a:pPr lvl="1"/>
            <a:r>
              <a:rPr lang="en-US" altLang="ja-JP" dirty="0" smtClean="0">
                <a:solidFill>
                  <a:schemeClr val="tx1"/>
                </a:solidFill>
                <a:latin typeface="Tahoma" pitchFamily="34" charset="0"/>
              </a:rPr>
              <a:t>Black characters are written on a flat white paper</a:t>
            </a:r>
          </a:p>
          <a:p>
            <a:pPr lvl="1"/>
            <a:r>
              <a:rPr lang="en-US" altLang="ja-JP" dirty="0" smtClean="0">
                <a:solidFill>
                  <a:schemeClr val="tx1"/>
                </a:solidFill>
                <a:latin typeface="Tahoma" pitchFamily="34" charset="0"/>
              </a:rPr>
              <a:t>All connected components are easily segmented</a:t>
            </a:r>
          </a:p>
          <a:p>
            <a:pPr lvl="1"/>
            <a:endParaRPr lang="en-US" altLang="ja-JP" dirty="0" smtClean="0">
              <a:latin typeface="Tahoma" pitchFamily="34" charset="0"/>
            </a:endParaRPr>
          </a:p>
        </p:txBody>
      </p:sp>
      <p:pic>
        <p:nvPicPr>
          <p:cNvPr id="13316" name="Picture 22" descr="capture"/>
          <p:cNvPicPr>
            <a:picLocks noChangeAspect="1" noChangeArrowheads="1"/>
          </p:cNvPicPr>
          <p:nvPr/>
        </p:nvPicPr>
        <p:blipFill>
          <a:blip r:embed="rId3" cstate="print"/>
          <a:srcRect t="7713"/>
          <a:stretch>
            <a:fillRect/>
          </a:stretch>
        </p:blipFill>
        <p:spPr bwMode="auto">
          <a:xfrm>
            <a:off x="5815118" y="1351646"/>
            <a:ext cx="4678363" cy="2784716"/>
          </a:xfrm>
          <a:prstGeom prst="rect">
            <a:avLst/>
          </a:prstGeom>
          <a:noFill/>
          <a:ln w="19050">
            <a:solidFill>
              <a:schemeClr val="tx1"/>
            </a:solidFill>
            <a:miter lim="800000"/>
            <a:headEnd/>
            <a:tailEnd/>
          </a:ln>
        </p:spPr>
      </p:pic>
      <p:grpSp>
        <p:nvGrpSpPr>
          <p:cNvPr id="2" name="Group 44"/>
          <p:cNvGrpSpPr>
            <a:grpSpLocks/>
          </p:cNvGrpSpPr>
          <p:nvPr/>
        </p:nvGrpSpPr>
        <p:grpSpPr bwMode="auto">
          <a:xfrm>
            <a:off x="6112157" y="3919325"/>
            <a:ext cx="3958043" cy="560093"/>
            <a:chOff x="2835" y="3472"/>
            <a:chExt cx="2132" cy="320"/>
          </a:xfrm>
        </p:grpSpPr>
        <p:sp>
          <p:nvSpPr>
            <p:cNvPr id="13328" name="Rectangle 34"/>
            <p:cNvSpPr>
              <a:spLocks noChangeArrowheads="1"/>
            </p:cNvSpPr>
            <p:nvPr/>
          </p:nvSpPr>
          <p:spPr bwMode="auto">
            <a:xfrm>
              <a:off x="2835" y="3475"/>
              <a:ext cx="317" cy="317"/>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13329" name="Rectangle 39"/>
            <p:cNvSpPr>
              <a:spLocks noChangeArrowheads="1"/>
            </p:cNvSpPr>
            <p:nvPr/>
          </p:nvSpPr>
          <p:spPr bwMode="auto">
            <a:xfrm>
              <a:off x="3198" y="3475"/>
              <a:ext cx="317" cy="317"/>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13330" name="Rectangle 40"/>
            <p:cNvSpPr>
              <a:spLocks noChangeArrowheads="1"/>
            </p:cNvSpPr>
            <p:nvPr/>
          </p:nvSpPr>
          <p:spPr bwMode="auto">
            <a:xfrm>
              <a:off x="3561" y="3475"/>
              <a:ext cx="317" cy="317"/>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13331" name="Rectangle 41"/>
            <p:cNvSpPr>
              <a:spLocks noChangeArrowheads="1"/>
            </p:cNvSpPr>
            <p:nvPr/>
          </p:nvSpPr>
          <p:spPr bwMode="auto">
            <a:xfrm>
              <a:off x="3924" y="3475"/>
              <a:ext cx="317" cy="317"/>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13332" name="Rectangle 42"/>
            <p:cNvSpPr>
              <a:spLocks noChangeArrowheads="1"/>
            </p:cNvSpPr>
            <p:nvPr/>
          </p:nvSpPr>
          <p:spPr bwMode="auto">
            <a:xfrm>
              <a:off x="4287" y="3475"/>
              <a:ext cx="317" cy="317"/>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13333" name="Rectangle 43"/>
            <p:cNvSpPr>
              <a:spLocks noChangeArrowheads="1"/>
            </p:cNvSpPr>
            <p:nvPr/>
          </p:nvSpPr>
          <p:spPr bwMode="auto">
            <a:xfrm>
              <a:off x="4650" y="3475"/>
              <a:ext cx="317" cy="317"/>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13334" name="Text Box 32"/>
            <p:cNvSpPr txBox="1">
              <a:spLocks noChangeArrowheads="1"/>
            </p:cNvSpPr>
            <p:nvPr/>
          </p:nvSpPr>
          <p:spPr bwMode="auto">
            <a:xfrm rot="19890301">
              <a:off x="2876" y="3487"/>
              <a:ext cx="224" cy="290"/>
            </a:xfrm>
            <a:prstGeom prst="rect">
              <a:avLst/>
            </a:prstGeom>
            <a:noFill/>
            <a:ln w="12700" algn="ctr">
              <a:noFill/>
              <a:miter lim="800000"/>
              <a:headEnd/>
              <a:tailEnd/>
            </a:ln>
          </p:spPr>
          <p:txBody>
            <a:bodyPr wrap="none">
              <a:spAutoFit/>
            </a:bodyPr>
            <a:lstStyle/>
            <a:p>
              <a:r>
                <a:rPr lang="en-US" altLang="ja-JP">
                  <a:latin typeface="Arial" charset="0"/>
                </a:rPr>
                <a:t>S</a:t>
              </a:r>
            </a:p>
          </p:txBody>
        </p:sp>
        <p:sp>
          <p:nvSpPr>
            <p:cNvPr id="13335" name="Text Box 33"/>
            <p:cNvSpPr txBox="1">
              <a:spLocks noChangeArrowheads="1"/>
            </p:cNvSpPr>
            <p:nvPr/>
          </p:nvSpPr>
          <p:spPr bwMode="auto">
            <a:xfrm rot="19890301">
              <a:off x="3238" y="3472"/>
              <a:ext cx="193" cy="290"/>
            </a:xfrm>
            <a:prstGeom prst="rect">
              <a:avLst/>
            </a:prstGeom>
            <a:noFill/>
            <a:ln w="12700" algn="ctr">
              <a:noFill/>
              <a:miter lim="800000"/>
              <a:headEnd/>
              <a:tailEnd/>
            </a:ln>
          </p:spPr>
          <p:txBody>
            <a:bodyPr wrap="none">
              <a:spAutoFit/>
            </a:bodyPr>
            <a:lstStyle/>
            <a:p>
              <a:r>
                <a:rPr lang="en-US" altLang="ja-JP">
                  <a:latin typeface="Arial" charset="0"/>
                </a:rPr>
                <a:t>c</a:t>
              </a:r>
            </a:p>
          </p:txBody>
        </p:sp>
        <p:sp>
          <p:nvSpPr>
            <p:cNvPr id="13336" name="Text Box 35"/>
            <p:cNvSpPr txBox="1">
              <a:spLocks noChangeArrowheads="1"/>
            </p:cNvSpPr>
            <p:nvPr/>
          </p:nvSpPr>
          <p:spPr bwMode="auto">
            <a:xfrm rot="20029353">
              <a:off x="3613" y="3479"/>
              <a:ext cx="203" cy="290"/>
            </a:xfrm>
            <a:prstGeom prst="rect">
              <a:avLst/>
            </a:prstGeom>
            <a:noFill/>
            <a:ln w="12700" algn="ctr">
              <a:noFill/>
              <a:miter lim="800000"/>
              <a:headEnd/>
              <a:tailEnd/>
            </a:ln>
          </p:spPr>
          <p:txBody>
            <a:bodyPr wrap="none">
              <a:spAutoFit/>
            </a:bodyPr>
            <a:lstStyle/>
            <a:p>
              <a:r>
                <a:rPr lang="en-US" altLang="ja-JP">
                  <a:latin typeface="Arial" charset="0"/>
                </a:rPr>
                <a:t>h</a:t>
              </a:r>
            </a:p>
          </p:txBody>
        </p:sp>
        <p:sp>
          <p:nvSpPr>
            <p:cNvPr id="13337" name="Text Box 36"/>
            <p:cNvSpPr txBox="1">
              <a:spLocks noChangeArrowheads="1"/>
            </p:cNvSpPr>
            <p:nvPr/>
          </p:nvSpPr>
          <p:spPr bwMode="auto">
            <a:xfrm rot="20088854">
              <a:off x="3967" y="3473"/>
              <a:ext cx="203" cy="290"/>
            </a:xfrm>
            <a:prstGeom prst="rect">
              <a:avLst/>
            </a:prstGeom>
            <a:noFill/>
            <a:ln w="12700" algn="ctr">
              <a:noFill/>
              <a:miter lim="800000"/>
              <a:headEnd/>
              <a:tailEnd/>
            </a:ln>
          </p:spPr>
          <p:txBody>
            <a:bodyPr wrap="none">
              <a:spAutoFit/>
            </a:bodyPr>
            <a:lstStyle/>
            <a:p>
              <a:r>
                <a:rPr lang="en-US" altLang="ja-JP">
                  <a:latin typeface="Arial" charset="0"/>
                </a:rPr>
                <a:t>o</a:t>
              </a:r>
            </a:p>
          </p:txBody>
        </p:sp>
        <p:sp>
          <p:nvSpPr>
            <p:cNvPr id="13338" name="Text Box 37"/>
            <p:cNvSpPr txBox="1">
              <a:spLocks noChangeArrowheads="1"/>
            </p:cNvSpPr>
            <p:nvPr/>
          </p:nvSpPr>
          <p:spPr bwMode="auto">
            <a:xfrm rot="20220000">
              <a:off x="4332" y="3473"/>
              <a:ext cx="203" cy="290"/>
            </a:xfrm>
            <a:prstGeom prst="rect">
              <a:avLst/>
            </a:prstGeom>
            <a:noFill/>
            <a:ln w="12700" algn="ctr">
              <a:noFill/>
              <a:miter lim="800000"/>
              <a:headEnd/>
              <a:tailEnd/>
            </a:ln>
          </p:spPr>
          <p:txBody>
            <a:bodyPr wrap="none">
              <a:spAutoFit/>
            </a:bodyPr>
            <a:lstStyle/>
            <a:p>
              <a:r>
                <a:rPr lang="en-US" altLang="ja-JP">
                  <a:latin typeface="Arial" charset="0"/>
                </a:rPr>
                <a:t>o</a:t>
              </a:r>
            </a:p>
          </p:txBody>
        </p:sp>
        <p:sp>
          <p:nvSpPr>
            <p:cNvPr id="13339" name="Text Box 38"/>
            <p:cNvSpPr txBox="1">
              <a:spLocks noChangeArrowheads="1"/>
            </p:cNvSpPr>
            <p:nvPr/>
          </p:nvSpPr>
          <p:spPr bwMode="auto">
            <a:xfrm rot="20466404">
              <a:off x="4727" y="3487"/>
              <a:ext cx="141" cy="290"/>
            </a:xfrm>
            <a:prstGeom prst="rect">
              <a:avLst/>
            </a:prstGeom>
            <a:noFill/>
            <a:ln w="12700" algn="ctr">
              <a:noFill/>
              <a:miter lim="800000"/>
              <a:headEnd/>
              <a:tailEnd/>
            </a:ln>
          </p:spPr>
          <p:txBody>
            <a:bodyPr wrap="none">
              <a:spAutoFit/>
            </a:bodyPr>
            <a:lstStyle/>
            <a:p>
              <a:r>
                <a:rPr lang="en-US" altLang="ja-JP">
                  <a:latin typeface="Arial" charset="0"/>
                </a:rPr>
                <a:t>l</a:t>
              </a:r>
            </a:p>
          </p:txBody>
        </p:sp>
      </p:grpSp>
      <p:grpSp>
        <p:nvGrpSpPr>
          <p:cNvPr id="3" name="グループ化 26"/>
          <p:cNvGrpSpPr>
            <a:grpSpLocks/>
          </p:cNvGrpSpPr>
          <p:nvPr/>
        </p:nvGrpSpPr>
        <p:grpSpPr bwMode="auto">
          <a:xfrm>
            <a:off x="6316372" y="2218041"/>
            <a:ext cx="3417803" cy="1652276"/>
            <a:chOff x="5143504" y="4572007"/>
            <a:chExt cx="2922612" cy="1498616"/>
          </a:xfrm>
        </p:grpSpPr>
        <p:sp>
          <p:nvSpPr>
            <p:cNvPr id="13322" name="Line 45"/>
            <p:cNvSpPr>
              <a:spLocks noChangeShapeType="1"/>
            </p:cNvSpPr>
            <p:nvPr/>
          </p:nvSpPr>
          <p:spPr bwMode="auto">
            <a:xfrm>
              <a:off x="5143504" y="5000635"/>
              <a:ext cx="41300" cy="1069987"/>
            </a:xfrm>
            <a:prstGeom prst="line">
              <a:avLst/>
            </a:prstGeom>
            <a:noFill/>
            <a:ln w="28575">
              <a:solidFill>
                <a:srgbClr val="FF0000"/>
              </a:solidFill>
              <a:round/>
              <a:headEnd/>
              <a:tailEnd type="arrow" w="med" len="med"/>
            </a:ln>
          </p:spPr>
          <p:txBody>
            <a:bodyPr/>
            <a:lstStyle/>
            <a:p>
              <a:endParaRPr lang="ja-JP" altLang="en-US"/>
            </a:p>
          </p:txBody>
        </p:sp>
        <p:sp>
          <p:nvSpPr>
            <p:cNvPr id="13323" name="Line 46"/>
            <p:cNvSpPr>
              <a:spLocks noChangeShapeType="1"/>
            </p:cNvSpPr>
            <p:nvPr/>
          </p:nvSpPr>
          <p:spPr bwMode="auto">
            <a:xfrm>
              <a:off x="5357818" y="4857760"/>
              <a:ext cx="403249" cy="1212863"/>
            </a:xfrm>
            <a:prstGeom prst="line">
              <a:avLst/>
            </a:prstGeom>
            <a:noFill/>
            <a:ln w="28575">
              <a:solidFill>
                <a:srgbClr val="FF0000"/>
              </a:solidFill>
              <a:round/>
              <a:headEnd/>
              <a:tailEnd type="arrow" w="med" len="med"/>
            </a:ln>
          </p:spPr>
          <p:txBody>
            <a:bodyPr/>
            <a:lstStyle/>
            <a:p>
              <a:endParaRPr lang="ja-JP" altLang="en-US"/>
            </a:p>
          </p:txBody>
        </p:sp>
        <p:sp>
          <p:nvSpPr>
            <p:cNvPr id="13324" name="Line 47"/>
            <p:cNvSpPr>
              <a:spLocks noChangeShapeType="1"/>
            </p:cNvSpPr>
            <p:nvPr/>
          </p:nvSpPr>
          <p:spPr bwMode="auto">
            <a:xfrm>
              <a:off x="5500694" y="4786321"/>
              <a:ext cx="836636" cy="1284301"/>
            </a:xfrm>
            <a:prstGeom prst="line">
              <a:avLst/>
            </a:prstGeom>
            <a:noFill/>
            <a:ln w="28575">
              <a:solidFill>
                <a:srgbClr val="FF0000"/>
              </a:solidFill>
              <a:round/>
              <a:headEnd/>
              <a:tailEnd type="arrow" w="med" len="med"/>
            </a:ln>
          </p:spPr>
          <p:txBody>
            <a:bodyPr/>
            <a:lstStyle/>
            <a:p>
              <a:endParaRPr lang="ja-JP" altLang="en-US"/>
            </a:p>
          </p:txBody>
        </p:sp>
        <p:sp>
          <p:nvSpPr>
            <p:cNvPr id="13325" name="Line 48"/>
            <p:cNvSpPr>
              <a:spLocks noChangeShapeType="1"/>
            </p:cNvSpPr>
            <p:nvPr/>
          </p:nvSpPr>
          <p:spPr bwMode="auto">
            <a:xfrm>
              <a:off x="5715007" y="4714884"/>
              <a:ext cx="1196997" cy="1355739"/>
            </a:xfrm>
            <a:prstGeom prst="line">
              <a:avLst/>
            </a:prstGeom>
            <a:noFill/>
            <a:ln w="28575">
              <a:solidFill>
                <a:srgbClr val="FF0000"/>
              </a:solidFill>
              <a:round/>
              <a:headEnd/>
              <a:tailEnd type="arrow" w="med" len="med"/>
            </a:ln>
          </p:spPr>
          <p:txBody>
            <a:bodyPr/>
            <a:lstStyle/>
            <a:p>
              <a:endParaRPr lang="ja-JP" altLang="en-US"/>
            </a:p>
          </p:txBody>
        </p:sp>
        <p:sp>
          <p:nvSpPr>
            <p:cNvPr id="13326" name="Line 49"/>
            <p:cNvSpPr>
              <a:spLocks noChangeShapeType="1"/>
            </p:cNvSpPr>
            <p:nvPr/>
          </p:nvSpPr>
          <p:spPr bwMode="auto">
            <a:xfrm>
              <a:off x="5929322" y="4643446"/>
              <a:ext cx="1631970" cy="1427177"/>
            </a:xfrm>
            <a:prstGeom prst="line">
              <a:avLst/>
            </a:prstGeom>
            <a:noFill/>
            <a:ln w="28575">
              <a:solidFill>
                <a:srgbClr val="FF0000"/>
              </a:solidFill>
              <a:round/>
              <a:headEnd/>
              <a:tailEnd type="arrow" w="med" len="med"/>
            </a:ln>
          </p:spPr>
          <p:txBody>
            <a:bodyPr/>
            <a:lstStyle/>
            <a:p>
              <a:endParaRPr lang="ja-JP" altLang="en-US"/>
            </a:p>
          </p:txBody>
        </p:sp>
        <p:sp>
          <p:nvSpPr>
            <p:cNvPr id="13327" name="Line 50"/>
            <p:cNvSpPr>
              <a:spLocks noChangeShapeType="1"/>
            </p:cNvSpPr>
            <p:nvPr/>
          </p:nvSpPr>
          <p:spPr bwMode="auto">
            <a:xfrm>
              <a:off x="6000759" y="4572007"/>
              <a:ext cx="2065357" cy="1498615"/>
            </a:xfrm>
            <a:prstGeom prst="line">
              <a:avLst/>
            </a:prstGeom>
            <a:noFill/>
            <a:ln w="28575">
              <a:solidFill>
                <a:srgbClr val="FF0000"/>
              </a:solidFill>
              <a:round/>
              <a:headEnd/>
              <a:tailEnd type="arrow" w="med" len="med"/>
            </a:ln>
          </p:spPr>
          <p:txBody>
            <a:bodyPr/>
            <a:lstStyle/>
            <a:p>
              <a:endParaRPr lang="ja-JP" altLang="en-US"/>
            </a:p>
          </p:txBody>
        </p:sp>
      </p:grpSp>
      <p:sp>
        <p:nvSpPr>
          <p:cNvPr id="29" name="Text Box 15"/>
          <p:cNvSpPr txBox="1">
            <a:spLocks noChangeArrowheads="1"/>
          </p:cNvSpPr>
          <p:nvPr/>
        </p:nvSpPr>
        <p:spPr bwMode="auto">
          <a:xfrm>
            <a:off x="2358869" y="2709932"/>
            <a:ext cx="2996906" cy="5362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4306" tIns="52153" rIns="104306" bIns="52153">
            <a:spAutoFit/>
          </a:bodyPr>
          <a:lstStyle/>
          <a:p>
            <a:pPr algn="ctr"/>
            <a:r>
              <a:rPr lang="en-US" altLang="ja-JP" sz="2800" dirty="0" smtClean="0"/>
              <a:t>3: </a:t>
            </a:r>
            <a:r>
              <a:rPr lang="en-US" altLang="ja-JP" sz="2800" dirty="0" smtClean="0">
                <a:solidFill>
                  <a:srgbClr val="FF0000"/>
                </a:solidFill>
              </a:rPr>
              <a:t>Layout free</a:t>
            </a:r>
            <a:endParaRPr lang="ja-JP" altLang="en-US" sz="2800" dirty="0"/>
          </a:p>
        </p:txBody>
      </p:sp>
      <p:sp>
        <p:nvSpPr>
          <p:cNvPr id="30" name="テキスト ボックス 29"/>
          <p:cNvSpPr txBox="1"/>
          <p:nvPr/>
        </p:nvSpPr>
        <p:spPr>
          <a:xfrm>
            <a:off x="653161" y="2709935"/>
            <a:ext cx="1632755" cy="584775"/>
          </a:xfrm>
          <a:prstGeom prst="rect">
            <a:avLst/>
          </a:prstGeom>
          <a:noFill/>
        </p:spPr>
        <p:txBody>
          <a:bodyPr wrap="none" rtlCol="0">
            <a:spAutoFit/>
          </a:bodyPr>
          <a:lstStyle/>
          <a:p>
            <a:r>
              <a:rPr kumimoji="1" lang="en-US" altLang="ja-JP" sz="3200" dirty="0" smtClean="0">
                <a:solidFill>
                  <a:srgbClr val="FF0000"/>
                </a:solidFill>
                <a:latin typeface="Tahoma" pitchFamily="34" charset="0"/>
                <a:cs typeface="Tahoma" pitchFamily="34" charset="0"/>
              </a:rPr>
              <a:t>Realizes</a:t>
            </a:r>
            <a:endParaRPr kumimoji="1" lang="ja-JP" altLang="en-US" sz="3200" dirty="0">
              <a:solidFill>
                <a:srgbClr val="FF0000"/>
              </a:solidFill>
              <a:latin typeface="Tahoma" pitchFamily="34" charset="0"/>
              <a:cs typeface="Tahoma" pitchFamily="34" charset="0"/>
            </a:endParaRPr>
          </a:p>
        </p:txBody>
      </p:sp>
      <p:grpSp>
        <p:nvGrpSpPr>
          <p:cNvPr id="45" name="グループ化 44"/>
          <p:cNvGrpSpPr/>
          <p:nvPr/>
        </p:nvGrpSpPr>
        <p:grpSpPr>
          <a:xfrm>
            <a:off x="6148937" y="442679"/>
            <a:ext cx="588508" cy="554842"/>
            <a:chOff x="7622412" y="-554842"/>
            <a:chExt cx="588508" cy="554842"/>
          </a:xfrm>
        </p:grpSpPr>
        <p:sp>
          <p:nvSpPr>
            <p:cNvPr id="38" name="Rectangle 43"/>
            <p:cNvSpPr>
              <a:spLocks noChangeArrowheads="1"/>
            </p:cNvSpPr>
            <p:nvPr/>
          </p:nvSpPr>
          <p:spPr bwMode="auto">
            <a:xfrm>
              <a:off x="7622412" y="-554842"/>
              <a:ext cx="588508" cy="554842"/>
            </a:xfrm>
            <a:prstGeom prst="rect">
              <a:avLst/>
            </a:prstGeom>
            <a:solidFill>
              <a:schemeClr val="bg1"/>
            </a:solidFill>
            <a:ln w="25400" algn="ctr">
              <a:solidFill>
                <a:schemeClr val="tx2"/>
              </a:solidFill>
              <a:miter lim="800000"/>
              <a:headEnd/>
              <a:tailEnd/>
            </a:ln>
          </p:spPr>
          <p:txBody>
            <a:bodyPr wrap="none" anchor="ctr"/>
            <a:lstStyle/>
            <a:p>
              <a:endParaRPr lang="ja-JP" altLang="en-US"/>
            </a:p>
          </p:txBody>
        </p:sp>
        <p:sp>
          <p:nvSpPr>
            <p:cNvPr id="44" name="Text Box 38"/>
            <p:cNvSpPr txBox="1">
              <a:spLocks noChangeArrowheads="1"/>
            </p:cNvSpPr>
            <p:nvPr/>
          </p:nvSpPr>
          <p:spPr bwMode="auto">
            <a:xfrm rot="780000">
              <a:off x="7765362" y="-533839"/>
              <a:ext cx="261766" cy="507584"/>
            </a:xfrm>
            <a:prstGeom prst="rect">
              <a:avLst/>
            </a:prstGeom>
            <a:noFill/>
            <a:ln w="12700" algn="ctr">
              <a:noFill/>
              <a:miter lim="800000"/>
              <a:headEnd/>
              <a:tailEnd/>
            </a:ln>
          </p:spPr>
          <p:txBody>
            <a:bodyPr wrap="none">
              <a:spAutoFit/>
            </a:bodyPr>
            <a:lstStyle/>
            <a:p>
              <a:r>
                <a:rPr lang="en-US" altLang="ja-JP" dirty="0" err="1" smtClean="0">
                  <a:latin typeface="Arial" charset="0"/>
                </a:rPr>
                <a:t>i</a:t>
              </a:r>
              <a:endParaRPr lang="en-US" altLang="ja-JP" dirty="0">
                <a:latin typeface="Arial" charset="0"/>
              </a:endParaRPr>
            </a:p>
          </p:txBody>
        </p:sp>
      </p:grpSp>
      <p:sp>
        <p:nvSpPr>
          <p:cNvPr id="47" name="Line 45"/>
          <p:cNvSpPr>
            <a:spLocks noChangeShapeType="1"/>
          </p:cNvSpPr>
          <p:nvPr/>
        </p:nvSpPr>
        <p:spPr bwMode="auto">
          <a:xfrm flipH="1" flipV="1">
            <a:off x="6587411" y="1026367"/>
            <a:ext cx="3404484" cy="1982833"/>
          </a:xfrm>
          <a:prstGeom prst="line">
            <a:avLst/>
          </a:prstGeom>
          <a:noFill/>
          <a:ln w="28575">
            <a:solidFill>
              <a:srgbClr val="FF0000"/>
            </a:solidFill>
            <a:round/>
            <a:headEnd/>
            <a:tailEnd type="arrow" w="med" len="med"/>
          </a:ln>
        </p:spPr>
        <p:txBody>
          <a:bodyPr/>
          <a:lstStyle/>
          <a:p>
            <a:endParaRPr lang="ja-JP" altLang="en-US"/>
          </a:p>
        </p:txBody>
      </p:sp>
      <p:sp>
        <p:nvSpPr>
          <p:cNvPr id="53" name="テキスト ボックス 52"/>
          <p:cNvSpPr txBox="1"/>
          <p:nvPr/>
        </p:nvSpPr>
        <p:spPr>
          <a:xfrm>
            <a:off x="7187234" y="0"/>
            <a:ext cx="3506166" cy="1077218"/>
          </a:xfrm>
          <a:prstGeom prst="rect">
            <a:avLst/>
          </a:prstGeom>
          <a:noFill/>
        </p:spPr>
        <p:txBody>
          <a:bodyPr wrap="square" rtlCol="0">
            <a:spAutoFit/>
          </a:bodyPr>
          <a:lstStyle/>
          <a:p>
            <a:r>
              <a:rPr lang="en-US" altLang="ja-JP" sz="3200" dirty="0" smtClean="0">
                <a:latin typeface="Tahoma" pitchFamily="34" charset="0"/>
                <a:cs typeface="Tahoma" pitchFamily="34" charset="0"/>
              </a:rPr>
              <a:t>Handled by post processing</a:t>
            </a:r>
            <a:endParaRPr kumimoji="1" lang="ja-JP" altLang="en-US" sz="3200" dirty="0">
              <a:latin typeface="Tahoma" pitchFamily="34" charset="0"/>
              <a:cs typeface="Tahoma" pitchFamily="34" charset="0"/>
            </a:endParaRPr>
          </a:p>
        </p:txBody>
      </p:sp>
      <p:sp>
        <p:nvSpPr>
          <p:cNvPr id="54" name="角丸四角形 53"/>
          <p:cNvSpPr/>
          <p:nvPr/>
        </p:nvSpPr>
        <p:spPr>
          <a:xfrm>
            <a:off x="2273954" y="6505717"/>
            <a:ext cx="6417426" cy="98090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sz="3200" dirty="0" smtClean="0">
                <a:latin typeface="Tahoma" pitchFamily="34" charset="0"/>
                <a:sym typeface="Wingdings" pitchFamily="2" charset="2"/>
              </a:rPr>
              <a:t>How to quickly match segmented connected components</a:t>
            </a:r>
            <a:endParaRPr kumimoji="1" lang="ja-JP"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31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29" grpId="0" animBg="1"/>
      <p:bldP spid="30" grpId="0"/>
      <p:bldP spid="47" grpId="0" animBg="1"/>
      <p:bldP spid="53" grpId="0"/>
      <p:bldP spid="5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12346</TotalTime>
  <Words>1911</Words>
  <Application>Microsoft Office PowerPoint</Application>
  <PresentationFormat>ユーザー設定</PresentationFormat>
  <Paragraphs>482</Paragraphs>
  <Slides>34</Slides>
  <Notes>24</Notes>
  <HiddenSlides>0</HiddenSlides>
  <MMClips>1</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アース</vt:lpstr>
      <vt:lpstr>Real-Time Camera-Based Character Recognition Free from Layout Constraints</vt:lpstr>
      <vt:lpstr>Real-Time Camera-Based Character Recognition System</vt:lpstr>
      <vt:lpstr>DEMO</vt:lpstr>
      <vt:lpstr>Applications</vt:lpstr>
      <vt:lpstr>3 Advantages of the Proposed Method</vt:lpstr>
      <vt:lpstr>Existing Methods and Problems</vt:lpstr>
      <vt:lpstr>Existing Methods vs Proposed Method</vt:lpstr>
      <vt:lpstr>Contents</vt:lpstr>
      <vt:lpstr>Overview of the Proposed Method 1</vt:lpstr>
      <vt:lpstr>Overview of the Proposed Method 2</vt:lpstr>
      <vt:lpstr>Overview of the Proposed Method 2: Contour Version of Geometric Hashing</vt:lpstr>
      <vt:lpstr>Overview of the Proposed Method 3: Three-Point Arrangements of CVGH</vt:lpstr>
      <vt:lpstr>Overview of the Proposed Method 3: Three-Point Arrangements of Prop. Method</vt:lpstr>
      <vt:lpstr>Contents</vt:lpstr>
      <vt:lpstr>Contour Version of GH: Matching by Feature Vectors</vt:lpstr>
      <vt:lpstr>Contour Version of GH: Storage</vt:lpstr>
      <vt:lpstr>Contour Version of GH: Recognition</vt:lpstr>
      <vt:lpstr>Contents</vt:lpstr>
      <vt:lpstr>Proposed Method 1: Real-Time Processing by Affine Invariant</vt:lpstr>
      <vt:lpstr>Proposed Method 1: Real-Time Processing by Affine Invariant</vt:lpstr>
      <vt:lpstr>Proposed Method 1: How to Select Three Points</vt:lpstr>
      <vt:lpstr>Contents</vt:lpstr>
      <vt:lpstr>Proposed Method 2: Recognition of Separated Characters</vt:lpstr>
      <vt:lpstr>Contents</vt:lpstr>
      <vt:lpstr>Proposed Method 3: Pose Estimation</vt:lpstr>
      <vt:lpstr>Contents</vt:lpstr>
      <vt:lpstr>Experiment: Recognition Target</vt:lpstr>
      <vt:lpstr>Experiment: Recognition Target</vt:lpstr>
      <vt:lpstr>Experiment: Conditions</vt:lpstr>
      <vt:lpstr>Experiment: Recognition Result</vt:lpstr>
      <vt:lpstr>Contents</vt:lpstr>
      <vt:lpstr>Real-Time Camera-Based Character Recognition System</vt:lpstr>
      <vt:lpstr>Future Work</vt:lpstr>
      <vt:lpstr>Real-Time Camera-Based Recognition of Characters and Pictograms</vt:lpstr>
    </vt:vector>
  </TitlesOfParts>
  <Company>JST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新技術説明会　様式例</dc:title>
  <dc:creator/>
  <cp:lastModifiedBy>岩村雅一</cp:lastModifiedBy>
  <cp:revision>282</cp:revision>
  <dcterms:created xsi:type="dcterms:W3CDTF">2003-10-14T04:37:25Z</dcterms:created>
  <dcterms:modified xsi:type="dcterms:W3CDTF">2009-10-14T15:14:09Z</dcterms:modified>
</cp:coreProperties>
</file>